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315" r:id="rId4"/>
    <p:sldId id="285" r:id="rId5"/>
    <p:sldId id="287" r:id="rId6"/>
    <p:sldId id="264" r:id="rId7"/>
    <p:sldId id="288" r:id="rId8"/>
    <p:sldId id="302" r:id="rId9"/>
    <p:sldId id="304" r:id="rId10"/>
    <p:sldId id="317" r:id="rId11"/>
    <p:sldId id="305" r:id="rId12"/>
    <p:sldId id="309" r:id="rId13"/>
    <p:sldId id="310" r:id="rId14"/>
    <p:sldId id="311" r:id="rId15"/>
    <p:sldId id="312" r:id="rId16"/>
    <p:sldId id="307" r:id="rId17"/>
    <p:sldId id="289" r:id="rId18"/>
    <p:sldId id="284" r:id="rId19"/>
    <p:sldId id="300" r:id="rId20"/>
    <p:sldId id="308" r:id="rId21"/>
    <p:sldId id="293" r:id="rId22"/>
    <p:sldId id="268" r:id="rId23"/>
    <p:sldId id="274" r:id="rId24"/>
    <p:sldId id="275" r:id="rId25"/>
    <p:sldId id="276" r:id="rId26"/>
    <p:sldId id="277" r:id="rId27"/>
    <p:sldId id="316" r:id="rId28"/>
    <p:sldId id="279" r:id="rId29"/>
    <p:sldId id="298" r:id="rId30"/>
    <p:sldId id="295" r:id="rId31"/>
    <p:sldId id="280" r:id="rId32"/>
    <p:sldId id="313" r:id="rId33"/>
    <p:sldId id="314" r:id="rId3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830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FF1CB6-7BE8-41E4-A671-754BC1A5DA5B}"/>
              </a:ext>
            </a:extLst>
          </p:cNvPr>
          <p:cNvSpPr/>
          <p:nvPr userDrawn="1"/>
        </p:nvSpPr>
        <p:spPr>
          <a:xfrm>
            <a:off x="791213" y="0"/>
            <a:ext cx="10613015" cy="139187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F8B717A-6313-47BF-A01A-DA49D125D32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77977186"/>
              </p:ext>
            </p:extLst>
          </p:nvPr>
        </p:nvGraphicFramePr>
        <p:xfrm>
          <a:off x="891879" y="-5182"/>
          <a:ext cx="1163130" cy="1054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CorelDRAW" r:id="rId3" imgW="27762635" imgH="28514773" progId="CorelDraw.Graphic.24">
                  <p:embed/>
                </p:oleObj>
              </mc:Choice>
              <mc:Fallback>
                <p:oleObj name="CorelDRAW" r:id="rId3" imgW="27762635" imgH="28514773" progId="CorelDraw.Graphic.2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>
                        <a:lum bright="26000"/>
                      </a:blip>
                      <a:stretch>
                        <a:fillRect/>
                      </a:stretch>
                    </p:blipFill>
                    <p:spPr>
                      <a:xfrm>
                        <a:off x="891879" y="-5182"/>
                        <a:ext cx="1163130" cy="1054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40687800-4485-4E04-9247-CF30AFA9C2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29" y="10884"/>
            <a:ext cx="1062574" cy="975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0FA619-3E9A-4DDE-B531-B2C3AA1891C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845" y="10885"/>
            <a:ext cx="2502278" cy="983956"/>
          </a:xfrm>
          <a:prstGeom prst="rect">
            <a:avLst/>
          </a:prstGeom>
        </p:spPr>
      </p:pic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D887F8D6-7856-45CE-95C7-7C2FD96CE712}"/>
              </a:ext>
            </a:extLst>
          </p:cNvPr>
          <p:cNvSpPr/>
          <p:nvPr userDrawn="1"/>
        </p:nvSpPr>
        <p:spPr>
          <a:xfrm>
            <a:off x="0" y="6215743"/>
            <a:ext cx="12192000" cy="707571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b="1" dirty="0">
                <a:solidFill>
                  <a:schemeClr val="bg1"/>
                </a:solidFill>
                <a:latin typeface="Trebuchet MS" panose="020B0603020202020204" pitchFamily="34" charset="0"/>
              </a:rPr>
              <a:t>SAOBRAĆAJNI FAKULTET DOBOJ - Prvo stručno savjetovanje Transport Opasne Robe, 05.11.2024. godine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ECD3A5-396E-4E0D-9208-FB756FAE755F}"/>
              </a:ext>
            </a:extLst>
          </p:cNvPr>
          <p:cNvSpPr/>
          <p:nvPr userDrawn="1"/>
        </p:nvSpPr>
        <p:spPr>
          <a:xfrm>
            <a:off x="0" y="0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C2A680-692B-4F4F-944B-4604571B288F}"/>
              </a:ext>
            </a:extLst>
          </p:cNvPr>
          <p:cNvSpPr/>
          <p:nvPr userDrawn="1"/>
        </p:nvSpPr>
        <p:spPr>
          <a:xfrm>
            <a:off x="11404229" y="-1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pic>
        <p:nvPicPr>
          <p:cNvPr id="26" name="Picture 10" descr="https://vladars.rs/Style%20Library/images/amblem.png">
            <a:extLst>
              <a:ext uri="{FF2B5EF4-FFF2-40B4-BE49-F238E27FC236}">
                <a16:creationId xmlns:a16="http://schemas.microsoft.com/office/drawing/2014/main" id="{47324246-0CAC-4293-B8CE-4FE3E5253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687" y="32849"/>
            <a:ext cx="1048013" cy="9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E16488-7E8E-4155-AEC8-1D3480A27D4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416162" y="10885"/>
            <a:ext cx="1048013" cy="9792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EB9ACD-BFE2-45AC-8912-66E740A9A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704" t="12529" r="33472" b="11593"/>
          <a:stretch/>
        </p:blipFill>
        <p:spPr>
          <a:xfrm>
            <a:off x="3897498" y="16373"/>
            <a:ext cx="1048013" cy="969578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04EA3A2-3F91-4419-B51A-BCA001643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1351480"/>
              </p:ext>
            </p:extLst>
          </p:nvPr>
        </p:nvGraphicFramePr>
        <p:xfrm>
          <a:off x="810984" y="1058959"/>
          <a:ext cx="10573474" cy="365760"/>
        </p:xfrm>
        <a:graphic>
          <a:graphicData uri="http://schemas.openxmlformats.org/drawingml/2006/table">
            <a:tbl>
              <a:tblPr/>
              <a:tblGrid>
                <a:gridCol w="10573474">
                  <a:extLst>
                    <a:ext uri="{9D8B030D-6E8A-4147-A177-3AD203B41FA5}">
                      <a16:colId xmlns:a16="http://schemas.microsoft.com/office/drawing/2014/main" val="4013043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bs-Latn-B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027732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6019BE0F-78A3-46C7-9CD0-80C9422F197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6" y="1123169"/>
            <a:ext cx="6456524" cy="5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6607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07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37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576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62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41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302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60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3D1-FA0E-420D-A5DC-6336CB63CFE0}" type="datetimeFigureOut">
              <a:rPr lang="sr-Latn-RS" smtClean="0"/>
              <a:t>1.11.2024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78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sremacs@uns.ac.rs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0D0E612-BA6F-4265-943A-E64B016EEEBB}"/>
              </a:ext>
            </a:extLst>
          </p:cNvPr>
          <p:cNvSpPr txBox="1">
            <a:spLocks/>
          </p:cNvSpPr>
          <p:nvPr/>
        </p:nvSpPr>
        <p:spPr>
          <a:xfrm>
            <a:off x="2456844" y="2253343"/>
            <a:ext cx="7086600" cy="1349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sr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r-Latn-R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SAJAM OPASNE ROBE, LAJPCIG 2024</a:t>
            </a:r>
            <a:endParaRPr lang="bs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507EF86-C013-4F6D-8971-222ACC031242}"/>
              </a:ext>
            </a:extLst>
          </p:cNvPr>
          <p:cNvSpPr txBox="1">
            <a:spLocks/>
          </p:cNvSpPr>
          <p:nvPr/>
        </p:nvSpPr>
        <p:spPr>
          <a:xfrm>
            <a:off x="2045364" y="3603171"/>
            <a:ext cx="7772400" cy="1891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BA" sz="20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Prof. dr Siniša Sremac</a:t>
            </a:r>
            <a:endParaRPr lang="sr-Latn-BA" sz="2000" dirty="0">
              <a:solidFill>
                <a:srgbClr val="0070C0"/>
              </a:solidFill>
              <a:latin typeface="Trebuchet MS" panose="020B0603020202020204" pitchFamily="34" charset="0"/>
              <a:cs typeface="Calibri Light" pitchFamily="34" charset="0"/>
            </a:endParaRPr>
          </a:p>
          <a:p>
            <a:r>
              <a:rPr lang="sr-Latn-BA" sz="20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Fakultet tehničkih nauka </a:t>
            </a:r>
          </a:p>
          <a:p>
            <a:r>
              <a:rPr lang="sr-Latn-BA" sz="20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Univerzitet u Novom Sadu </a:t>
            </a:r>
          </a:p>
          <a:p>
            <a:r>
              <a:rPr lang="sr-Latn-BA" sz="20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Republika Srbija</a:t>
            </a:r>
            <a:endParaRPr lang="bs-Latn-BA" sz="2000" dirty="0">
              <a:solidFill>
                <a:srgbClr val="0070C0"/>
              </a:solidFill>
              <a:latin typeface="Trebuchet MS" panose="020B0603020202020204" pitchFamily="34" charset="0"/>
              <a:cs typeface="Calibri Light" pitchFamily="34" charset="0"/>
            </a:endParaRPr>
          </a:p>
        </p:txBody>
      </p:sp>
      <p:sp>
        <p:nvSpPr>
          <p:cNvPr id="5" name="AutoShape 4" descr="Датотека:ФТН УНС лого.свг — Википедиј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250" y="3803690"/>
            <a:ext cx="2980942" cy="149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4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769285" y="1552591"/>
            <a:ext cx="1024195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s-Latn-BA" sz="2000" dirty="0" smtClean="0">
              <a:latin typeface="Trebuchet MS" panose="020B0603020202020204" pitchFamily="34" charset="0"/>
            </a:endParaRPr>
          </a:p>
          <a:p>
            <a:endParaRPr lang="bs-Latn-BA" sz="2000" dirty="0">
              <a:latin typeface="Trebuchet MS" panose="020B0603020202020204" pitchFamily="34" charset="0"/>
            </a:endParaRPr>
          </a:p>
          <a:p>
            <a:endParaRPr lang="bs-Latn-BA" sz="2000" dirty="0" smtClean="0">
              <a:latin typeface="Trebuchet MS" panose="020B0603020202020204" pitchFamily="34" charset="0"/>
            </a:endParaRPr>
          </a:p>
          <a:p>
            <a:endParaRPr lang="bs-Latn-BA" sz="2000" dirty="0">
              <a:latin typeface="Trebuchet MS" panose="020B0603020202020204" pitchFamily="34" charset="0"/>
            </a:endParaRPr>
          </a:p>
          <a:p>
            <a:endParaRPr lang="bs-Latn-BA" sz="2000" dirty="0" smtClean="0">
              <a:latin typeface="Trebuchet MS" panose="020B0603020202020204" pitchFamily="34" charset="0"/>
            </a:endParaRPr>
          </a:p>
          <a:p>
            <a:pPr algn="ctr"/>
            <a:r>
              <a:rPr lang="bs-Latn-BA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GGS </a:t>
            </a:r>
            <a:r>
              <a:rPr lang="bs-Latn-BA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– Sajam </a:t>
            </a:r>
            <a:r>
              <a:rPr lang="bs-Latn-BA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opasne robe</a:t>
            </a:r>
          </a:p>
          <a:p>
            <a:pPr algn="ctr"/>
            <a:r>
              <a:rPr lang="bs-Latn-BA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jedini </a:t>
            </a:r>
            <a:r>
              <a:rPr lang="bs-Latn-BA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evropski sajam </a:t>
            </a:r>
            <a:r>
              <a:rPr lang="bs-Latn-BA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u oblasti logistike opasnih materija. </a:t>
            </a:r>
          </a:p>
          <a:p>
            <a:endParaRPr lang="bs-Latn-BA" sz="20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bs-Latn-BA" sz="2000" dirty="0" smtClean="0">
                <a:latin typeface="Trebuchet MS" panose="020B0603020202020204" pitchFamily="34" charset="0"/>
              </a:rPr>
              <a:t>Svake </a:t>
            </a:r>
            <a:r>
              <a:rPr lang="bs-Latn-BA" sz="2000" dirty="0">
                <a:latin typeface="Trebuchet MS" panose="020B0603020202020204" pitchFamily="34" charset="0"/>
              </a:rPr>
              <a:t>druge godine </a:t>
            </a:r>
            <a:r>
              <a:rPr lang="bs-Latn-BA" sz="2000" dirty="0" smtClean="0">
                <a:latin typeface="Trebuchet MS" panose="020B0603020202020204" pitchFamily="34" charset="0"/>
              </a:rPr>
              <a:t>eksperti </a:t>
            </a:r>
            <a:r>
              <a:rPr lang="bs-Latn-BA" sz="2000" dirty="0">
                <a:latin typeface="Trebuchet MS" panose="020B0603020202020204" pitchFamily="34" charset="0"/>
              </a:rPr>
              <a:t>koji rade u ovoj oblasti okupljaju se u Lajpcigu kako bi razgovarali o proizvodima, rešenjima, uslugama i aktuelnim temama koje se tiču transporta, skladištenja i intralogistike opasnih materija, kao i bezbednosti pri rukovanju opasnim </a:t>
            </a:r>
            <a:r>
              <a:rPr lang="bs-Latn-BA" sz="2000" dirty="0" smtClean="0">
                <a:latin typeface="Trebuchet MS" panose="020B0603020202020204" pitchFamily="34" charset="0"/>
              </a:rPr>
              <a:t>materijama. 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  <a:p>
            <a:endParaRPr lang="bs-Latn-BA" sz="2000" dirty="0">
              <a:latin typeface="Trebuchet MS" panose="020B0603020202020204" pitchFamily="34" charset="0"/>
            </a:endParaRPr>
          </a:p>
          <a:p>
            <a:endParaRPr lang="bs-Latn-BA" sz="2000" dirty="0">
              <a:latin typeface="Trebuchet MS" panose="020B0603020202020204" pitchFamily="34" charset="0"/>
            </a:endParaRPr>
          </a:p>
        </p:txBody>
      </p:sp>
      <p:pic>
        <p:nvPicPr>
          <p:cNvPr id="6" name="Picture 5" descr="banner-ggs-eng_124_35_l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716" y="1333526"/>
            <a:ext cx="5771087" cy="162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2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46"/>
          <a:stretch/>
        </p:blipFill>
        <p:spPr>
          <a:xfrm>
            <a:off x="2660628" y="1800519"/>
            <a:ext cx="6414846" cy="39525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626" y="1074933"/>
            <a:ext cx="6462850" cy="48471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37247" y="5196484"/>
            <a:ext cx="848862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s-Latn-BA" b="1" dirty="0" smtClean="0">
                <a:latin typeface="Trebuchet MS" panose="020B0603020202020204" pitchFamily="34" charset="0"/>
              </a:rPr>
              <a:t>Sajam </a:t>
            </a:r>
            <a:r>
              <a:rPr lang="bs-Latn-BA" b="1" dirty="0">
                <a:latin typeface="Trebuchet MS" panose="020B0603020202020204" pitchFamily="34" charset="0"/>
              </a:rPr>
              <a:t>je namenjen kako donosiocima odluka i stručnjacima iz različitih oblasti logistike, tako i službenicima bezbednosti koji rade u oblasti opasnih materija, bezbednosti na radu i opšte bezbednosti.</a:t>
            </a:r>
          </a:p>
        </p:txBody>
      </p:sp>
    </p:spTree>
    <p:extLst>
      <p:ext uri="{BB962C8B-B14F-4D97-AF65-F5344CB8AC3E}">
        <p14:creationId xmlns:p14="http://schemas.microsoft.com/office/powerpoint/2010/main" val="302376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12" y="1627854"/>
            <a:ext cx="4813061" cy="32099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0" t="44509" r="42755" b="28443"/>
          <a:stretch/>
        </p:blipFill>
        <p:spPr>
          <a:xfrm>
            <a:off x="6565392" y="1627854"/>
            <a:ext cx="4242815" cy="32229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20098" y="5105549"/>
            <a:ext cx="5463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bs-Latn-BA" dirty="0">
                <a:latin typeface="Trebuchet MS" panose="020B0603020202020204" pitchFamily="34" charset="0"/>
              </a:rPr>
              <a:t>Izložba inovativnih i aktuelnih proizvoda, rešenja i usluga 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5881" y="4967050"/>
            <a:ext cx="53082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bs-Latn-BA" dirty="0">
                <a:latin typeface="Trebuchet MS" panose="020B0603020202020204" pitchFamily="34" charset="0"/>
              </a:rPr>
              <a:t>Konferencijski program sa praktičnim demonstracijama, predavanjima, radionicama i seminarima. </a:t>
            </a:r>
          </a:p>
        </p:txBody>
      </p:sp>
    </p:spTree>
    <p:extLst>
      <p:ext uri="{BB962C8B-B14F-4D97-AF65-F5344CB8AC3E}">
        <p14:creationId xmlns:p14="http://schemas.microsoft.com/office/powerpoint/2010/main" val="419844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64" y="1420240"/>
            <a:ext cx="5903976" cy="44279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901" y="1426463"/>
            <a:ext cx="5895679" cy="442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9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6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4" y="1143000"/>
            <a:ext cx="9533631" cy="497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0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26"/>
          <a:stretch/>
        </p:blipFill>
        <p:spPr>
          <a:xfrm>
            <a:off x="2667000" y="1709928"/>
            <a:ext cx="6742176" cy="378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0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" y="1939116"/>
            <a:ext cx="4741904" cy="3556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304" y="1747872"/>
            <a:ext cx="4996896" cy="37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7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7" b="17657"/>
          <a:stretch/>
        </p:blipFill>
        <p:spPr>
          <a:xfrm>
            <a:off x="1096965" y="1350236"/>
            <a:ext cx="4825269" cy="42965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8" b="11790"/>
          <a:stretch/>
        </p:blipFill>
        <p:spPr>
          <a:xfrm>
            <a:off x="6472015" y="2068082"/>
            <a:ext cx="4429519" cy="262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3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" b="9890"/>
          <a:stretch/>
        </p:blipFill>
        <p:spPr>
          <a:xfrm>
            <a:off x="2657856" y="1609344"/>
            <a:ext cx="6656832" cy="405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8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7" b="24490"/>
          <a:stretch/>
        </p:blipFill>
        <p:spPr>
          <a:xfrm>
            <a:off x="1106424" y="1078992"/>
            <a:ext cx="5449824" cy="26937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67" b="24000"/>
          <a:stretch/>
        </p:blipFill>
        <p:spPr>
          <a:xfrm>
            <a:off x="4344296" y="3525820"/>
            <a:ext cx="7002097" cy="273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2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28" b="23206"/>
          <a:stretch/>
        </p:blipFill>
        <p:spPr>
          <a:xfrm>
            <a:off x="283464" y="1472184"/>
            <a:ext cx="6802684" cy="25237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0" b="14367"/>
          <a:stretch/>
        </p:blipFill>
        <p:spPr>
          <a:xfrm>
            <a:off x="7179846" y="1728216"/>
            <a:ext cx="3824958" cy="29443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67"/>
          <a:stretch/>
        </p:blipFill>
        <p:spPr>
          <a:xfrm>
            <a:off x="2295144" y="1792224"/>
            <a:ext cx="4214622" cy="418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4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504" y="1529334"/>
            <a:ext cx="5007864" cy="37558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88" y="1783080"/>
            <a:ext cx="5474208" cy="4105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572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G_344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90978" y="1039671"/>
            <a:ext cx="2876550" cy="5113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262" y="1267629"/>
            <a:ext cx="3664431" cy="488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6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32" y="1540256"/>
            <a:ext cx="3446526" cy="45953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536" y="1453896"/>
            <a:ext cx="3342894" cy="44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3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69" b="6231"/>
          <a:stretch/>
        </p:blipFill>
        <p:spPr>
          <a:xfrm>
            <a:off x="1207007" y="1362456"/>
            <a:ext cx="4661101" cy="43068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7" b="8533"/>
          <a:stretch/>
        </p:blipFill>
        <p:spPr>
          <a:xfrm>
            <a:off x="6524677" y="1362456"/>
            <a:ext cx="4227904" cy="43068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4" t="7476" r="17881" b="7913"/>
          <a:stretch/>
        </p:blipFill>
        <p:spPr>
          <a:xfrm>
            <a:off x="6507416" y="1362456"/>
            <a:ext cx="4262425" cy="43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0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354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9898" y="1088136"/>
            <a:ext cx="2932685" cy="52136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3"/>
          <a:stretch/>
        </p:blipFill>
        <p:spPr>
          <a:xfrm>
            <a:off x="5741194" y="1161175"/>
            <a:ext cx="3942774" cy="50675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693" y="1161175"/>
            <a:ext cx="2833275" cy="507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6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0" b="22667"/>
          <a:stretch/>
        </p:blipFill>
        <p:spPr>
          <a:xfrm>
            <a:off x="1399448" y="1810229"/>
            <a:ext cx="5143500" cy="38770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034" y="1192396"/>
            <a:ext cx="3662172" cy="488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6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258" y="1307592"/>
            <a:ext cx="3377052" cy="45027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8" r="3151" b="17001"/>
          <a:stretch/>
        </p:blipFill>
        <p:spPr>
          <a:xfrm>
            <a:off x="5193792" y="1920240"/>
            <a:ext cx="6181344" cy="349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0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12" y="1257684"/>
            <a:ext cx="3586976" cy="47826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732" y="1257684"/>
            <a:ext cx="3641662" cy="485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7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6" y="0"/>
            <a:ext cx="11658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08" y="1243584"/>
            <a:ext cx="5596128" cy="41970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40" y="1481328"/>
            <a:ext cx="5596128" cy="41970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01" y="1243584"/>
            <a:ext cx="3367743" cy="48371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923" y="1033272"/>
            <a:ext cx="3772507" cy="509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1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8" b="3075"/>
          <a:stretch/>
        </p:blipFill>
        <p:spPr>
          <a:xfrm>
            <a:off x="1527048" y="1481328"/>
            <a:ext cx="3448131" cy="37398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0" b="20133"/>
          <a:stretch/>
        </p:blipFill>
        <p:spPr>
          <a:xfrm>
            <a:off x="5864036" y="1431036"/>
            <a:ext cx="494341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1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346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2659" y="1188720"/>
            <a:ext cx="2756916" cy="49011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6" t="2971" r="29820" b="10391"/>
          <a:stretch/>
        </p:blipFill>
        <p:spPr>
          <a:xfrm>
            <a:off x="6592824" y="1044911"/>
            <a:ext cx="2670048" cy="518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2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902" y="1232408"/>
            <a:ext cx="3566922" cy="47558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872" y="1232408"/>
            <a:ext cx="3291078" cy="438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2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76" y="1316736"/>
            <a:ext cx="6193536" cy="46451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912" y="1362456"/>
            <a:ext cx="3459480" cy="4612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791" y="1349248"/>
            <a:ext cx="3459480" cy="461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5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7" b="17077"/>
          <a:stretch/>
        </p:blipFill>
        <p:spPr>
          <a:xfrm>
            <a:off x="7925333" y="2384982"/>
            <a:ext cx="2937486" cy="30215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25" y="1333893"/>
            <a:ext cx="5844619" cy="43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3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49" y="1159256"/>
            <a:ext cx="3586734" cy="47823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44" y="1159256"/>
            <a:ext cx="3684270" cy="4912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29" y="1295273"/>
            <a:ext cx="6013704" cy="451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8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624" y="1344168"/>
            <a:ext cx="3559302" cy="47457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10" y="1220724"/>
            <a:ext cx="3744468" cy="49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357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74706" y="1094999"/>
            <a:ext cx="2854609" cy="50748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0" t="23837" r="16804"/>
          <a:stretch/>
        </p:blipFill>
        <p:spPr>
          <a:xfrm>
            <a:off x="7143078" y="1236683"/>
            <a:ext cx="3650046" cy="493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7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72" y="1188437"/>
            <a:ext cx="3477461" cy="492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96" y="2322542"/>
            <a:ext cx="4943068" cy="3295379"/>
          </a:xfrm>
          <a:prstGeom prst="rect">
            <a:avLst/>
          </a:prstGeom>
        </p:spPr>
      </p:pic>
      <p:pic>
        <p:nvPicPr>
          <p:cNvPr id="11266" name="Picture 2" descr="eKapija | Banja Vrdnik razvija se u vodeći termalni spa rizort u  Jugoistočnoj Evropi - Destinacija za posao i uživanj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15" y="2322542"/>
            <a:ext cx="5168651" cy="344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59979" y="1152144"/>
            <a:ext cx="71383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sz="2000" b="1" dirty="0" smtClean="0"/>
              <a:t>4. REGIONALNI NAUČNO-STRUČNI SKUP</a:t>
            </a:r>
          </a:p>
          <a:p>
            <a:pPr algn="ctr"/>
            <a:r>
              <a:rPr lang="sr-Latn-RS" sz="2000" b="1" dirty="0" smtClean="0"/>
              <a:t>TRANSPORT, SKLADIŠTENJE I RUKOVANJE OPASNIM MATERIJAMA</a:t>
            </a:r>
          </a:p>
          <a:p>
            <a:pPr algn="ctr"/>
            <a:r>
              <a:rPr lang="sr-Latn-RS" sz="2000" b="1" dirty="0" smtClean="0"/>
              <a:t>FRUŠKE TERME, 30. MAJ 2025.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028" y="2344369"/>
            <a:ext cx="4910328" cy="3273552"/>
          </a:xfrm>
          <a:prstGeom prst="rect">
            <a:avLst/>
          </a:prstGeom>
        </p:spPr>
      </p:pic>
      <p:pic>
        <p:nvPicPr>
          <p:cNvPr id="11268" name="Picture 4" descr="Movenpick Resort and Spa Fruške Terme, Vrdnik, Srbij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109" y="2568025"/>
            <a:ext cx="3935246" cy="295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20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421" y="1659118"/>
            <a:ext cx="2529203" cy="39807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90006" y="4491769"/>
            <a:ext cx="33964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dirty="0">
                <a:hlinkClick r:id="rId3"/>
              </a:rPr>
              <a:t>Kontakt:</a:t>
            </a:r>
          </a:p>
          <a:p>
            <a:r>
              <a:rPr lang="en-US" dirty="0"/>
              <a:t>Prof.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Siniša</a:t>
            </a:r>
            <a:r>
              <a:rPr lang="en-US" dirty="0"/>
              <a:t> Sremac</a:t>
            </a:r>
          </a:p>
          <a:p>
            <a:r>
              <a:rPr lang="sr-Latn-RS" dirty="0" smtClean="0">
                <a:hlinkClick r:id="rId3"/>
              </a:rPr>
              <a:t>sremacs@uns.ac.rs</a:t>
            </a:r>
            <a:r>
              <a:rPr lang="sr-Latn-RS" dirty="0" smtClean="0"/>
              <a:t> </a:t>
            </a:r>
            <a:endParaRPr lang="sr-Latn-RS" dirty="0"/>
          </a:p>
          <a:p>
            <a:r>
              <a:rPr lang="sr-Latn-RS" dirty="0"/>
              <a:t>+</a:t>
            </a:r>
            <a:r>
              <a:rPr lang="sr-Latn-RS" dirty="0" smtClean="0"/>
              <a:t>38162/443-530</a:t>
            </a:r>
          </a:p>
          <a:p>
            <a:r>
              <a:rPr lang="sr-Latn-RS" dirty="0"/>
              <a:t>https://transportopasnerobe.rs</a:t>
            </a:r>
            <a:r>
              <a:rPr lang="sr-Latn-RS" dirty="0" smtClean="0"/>
              <a:t>/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5250560" y="1883663"/>
            <a:ext cx="4489705" cy="193899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  <a:scene3d>
            <a:camera prst="perspectiveHeroicExtremeRightFacing" fov="5400000">
              <a:rot lat="600000" lon="20400000" rev="0"/>
            </a:camera>
            <a:lightRig rig="glow" dir="t">
              <a:rot lat="0" lon="0" rev="6000000"/>
            </a:lightRig>
          </a:scene3d>
          <a:sp3d/>
        </p:spPr>
        <p:txBody>
          <a:bodyPr wrap="square" rtlCol="0">
            <a:spAutoFit/>
            <a:sp3d extrusionH="88900">
              <a:extrusionClr>
                <a:schemeClr val="tx2">
                  <a:lumMod val="60000"/>
                  <a:lumOff val="40000"/>
                </a:schemeClr>
              </a:extrusionClr>
            </a:sp3d>
          </a:bodyPr>
          <a:lstStyle/>
          <a:p>
            <a:pPr algn="ctr"/>
            <a:r>
              <a:rPr lang="sr-Latn-RS" sz="6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HVALA NA PAŽNJI!</a:t>
            </a:r>
            <a:endParaRPr lang="en-US" sz="6000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3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168</Words>
  <Application>Microsoft Office PowerPoint</Application>
  <PresentationFormat>Widescreen</PresentationFormat>
  <Paragraphs>28</Paragraphs>
  <Slides>33</Slides>
  <Notes>0</Notes>
  <HiddenSlides>0</HiddenSlides>
  <MMClips>4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Trebuchet MS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Home</cp:lastModifiedBy>
  <cp:revision>44</cp:revision>
  <dcterms:created xsi:type="dcterms:W3CDTF">2024-10-17T06:51:12Z</dcterms:created>
  <dcterms:modified xsi:type="dcterms:W3CDTF">2024-11-01T08:37:18Z</dcterms:modified>
</cp:coreProperties>
</file>