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90" r:id="rId3"/>
    <p:sldId id="262" r:id="rId4"/>
    <p:sldId id="263" r:id="rId5"/>
    <p:sldId id="272" r:id="rId6"/>
    <p:sldId id="264" r:id="rId7"/>
    <p:sldId id="266" r:id="rId8"/>
    <p:sldId id="267" r:id="rId9"/>
    <p:sldId id="269" r:id="rId10"/>
    <p:sldId id="270" r:id="rId11"/>
    <p:sldId id="273" r:id="rId12"/>
    <p:sldId id="271" r:id="rId13"/>
    <p:sldId id="275" r:id="rId14"/>
    <p:sldId id="276" r:id="rId15"/>
    <p:sldId id="287" r:id="rId16"/>
    <p:sldId id="277" r:id="rId17"/>
    <p:sldId id="281" r:id="rId18"/>
    <p:sldId id="283" r:id="rId19"/>
    <p:sldId id="289" r:id="rId20"/>
    <p:sldId id="284" r:id="rId21"/>
    <p:sldId id="285" r:id="rId22"/>
    <p:sldId id="286" r:id="rId23"/>
    <p:sldId id="292" r:id="rId24"/>
    <p:sldId id="291" r:id="rId2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CorelDRAW" r:id="rId3" imgW="27762635" imgH="28514773" progId="CorelDraw.Graphic.24">
                  <p:embed/>
                </p:oleObj>
              </mc:Choice>
              <mc:Fallback>
                <p:oleObj name="CorelDRAW" r:id="rId3" imgW="27762635" imgH="28514773" progId="CorelDraw.Graphic.2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05.11.2024.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704" t="12529" r="33472" b="11593"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28.10.2024.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group.co.rs/" TargetMode="External"/><Relationship Id="rId2" Type="http://schemas.openxmlformats.org/officeDocument/2006/relationships/hyperlink" Target="mailto:office@greengroup.co.r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mailto:markorokvi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B0D0E612-BA6F-4265-943A-E64B016EEEBB}"/>
              </a:ext>
            </a:extLst>
          </p:cNvPr>
          <p:cNvSpPr txBox="1">
            <a:spLocks/>
          </p:cNvSpPr>
          <p:nvPr/>
        </p:nvSpPr>
        <p:spPr>
          <a:xfrm>
            <a:off x="2731164" y="2253343"/>
            <a:ext cx="6400800" cy="1349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sr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b="1" cap="all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Izazovi</a:t>
            </a:r>
            <a:r>
              <a:rPr lang="en-US" sz="3200" b="1" cap="all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i</a:t>
            </a:r>
            <a:r>
              <a:rPr lang="en-US" sz="32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perspektive</a:t>
            </a:r>
            <a:r>
              <a:rPr lang="en-US" sz="32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u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upravljanju</a:t>
            </a:r>
            <a:r>
              <a:rPr lang="en-US" sz="32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opasnim</a:t>
            </a:r>
            <a:r>
              <a:rPr lang="en-US" sz="32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otpadom</a:t>
            </a:r>
            <a:r>
              <a:rPr lang="en-US" sz="32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u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Republici</a:t>
            </a:r>
            <a:r>
              <a:rPr lang="en-US" sz="3200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 </a:t>
            </a:r>
            <a:r>
              <a:rPr lang="en-US" sz="3200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Srbiji</a:t>
            </a:r>
            <a:endParaRPr lang="bs-Latn-BA" sz="3200" b="1" cap="all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2045364" y="4070379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Marko </a:t>
            </a:r>
            <a:r>
              <a:rPr lang="en-US" sz="2000" dirty="0" err="1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Rokvić</a:t>
            </a:r>
            <a:endParaRPr lang="sr-Latn-BA" sz="20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  <a:p>
            <a:r>
              <a:rPr lang="en-US" sz="20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Green Group</a:t>
            </a:r>
            <a:endParaRPr lang="bs-Latn-BA" sz="20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18858" y="1228227"/>
            <a:ext cx="4898571" cy="7834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4000" dirty="0" smtClean="0">
                <a:latin typeface="Trebuchet MS" panose="020B0603020202020204" pitchFamily="34" charset="0"/>
              </a:rPr>
              <a:t>Marko </a:t>
            </a:r>
            <a:r>
              <a:rPr lang="en-US" altLang="en-US" sz="4000" dirty="0" err="1" smtClean="0">
                <a:latin typeface="Trebuchet MS" panose="020B0603020202020204" pitchFamily="34" charset="0"/>
              </a:rPr>
              <a:t>Rokvić</a:t>
            </a:r>
            <a:r>
              <a:rPr lang="en-US" altLang="en-US" sz="4000" dirty="0" smtClean="0">
                <a:latin typeface="Trebuchet MS" panose="020B0603020202020204" pitchFamily="34" charset="0"/>
              </a:rPr>
              <a:t>, MSc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085" y="4732111"/>
            <a:ext cx="3576638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7" t="11337" r="12932" b="13638"/>
          <a:stretch>
            <a:fillRect/>
          </a:stretch>
        </p:blipFill>
        <p:spPr bwMode="auto">
          <a:xfrm>
            <a:off x="2588193" y="4375150"/>
            <a:ext cx="3160713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465" y="3444330"/>
            <a:ext cx="29003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631" y="2305730"/>
            <a:ext cx="22002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777" y="3387906"/>
            <a:ext cx="2992437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r="25748"/>
          <a:stretch>
            <a:fillRect/>
          </a:stretch>
        </p:blipFill>
        <p:spPr bwMode="auto">
          <a:xfrm>
            <a:off x="6329839" y="1942556"/>
            <a:ext cx="14414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828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142329" y="1497727"/>
            <a:ext cx="979128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rebuchet MS" panose="020B0603020202020204" pitchFamily="34" charset="0"/>
              </a:rPr>
              <a:t>OPASAN OTPAD</a:t>
            </a:r>
            <a:br>
              <a:rPr lang="en-US" sz="2000" dirty="0" smtClean="0">
                <a:latin typeface="Trebuchet MS" panose="020B0603020202020204" pitchFamily="34" charset="0"/>
              </a:rPr>
            </a:b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Po svom poreklu, sastavu ili koncentraciji opasnih materija može prouzrokovati opasnost po životnu sredinu i zdravlje ljudi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najmanje jednu od opasnih karakteristika koje ga čine opasnim, uključujući i ambalažu u koju je opasan otpad bio ili jeste upakovan.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otpadn</a:t>
            </a:r>
            <a:r>
              <a:rPr lang="en-US" sz="2000" dirty="0" smtClean="0">
                <a:latin typeface="Trebuchet MS" panose="020B0603020202020204" pitchFamily="34" charset="0"/>
              </a:rPr>
              <a:t>o</a:t>
            </a:r>
            <a:r>
              <a:rPr lang="bs-Latn-BA" sz="2000" dirty="0" smtClean="0">
                <a:latin typeface="Trebuchet MS" panose="020B0603020202020204" pitchFamily="34" charset="0"/>
              </a:rPr>
              <a:t> rabljen</a:t>
            </a:r>
            <a:r>
              <a:rPr lang="en-US" sz="2000" dirty="0" smtClean="0">
                <a:latin typeface="Trebuchet MS" panose="020B0603020202020204" pitchFamily="34" charset="0"/>
              </a:rPr>
              <a:t>o</a:t>
            </a:r>
            <a:r>
              <a:rPr lang="bs-Latn-BA" sz="2000" dirty="0" smtClean="0">
                <a:latin typeface="Trebuchet MS" panose="020B0603020202020204" pitchFamily="34" charset="0"/>
              </a:rPr>
              <a:t> ulj</a:t>
            </a:r>
            <a:r>
              <a:rPr lang="en-US" sz="2000" dirty="0" smtClean="0">
                <a:latin typeface="Trebuchet MS" panose="020B0603020202020204" pitchFamily="34" charset="0"/>
              </a:rPr>
              <a:t>e</a:t>
            </a:r>
            <a:r>
              <a:rPr lang="bs-Latn-BA" sz="2000" dirty="0" smtClean="0">
                <a:latin typeface="Trebuchet MS" panose="020B0603020202020204" pitchFamily="34" charset="0"/>
              </a:rPr>
              <a:t>, </a:t>
            </a:r>
            <a:r>
              <a:rPr lang="bs-Latn-BA" sz="2000" dirty="0">
                <a:latin typeface="Trebuchet MS" panose="020B0603020202020204" pitchFamily="34" charset="0"/>
              </a:rPr>
              <a:t>kontaminirana ambalaža, zauljene krpice, otpadni akumulatori, otpadne boje i farbe, otpadni filteri, zauljena voda, otpadne hemikalije i razni drugi.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Opasan otpad uglavnom nastaje u industrijama kao što su hemijska industrija, proizvodnja električne i elektronske opreme, proizvodnja baterija i akumulatora, proizvodnja boja, elektroliza, tekstilna industrija, farmaceutska industrija, proizvodnja plastike, kožna industrija. Opasan otpad nastaje i u trgovinama, domaćinstvima, zdravstvu, poljoprivredi i na drugim mestima.</a:t>
            </a:r>
          </a:p>
          <a:p>
            <a:endParaRPr lang="bs-Latn-BA" sz="2000" dirty="0" smtClean="0">
              <a:latin typeface="Trebuchet MS" panose="020B0603020202020204" pitchFamily="34" charset="0"/>
            </a:endParaRPr>
          </a:p>
          <a:p>
            <a:endParaRPr lang="bs-Latn-BA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2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142329" y="1497727"/>
            <a:ext cx="1005253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OBAVEZE </a:t>
            </a:r>
            <a:r>
              <a:rPr lang="bs-Latn-BA" sz="2000" dirty="0" smtClean="0">
                <a:latin typeface="Trebuchet MS" panose="020B0603020202020204" pitchFamily="34" charset="0"/>
              </a:rPr>
              <a:t>PROIZVOĐAČA OPASNOG </a:t>
            </a:r>
            <a:r>
              <a:rPr lang="bs-Latn-BA" sz="2000" dirty="0">
                <a:latin typeface="Trebuchet MS" panose="020B0603020202020204" pitchFamily="34" charset="0"/>
              </a:rPr>
              <a:t>OTPADA PO ZAKONU O UPRAVLJANJU </a:t>
            </a:r>
            <a:r>
              <a:rPr lang="bs-Latn-BA" sz="2000" dirty="0" smtClean="0">
                <a:latin typeface="Trebuchet MS" panose="020B0603020202020204" pitchFamily="34" charset="0"/>
              </a:rPr>
              <a:t>OTPADOM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bs-Latn-BA" sz="2000" dirty="0">
                <a:latin typeface="Trebuchet MS" panose="020B0603020202020204" pitchFamily="34" charset="0"/>
              </a:rPr>
              <a:t>Po Zakonu o upravljanju otpadom, proizvođač opasnog otpada je dužan 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razdvoji i pravilno skladišti opasan otpad,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vodi evidenciju o nastalom otpadu,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pravilno obeleži otpad,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pribavi izveštaj o ispitivanju otpada,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otpad preda ovlašćenom operateru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prilikom predaju uradi najavu kretanja opasnog otpada putem internet portala Agencije za zaštitu životne sredine.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Za sve otpada, proizvođač je dužan da podnese godišnji izveštaj Agenciji za zaštitu životne sredine. 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16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142329" y="1497727"/>
            <a:ext cx="100525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dirty="0">
                <a:latin typeface="Trebuchet MS" panose="020B0603020202020204" pitchFamily="34" charset="0"/>
              </a:rPr>
              <a:t>OBAVEZE </a:t>
            </a:r>
            <a:r>
              <a:rPr lang="en-US" sz="2000" dirty="0" smtClean="0">
                <a:latin typeface="Trebuchet MS" panose="020B0603020202020204" pitchFamily="34" charset="0"/>
              </a:rPr>
              <a:t>OPERATERA (PREDUZEĆE SA DOZVOLOM ZA UPRAVLJANJE</a:t>
            </a:r>
            <a:r>
              <a:rPr lang="bs-Latn-BA" sz="2000" dirty="0" smtClean="0">
                <a:latin typeface="Trebuchet MS" panose="020B0603020202020204" pitchFamily="34" charset="0"/>
              </a:rPr>
              <a:t> OTPAD</a:t>
            </a:r>
            <a:r>
              <a:rPr lang="en-US" sz="2000" dirty="0" smtClean="0">
                <a:latin typeface="Trebuchet MS" panose="020B0603020202020204" pitchFamily="34" charset="0"/>
              </a:rPr>
              <a:t>OM)</a:t>
            </a:r>
          </a:p>
          <a:p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bs-Latn-BA" sz="2000" dirty="0">
                <a:latin typeface="Trebuchet MS" panose="020B0603020202020204" pitchFamily="34" charset="0"/>
              </a:rPr>
              <a:t>Operater za transport opasnog otpada je dužan pri dobijanju dozvole za transport opasnog </a:t>
            </a:r>
            <a:r>
              <a:rPr lang="bs-Latn-BA" sz="2000" dirty="0" smtClean="0">
                <a:latin typeface="Trebuchet MS" panose="020B0603020202020204" pitchFamily="34" charset="0"/>
              </a:rPr>
              <a:t>otpada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da </a:t>
            </a:r>
            <a:r>
              <a:rPr lang="bs-Latn-BA" sz="2000" dirty="0">
                <a:latin typeface="Trebuchet MS" panose="020B0603020202020204" pitchFamily="34" charset="0"/>
              </a:rPr>
              <a:t>priloži ugovor sa savetnikom za bezbednost u transportu opasne </a:t>
            </a:r>
            <a:r>
              <a:rPr lang="bs-Latn-BA" sz="2000" dirty="0" smtClean="0">
                <a:latin typeface="Trebuchet MS" panose="020B0603020202020204" pitchFamily="34" charset="0"/>
              </a:rPr>
              <a:t>robe,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sertifi</a:t>
            </a:r>
            <a:r>
              <a:rPr lang="en-US" sz="2000" dirty="0">
                <a:latin typeface="Trebuchet MS" panose="020B0603020202020204" pitchFamily="34" charset="0"/>
              </a:rPr>
              <a:t>k</a:t>
            </a:r>
            <a:r>
              <a:rPr lang="bs-Latn-BA" sz="2000" dirty="0" smtClean="0">
                <a:latin typeface="Trebuchet MS" panose="020B0603020202020204" pitchFamily="34" charset="0"/>
              </a:rPr>
              <a:t>ate </a:t>
            </a:r>
            <a:r>
              <a:rPr lang="bs-Latn-BA" sz="2000" dirty="0">
                <a:latin typeface="Trebuchet MS" panose="020B0603020202020204" pitchFamily="34" charset="0"/>
              </a:rPr>
              <a:t>za </a:t>
            </a:r>
            <a:r>
              <a:rPr lang="bs-Latn-BA" sz="2000" dirty="0" smtClean="0">
                <a:latin typeface="Trebuchet MS" panose="020B0603020202020204" pitchFamily="34" charset="0"/>
              </a:rPr>
              <a:t>šofera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potvrde </a:t>
            </a:r>
            <a:r>
              <a:rPr lang="bs-Latn-BA" sz="2000" dirty="0">
                <a:latin typeface="Trebuchet MS" panose="020B0603020202020204" pitchFamily="34" charset="0"/>
              </a:rPr>
              <a:t>o osposobljenosti za rukovanje opasnim materijama za zaposlene.</a:t>
            </a:r>
          </a:p>
          <a:p>
            <a:r>
              <a:rPr lang="bs-Latn-BA" sz="2000" dirty="0">
                <a:latin typeface="Trebuchet MS" panose="020B0603020202020204" pitchFamily="34" charset="0"/>
              </a:rPr>
              <a:t>Prilikom preuzimanja opasnog </a:t>
            </a:r>
            <a:r>
              <a:rPr lang="bs-Latn-BA" sz="2000" dirty="0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dužan </a:t>
            </a:r>
            <a:r>
              <a:rPr lang="bs-Latn-BA" sz="2000" dirty="0">
                <a:latin typeface="Trebuchet MS" panose="020B0603020202020204" pitchFamily="34" charset="0"/>
              </a:rPr>
              <a:t>je da proveri da li je ambalaža u kojoj je otpad adekvatna, 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da </a:t>
            </a:r>
            <a:r>
              <a:rPr lang="bs-Latn-BA" sz="2000" dirty="0">
                <a:latin typeface="Trebuchet MS" panose="020B0603020202020204" pitchFamily="34" charset="0"/>
              </a:rPr>
              <a:t>izradi transportni list, da se u vozilu nalaze uputstva za rukovanje, da proveri dokumentaciju koja prati kretanje otpada.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Nakon preuzimanja otpada, operater postaje novi vlasnik otpad i odgovoran je za postupanje sa njim, do predaje sledećem vlasniku. 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84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8092" y="1332411"/>
            <a:ext cx="876517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PREGLED STANJA OPASNOG OTPADA U </a:t>
            </a:r>
            <a:r>
              <a:rPr lang="en-US" sz="2000" dirty="0" smtClean="0">
                <a:latin typeface="Trebuchet MS" panose="020B0603020202020204" pitchFamily="34" charset="0"/>
              </a:rPr>
              <a:t>SRBIJI</a:t>
            </a:r>
          </a:p>
          <a:p>
            <a:endParaRPr lang="en-US" sz="2000" dirty="0">
              <a:latin typeface="Trebuchet MS" panose="020B0603020202020204" pitchFamily="34" charset="0"/>
            </a:endParaRPr>
          </a:p>
          <a:p>
            <a:r>
              <a:rPr lang="en-US" sz="2000" dirty="0" err="1">
                <a:latin typeface="Trebuchet MS" panose="020B0603020202020204" pitchFamily="34" charset="0"/>
              </a:rPr>
              <a:t>Količina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generisanog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opasnog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otpada</a:t>
            </a:r>
            <a:r>
              <a:rPr lang="en-US" sz="2000" dirty="0">
                <a:latin typeface="Trebuchet MS" panose="020B0603020202020204" pitchFamily="34" charset="0"/>
              </a:rPr>
              <a:t> u </a:t>
            </a:r>
            <a:r>
              <a:rPr lang="en-US" sz="2000" dirty="0" err="1">
                <a:latin typeface="Trebuchet MS" panose="020B0603020202020204" pitchFamily="34" charset="0"/>
              </a:rPr>
              <a:t>Srbiji</a:t>
            </a:r>
            <a:r>
              <a:rPr lang="en-US" sz="2000" dirty="0">
                <a:latin typeface="Trebuchet MS" panose="020B0603020202020204" pitchFamily="34" charset="0"/>
              </a:rPr>
              <a:t> u 2022. </a:t>
            </a:r>
            <a:r>
              <a:rPr lang="en-US" sz="2000" dirty="0" err="1">
                <a:latin typeface="Trebuchet MS" panose="020B0603020202020204" pitchFamily="34" charset="0"/>
              </a:rPr>
              <a:t>godini</a:t>
            </a:r>
            <a:r>
              <a:rPr lang="en-US" sz="2000" dirty="0">
                <a:latin typeface="Trebuchet MS" panose="020B0603020202020204" pitchFamily="34" charset="0"/>
              </a:rPr>
              <a:t> je </a:t>
            </a:r>
            <a:r>
              <a:rPr lang="en-US" sz="2000" b="1" dirty="0">
                <a:latin typeface="Trebuchet MS" panose="020B0603020202020204" pitchFamily="34" charset="0"/>
              </a:rPr>
              <a:t>80.604,00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tona</a:t>
            </a:r>
            <a:r>
              <a:rPr lang="en-US" sz="2000" dirty="0">
                <a:latin typeface="Trebuchet MS" panose="020B0603020202020204" pitchFamily="34" charset="0"/>
              </a:rPr>
              <a:t>, </a:t>
            </a:r>
            <a:r>
              <a:rPr lang="en-US" sz="2000" dirty="0" err="1">
                <a:latin typeface="Trebuchet MS" panose="020B0603020202020204" pitchFamily="34" charset="0"/>
              </a:rPr>
              <a:t>po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podacima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Agencije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za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zaštitu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životne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sredine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  <a:r>
              <a:rPr lang="en-US" sz="2000" dirty="0" err="1" smtClean="0">
                <a:latin typeface="Trebuchet MS" panose="020B0603020202020204" pitchFamily="34" charset="0"/>
              </a:rPr>
              <a:t>Količina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je </a:t>
            </a:r>
            <a:r>
              <a:rPr lang="en-150" sz="2000" dirty="0" smtClean="0">
                <a:latin typeface="Trebuchet MS" panose="020B0603020202020204" pitchFamily="34" charset="0"/>
              </a:rPr>
              <a:t>11.380.367</a:t>
            </a:r>
            <a:r>
              <a:rPr lang="en-US" sz="2000" dirty="0" smtClean="0">
                <a:latin typeface="Trebuchet MS" panose="020B0603020202020204" pitchFamily="34" charset="0"/>
              </a:rPr>
              <a:t>,00 </a:t>
            </a:r>
            <a:r>
              <a:rPr lang="en-US" sz="2000" dirty="0" err="1" smtClean="0">
                <a:latin typeface="Trebuchet MS" panose="020B0603020202020204" pitchFamily="34" charset="0"/>
              </a:rPr>
              <a:t>tona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  <a:r>
              <a:rPr lang="en-US" sz="2000" dirty="0" err="1" smtClean="0">
                <a:latin typeface="Trebuchet MS" panose="020B0603020202020204" pitchFamily="34" charset="0"/>
              </a:rPr>
              <a:t>Opasan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čini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manje</a:t>
            </a:r>
            <a:r>
              <a:rPr lang="en-US" sz="2000" dirty="0" smtClean="0">
                <a:latin typeface="Trebuchet MS" panose="020B0603020202020204" pitchFamily="34" charset="0"/>
              </a:rPr>
              <a:t> od 1% od </a:t>
            </a:r>
            <a:r>
              <a:rPr lang="en-US" sz="2000" dirty="0" err="1" smtClean="0">
                <a:latin typeface="Trebuchet MS" panose="020B0603020202020204" pitchFamily="34" charset="0"/>
              </a:rPr>
              <a:t>ukupne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količine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proizvedenog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. (u 2023. </a:t>
            </a:r>
            <a:r>
              <a:rPr lang="en-US" sz="2000" dirty="0" err="1" smtClean="0">
                <a:latin typeface="Trebuchet MS" panose="020B0603020202020204" pitchFamily="34" charset="0"/>
              </a:rPr>
              <a:t>godini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150" sz="2000" dirty="0" smtClean="0">
                <a:latin typeface="Trebuchet MS" panose="020B0603020202020204" pitchFamily="34" charset="0"/>
              </a:rPr>
              <a:t>90.259</a:t>
            </a:r>
            <a:r>
              <a:rPr lang="en-US" sz="2000" dirty="0" smtClean="0">
                <a:latin typeface="Trebuchet MS" panose="020B0603020202020204" pitchFamily="34" charset="0"/>
              </a:rPr>
              <a:t>,00 </a:t>
            </a:r>
            <a:r>
              <a:rPr lang="en-US" sz="2000" dirty="0" err="1" smtClean="0">
                <a:latin typeface="Trebuchet MS" panose="020B0603020202020204" pitchFamily="34" charset="0"/>
              </a:rPr>
              <a:t>tona</a:t>
            </a:r>
            <a:r>
              <a:rPr lang="en-US" sz="2000" dirty="0" smtClean="0">
                <a:latin typeface="Trebuchet MS" panose="020B0603020202020204" pitchFamily="34" charset="0"/>
              </a:rPr>
              <a:t>)</a:t>
            </a:r>
          </a:p>
          <a:p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US" sz="2000" dirty="0" err="1" smtClean="0">
                <a:latin typeface="Trebuchet MS" panose="020B0603020202020204" pitchFamily="34" charset="0"/>
              </a:rPr>
              <a:t>Ukupan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broj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preduzeća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koji</a:t>
            </a:r>
            <a:r>
              <a:rPr lang="en-US" sz="2000" dirty="0">
                <a:latin typeface="Trebuchet MS" panose="020B0603020202020204" pitchFamily="34" charset="0"/>
              </a:rPr>
              <a:t> je </a:t>
            </a:r>
            <a:r>
              <a:rPr lang="en-US" sz="2000" dirty="0" err="1">
                <a:latin typeface="Trebuchet MS" panose="020B0603020202020204" pitchFamily="34" charset="0"/>
              </a:rPr>
              <a:t>prijavio</a:t>
            </a:r>
            <a:r>
              <a:rPr lang="en-US" sz="2000" dirty="0">
                <a:latin typeface="Trebuchet MS" panose="020B0603020202020204" pitchFamily="34" charset="0"/>
              </a:rPr>
              <a:t> da </a:t>
            </a:r>
            <a:r>
              <a:rPr lang="en-US" sz="2000" dirty="0" err="1">
                <a:latin typeface="Trebuchet MS" panose="020B0603020202020204" pitchFamily="34" charset="0"/>
              </a:rPr>
              <a:t>su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generisali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opasan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otpad</a:t>
            </a:r>
            <a:r>
              <a:rPr lang="en-US" sz="2000" dirty="0">
                <a:latin typeface="Trebuchet MS" panose="020B0603020202020204" pitchFamily="34" charset="0"/>
              </a:rPr>
              <a:t> je </a:t>
            </a:r>
            <a:r>
              <a:rPr lang="en-US" sz="2000" dirty="0" smtClean="0">
                <a:latin typeface="Trebuchet MS" panose="020B0603020202020204" pitchFamily="34" charset="0"/>
              </a:rPr>
              <a:t>3549.</a:t>
            </a:r>
          </a:p>
          <a:p>
            <a:endParaRPr lang="en-US" sz="2000" dirty="0">
              <a:latin typeface="Trebuchet MS" panose="020B0603020202020204" pitchFamily="34" charset="0"/>
            </a:endParaRPr>
          </a:p>
          <a:p>
            <a:r>
              <a:rPr lang="en-US" sz="2000" dirty="0">
                <a:latin typeface="Trebuchet MS" panose="020B0603020202020204" pitchFamily="34" charset="0"/>
              </a:rPr>
              <a:t>U </a:t>
            </a:r>
            <a:r>
              <a:rPr lang="en-US" sz="2000" dirty="0" err="1">
                <a:latin typeface="Trebuchet MS" panose="020B0603020202020204" pitchFamily="34" charset="0"/>
              </a:rPr>
              <a:t>proseku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svaki</a:t>
            </a:r>
            <a:r>
              <a:rPr lang="en-US" sz="2000" dirty="0">
                <a:latin typeface="Trebuchet MS" panose="020B0603020202020204" pitchFamily="34" charset="0"/>
              </a:rPr>
              <a:t> generator </a:t>
            </a:r>
            <a:r>
              <a:rPr lang="en-US" sz="2000" dirty="0" err="1">
                <a:latin typeface="Trebuchet MS" panose="020B0603020202020204" pitchFamily="34" charset="0"/>
              </a:rPr>
              <a:t>generisao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oko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smtClean="0">
                <a:latin typeface="Trebuchet MS" panose="020B0603020202020204" pitchFamily="34" charset="0"/>
              </a:rPr>
              <a:t>22,7 </a:t>
            </a:r>
            <a:r>
              <a:rPr lang="en-US" sz="2000" dirty="0" err="1">
                <a:latin typeface="Trebuchet MS" panose="020B0603020202020204" pitchFamily="34" charset="0"/>
              </a:rPr>
              <a:t>tona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opasnog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otpada</a:t>
            </a:r>
            <a:r>
              <a:rPr lang="en-US" sz="2000" dirty="0">
                <a:latin typeface="Trebuchet MS" panose="020B0603020202020204" pitchFamily="34" charset="0"/>
              </a:rPr>
              <a:t>. </a:t>
            </a:r>
            <a:r>
              <a:rPr lang="en-US" sz="2000" dirty="0" err="1" smtClean="0">
                <a:latin typeface="Trebuchet MS" panose="020B0603020202020204" pitchFamily="34" charset="0"/>
              </a:rPr>
              <a:t>Ovde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imamo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proizvođače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koji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generišu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nekoliko</a:t>
            </a:r>
            <a:r>
              <a:rPr lang="en-US" sz="2000" dirty="0" smtClean="0">
                <a:latin typeface="Trebuchet MS" panose="020B0603020202020204" pitchFamily="34" charset="0"/>
              </a:rPr>
              <a:t> kg, do </a:t>
            </a:r>
            <a:r>
              <a:rPr lang="en-US" sz="2000" dirty="0" err="1" smtClean="0">
                <a:latin typeface="Trebuchet MS" panose="020B0603020202020204" pitchFamily="34" charset="0"/>
              </a:rPr>
              <a:t>nekoliko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hiljada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tona</a:t>
            </a:r>
            <a:r>
              <a:rPr lang="en-US" sz="2000" dirty="0" smtClean="0">
                <a:latin typeface="Trebuchet MS" panose="020B0603020202020204" pitchFamily="34" charset="0"/>
              </a:rPr>
              <a:t>.</a:t>
            </a:r>
            <a:endParaRPr lang="en-US" sz="2000" dirty="0">
              <a:latin typeface="Trebuchet MS" panose="020B0603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64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697536"/>
              </p:ext>
            </p:extLst>
          </p:nvPr>
        </p:nvGraphicFramePr>
        <p:xfrm>
          <a:off x="0" y="0"/>
          <a:ext cx="12192000" cy="6140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4219007981"/>
                    </a:ext>
                  </a:extLst>
                </a:gridCol>
                <a:gridCol w="2246811">
                  <a:extLst>
                    <a:ext uri="{9D8B030D-6E8A-4147-A177-3AD203B41FA5}">
                      <a16:colId xmlns:a16="http://schemas.microsoft.com/office/drawing/2014/main" val="2402939333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435022321"/>
                    </a:ext>
                  </a:extLst>
                </a:gridCol>
                <a:gridCol w="2172789">
                  <a:extLst>
                    <a:ext uri="{9D8B030D-6E8A-4147-A177-3AD203B41FA5}">
                      <a16:colId xmlns:a16="http://schemas.microsoft.com/office/drawing/2014/main" val="4163350398"/>
                    </a:ext>
                  </a:extLst>
                </a:gridCol>
              </a:tblGrid>
              <a:tr h="8621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Postrojenje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6644" marR="566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Indeksni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broj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otpada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6644" marR="566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Opis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6644" marR="566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Količina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(t)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56644" marR="56644" marT="0" marB="0" anchor="ctr"/>
                </a:tc>
                <a:extLst>
                  <a:ext uri="{0D108BD9-81ED-4DB2-BD59-A6C34878D82A}">
                    <a16:rowId xmlns:a16="http://schemas.microsoft.com/office/drawing/2014/main" val="1829900414"/>
                  </a:ext>
                </a:extLst>
              </a:tr>
              <a:tr h="652548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Monbat PLC doo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19 12 11*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drugi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otpadi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(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uključujući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mešavine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materijala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) od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mehaničkog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tretmana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otpada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koji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sadrže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opasne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supstance</a:t>
                      </a:r>
                      <a:endParaRPr lang="en-US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16217.7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6731375"/>
                  </a:ext>
                </a:extLst>
              </a:tr>
              <a:tr h="49698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Železnica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-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Infrastruktura</a:t>
                      </a:r>
                      <a:endParaRPr lang="en-US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17 02 04*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staklo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plastika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drvo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koji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sadrže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opasne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supstance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ili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su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kontaminirani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opasnim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supstancama</a:t>
                      </a:r>
                      <a:endParaRPr lang="en-US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>
                          <a:effectLst/>
                          <a:latin typeface="Trebuchet MS" panose="020B0603020202020204" pitchFamily="34" charset="0"/>
                        </a:rPr>
                        <a:t>13248.3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2712512"/>
                  </a:ext>
                </a:extLst>
              </a:tr>
              <a:tr h="42672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Metalfer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Steel Mill,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Topionica</a:t>
                      </a:r>
                      <a:endParaRPr lang="en-US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10 02 07*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čvrsti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otpadi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iz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procesa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tretmana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gasa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koji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sadrže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opasne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supstance</a:t>
                      </a:r>
                      <a:endParaRPr lang="en-US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6003.1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534439"/>
                  </a:ext>
                </a:extLst>
              </a:tr>
              <a:tr h="42672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HBIS GROUP Serbia Iron and Steel doo Beograd -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Ogranak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Smederevo</a:t>
                      </a:r>
                      <a:endParaRPr lang="en-US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10 02 13*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muljevi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filter –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kolači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(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pogače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)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iz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procesa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tretmana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gasa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koji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sadrže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opasne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supstance</a:t>
                      </a:r>
                      <a:endParaRPr lang="en-US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5165.9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471337"/>
                  </a:ext>
                </a:extLst>
              </a:tr>
              <a:tr h="426723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Monbat PLC doo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16 06 06*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effectLst/>
                          <a:latin typeface="Trebuchet MS" panose="020B0603020202020204" pitchFamily="34" charset="0"/>
                        </a:rPr>
                        <a:t>posebno sakupljen elektrolit iz baterija i akumulatora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3904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9601422"/>
                  </a:ext>
                </a:extLst>
              </a:tr>
              <a:tr h="49905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YUNIRISK DRUŠTVO ZA TRGOVINU I USLUGE,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Barajevo</a:t>
                      </a:r>
                      <a:endParaRPr lang="en-US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16 07 08*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otpadi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koji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sadrže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ulje</a:t>
                      </a:r>
                      <a:endParaRPr lang="en-US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2587.7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4933748"/>
                  </a:ext>
                </a:extLst>
              </a:tr>
              <a:tr h="450907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Monbat PLC doo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10 10 11*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effectLst/>
                          <a:latin typeface="Trebuchet MS" panose="020B0603020202020204" pitchFamily="34" charset="0"/>
                        </a:rPr>
                        <a:t>ostale čvrste čestice koje sadrže opasne supstance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2281.6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0949964"/>
                  </a:ext>
                </a:extLst>
              </a:tr>
              <a:tr h="51026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Monbat PLC doo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10 04 01*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effectLst/>
                          <a:latin typeface="Trebuchet MS" panose="020B0603020202020204" pitchFamily="34" charset="0"/>
                        </a:rPr>
                        <a:t>šljake iz primarne i sekundarne proizvodnje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1613.9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8512458"/>
                  </a:ext>
                </a:extLst>
              </a:tr>
              <a:tr h="484832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NIS -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Naftna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industrija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Srbije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ad,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Rafinerija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nafte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u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Pančevu</a:t>
                      </a:r>
                      <a:endParaRPr lang="en-US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>
                          <a:effectLst/>
                          <a:latin typeface="Trebuchet MS" panose="020B0603020202020204" pitchFamily="34" charset="0"/>
                        </a:rPr>
                        <a:t>05 01 03*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effectLst/>
                          <a:latin typeface="Trebuchet MS" panose="020B0603020202020204" pitchFamily="34" charset="0"/>
                        </a:rPr>
                        <a:t>muljevi sa dna rezervoara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1368.6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737778"/>
                  </a:ext>
                </a:extLst>
              </a:tr>
              <a:tr h="64008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HBIS GROUP Serbia Iron and Steel doo Beograd -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Ogranak</a:t>
                      </a:r>
                      <a:r>
                        <a:rPr lang="en-US" sz="18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8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Smederevo</a:t>
                      </a:r>
                      <a:endParaRPr lang="en-US" sz="1800" b="1" i="0" u="none" strike="noStrike" baseline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150" sz="1600" b="0" i="0" u="none" strike="noStrike" dirty="0">
                          <a:effectLst/>
                          <a:latin typeface="Trebuchet MS" panose="020B0603020202020204" pitchFamily="34" charset="0"/>
                        </a:rPr>
                        <a:t>13 05 06*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ulja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iz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separatora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ulje</a:t>
                      </a:r>
                      <a:r>
                        <a:rPr lang="en-US" sz="1200" b="0" i="0" u="none" strike="noStrike" dirty="0">
                          <a:effectLst/>
                          <a:latin typeface="Trebuchet MS" panose="020B0603020202020204" pitchFamily="34" charset="0"/>
                        </a:rPr>
                        <a:t>/ </a:t>
                      </a:r>
                      <a:r>
                        <a:rPr lang="en-US" sz="12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voda</a:t>
                      </a:r>
                      <a:endParaRPr lang="en-US" sz="12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150" sz="1800" b="0" i="0" u="none" strike="noStrike" dirty="0">
                          <a:effectLst/>
                          <a:latin typeface="Trebuchet MS" panose="020B0603020202020204" pitchFamily="34" charset="0"/>
                        </a:rPr>
                        <a:t>1364.8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5397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065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142329" y="1497727"/>
            <a:ext cx="97912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TRANSPORT OPASNOG OTPADA</a:t>
            </a:r>
            <a:r>
              <a:rPr lang="en-US" sz="2000" dirty="0" smtClean="0">
                <a:latin typeface="Trebuchet MS" panose="020B0603020202020204" pitchFamily="34" charset="0"/>
              </a:rPr>
              <a:t/>
            </a:r>
            <a:br>
              <a:rPr lang="en-US" sz="2000" dirty="0" smtClean="0">
                <a:latin typeface="Trebuchet MS" panose="020B0603020202020204" pitchFamily="34" charset="0"/>
              </a:rPr>
            </a:b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bs-Latn-BA" sz="2000" dirty="0">
                <a:latin typeface="Trebuchet MS" panose="020B0603020202020204" pitchFamily="34" charset="0"/>
              </a:rPr>
              <a:t>Procedura kretanja: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 smtClean="0">
                <a:latin typeface="Trebuchet MS" panose="020B0603020202020204" pitchFamily="34" charset="0"/>
              </a:rPr>
              <a:t>generator </a:t>
            </a:r>
            <a:r>
              <a:rPr lang="bs-Latn-BA" sz="2000" dirty="0">
                <a:latin typeface="Trebuchet MS" panose="020B0603020202020204" pitchFamily="34" charset="0"/>
              </a:rPr>
              <a:t>otpada -  najava kretanja otpada, najmanje 48 sati pre otpočinjanja kretanja.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Najava se radi kreiranjem online dokumenta o kretanju opasnog otpada, preko portala Agencije za zaštitu životne sredine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Proizvođač otpada dužan je da kompletno overen DKO trajno čuva</a:t>
            </a:r>
            <a:r>
              <a:rPr lang="bs-Latn-BA" sz="2000" dirty="0" smtClean="0">
                <a:latin typeface="Trebuchet MS" panose="020B0603020202020204" pitchFamily="34" charset="0"/>
              </a:rPr>
              <a:t>.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Otpad preuzima transporter, proverava da li su ispunjeni uslovi (pakovanje, ambalaža, dokumentacija)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Prevoz do primaoca (skladište, postrojenje za tretman, postrojenje za odlaganje)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Overa dokumenta o potvrda na portalu Agencije za </a:t>
            </a:r>
            <a:r>
              <a:rPr lang="bs-Latn-BA" sz="2000" dirty="0" smtClean="0">
                <a:latin typeface="Trebuchet MS" panose="020B0603020202020204" pitchFamily="34" charset="0"/>
              </a:rPr>
              <a:t>ZŽS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328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88"/>
          <a:stretch>
            <a:fillRect/>
          </a:stretch>
        </p:blipFill>
        <p:spPr bwMode="auto">
          <a:xfrm>
            <a:off x="261256" y="3827417"/>
            <a:ext cx="7834361" cy="30305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34" b="43784"/>
          <a:stretch>
            <a:fillRect/>
          </a:stretch>
        </p:blipFill>
        <p:spPr bwMode="auto">
          <a:xfrm>
            <a:off x="5271396" y="0"/>
            <a:ext cx="5379187" cy="686697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t="10504" r="11736" b="15546"/>
          <a:stretch>
            <a:fillRect/>
          </a:stretch>
        </p:blipFill>
        <p:spPr bwMode="auto">
          <a:xfrm>
            <a:off x="0" y="0"/>
            <a:ext cx="7250155" cy="2651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946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998971"/>
            <a:ext cx="9379132" cy="52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57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24297" y="1389243"/>
            <a:ext cx="84516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TRETMAN OPASNOG OTPADA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err="1" smtClean="0"/>
              <a:t>Tokom</a:t>
            </a:r>
            <a:r>
              <a:rPr lang="en-US" sz="2000" dirty="0" smtClean="0"/>
              <a:t> 202</a:t>
            </a:r>
            <a:r>
              <a:rPr lang="sr-Cyrl-RS" sz="2000" dirty="0" smtClean="0"/>
              <a:t>2</a:t>
            </a:r>
            <a:r>
              <a:rPr lang="en-US" sz="2000" dirty="0" smtClean="0"/>
              <a:t>. </a:t>
            </a:r>
            <a:r>
              <a:rPr lang="en-US" sz="2000" dirty="0" err="1"/>
              <a:t>godine</a:t>
            </a:r>
            <a:r>
              <a:rPr lang="en-US" sz="2000" dirty="0"/>
              <a:t>, </a:t>
            </a:r>
            <a:r>
              <a:rPr lang="en-US" sz="2000" dirty="0" err="1"/>
              <a:t>operateri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tretman</a:t>
            </a:r>
            <a:r>
              <a:rPr lang="en-US" sz="2000" dirty="0"/>
              <a:t> </a:t>
            </a:r>
            <a:r>
              <a:rPr lang="en-US" sz="2000" dirty="0" err="1"/>
              <a:t>opasnog</a:t>
            </a:r>
            <a:r>
              <a:rPr lang="en-US" sz="2000" dirty="0"/>
              <a:t> </a:t>
            </a:r>
            <a:r>
              <a:rPr lang="en-US" sz="2000" dirty="0" err="1"/>
              <a:t>otpada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zaprimili</a:t>
            </a:r>
            <a:r>
              <a:rPr lang="en-US" sz="2000" dirty="0"/>
              <a:t> </a:t>
            </a:r>
            <a:r>
              <a:rPr lang="en-US" sz="2000" dirty="0" err="1"/>
              <a:t>oko</a:t>
            </a:r>
            <a:r>
              <a:rPr lang="en-US" sz="2000" dirty="0"/>
              <a:t> </a:t>
            </a:r>
            <a:r>
              <a:rPr lang="en-US" sz="2000" dirty="0" smtClean="0"/>
              <a:t>8</a:t>
            </a:r>
            <a:r>
              <a:rPr lang="sr-Cyrl-RS" sz="2000" dirty="0" smtClean="0"/>
              <a:t>6.595</a:t>
            </a:r>
            <a:r>
              <a:rPr lang="en-US" sz="2000" dirty="0" smtClean="0"/>
              <a:t> </a:t>
            </a:r>
            <a:r>
              <a:rPr lang="en-US" sz="2000" dirty="0" err="1"/>
              <a:t>tona</a:t>
            </a:r>
            <a:r>
              <a:rPr lang="en-US" sz="2000" dirty="0"/>
              <a:t>, a </a:t>
            </a:r>
            <a:r>
              <a:rPr lang="en-US" sz="2000" dirty="0" err="1"/>
              <a:t>operateri</a:t>
            </a:r>
            <a:r>
              <a:rPr lang="en-US" sz="2000" dirty="0"/>
              <a:t>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odlaganje</a:t>
            </a:r>
            <a:r>
              <a:rPr lang="en-US" sz="2000" dirty="0"/>
              <a:t> </a:t>
            </a:r>
            <a:r>
              <a:rPr lang="en-US" sz="2000" dirty="0" err="1"/>
              <a:t>oko</a:t>
            </a:r>
            <a:r>
              <a:rPr lang="en-US" sz="2000" dirty="0"/>
              <a:t> </a:t>
            </a:r>
            <a:r>
              <a:rPr lang="sr-Cyrl-RS" sz="2000" dirty="0" smtClean="0"/>
              <a:t>5.967</a:t>
            </a:r>
            <a:r>
              <a:rPr lang="en-US" sz="2000" dirty="0" smtClean="0"/>
              <a:t> </a:t>
            </a:r>
            <a:r>
              <a:rPr lang="en-US" sz="2000" dirty="0" err="1"/>
              <a:t>tona</a:t>
            </a:r>
            <a:r>
              <a:rPr lang="en-US" sz="2000" dirty="0"/>
              <a:t>. </a:t>
            </a:r>
          </a:p>
          <a:p>
            <a:pPr algn="just"/>
            <a:r>
              <a:rPr lang="en-US" sz="2000" dirty="0" err="1"/>
              <a:t>Ovaj</a:t>
            </a:r>
            <a:r>
              <a:rPr lang="en-US" sz="2000" dirty="0"/>
              <a:t> </a:t>
            </a:r>
            <a:r>
              <a:rPr lang="en-US" sz="2000" dirty="0" err="1"/>
              <a:t>podatak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je </a:t>
            </a:r>
            <a:r>
              <a:rPr lang="en-US" sz="2000" dirty="0" err="1"/>
              <a:t>dosta</a:t>
            </a:r>
            <a:r>
              <a:rPr lang="en-US" sz="2000" dirty="0"/>
              <a:t> </a:t>
            </a:r>
            <a:r>
              <a:rPr lang="en-US" sz="2000" dirty="0" err="1"/>
              <a:t>bitan</a:t>
            </a:r>
            <a:r>
              <a:rPr lang="en-US" sz="2000" dirty="0"/>
              <a:t>, s </a:t>
            </a:r>
            <a:r>
              <a:rPr lang="en-US" sz="2000" dirty="0" err="1"/>
              <a:t>obzirom</a:t>
            </a:r>
            <a:r>
              <a:rPr lang="en-US" sz="2000" dirty="0"/>
              <a:t> da </a:t>
            </a:r>
            <a:r>
              <a:rPr lang="en-US" sz="2000" dirty="0" err="1"/>
              <a:t>količina</a:t>
            </a:r>
            <a:r>
              <a:rPr lang="en-US" sz="2000" dirty="0"/>
              <a:t> </a:t>
            </a:r>
            <a:r>
              <a:rPr lang="en-US" sz="2000" dirty="0" err="1"/>
              <a:t>koja</a:t>
            </a:r>
            <a:r>
              <a:rPr lang="en-US" sz="2000" dirty="0"/>
              <a:t> je </a:t>
            </a:r>
            <a:r>
              <a:rPr lang="en-US" sz="2000" dirty="0" err="1"/>
              <a:t>nastala</a:t>
            </a:r>
            <a:r>
              <a:rPr lang="en-US" sz="2000" dirty="0"/>
              <a:t> </a:t>
            </a:r>
            <a:r>
              <a:rPr lang="en-US" sz="2000" dirty="0" err="1"/>
              <a:t>kod</a:t>
            </a:r>
            <a:r>
              <a:rPr lang="en-US" sz="2000" dirty="0"/>
              <a:t> </a:t>
            </a:r>
            <a:r>
              <a:rPr lang="en-US" sz="2000" dirty="0" err="1"/>
              <a:t>generatora</a:t>
            </a:r>
            <a:r>
              <a:rPr lang="en-US" sz="2000" dirty="0"/>
              <a:t> </a:t>
            </a:r>
            <a:r>
              <a:rPr lang="en-US" sz="2000" dirty="0" err="1"/>
              <a:t>otpada</a:t>
            </a:r>
            <a:r>
              <a:rPr lang="en-US" sz="2000" dirty="0"/>
              <a:t>, ne mora </a:t>
            </a:r>
            <a:r>
              <a:rPr lang="en-US" sz="2000" dirty="0" err="1"/>
              <a:t>nužno</a:t>
            </a:r>
            <a:r>
              <a:rPr lang="en-US" sz="2000" dirty="0"/>
              <a:t> </a:t>
            </a:r>
            <a:r>
              <a:rPr lang="en-US" sz="2000" dirty="0" err="1"/>
              <a:t>biti</a:t>
            </a:r>
            <a:r>
              <a:rPr lang="en-US" sz="2000" dirty="0"/>
              <a:t> </a:t>
            </a:r>
            <a:r>
              <a:rPr lang="en-US" sz="2000" dirty="0" err="1"/>
              <a:t>otpremljena</a:t>
            </a:r>
            <a:r>
              <a:rPr lang="en-US" sz="2000" dirty="0"/>
              <a:t>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godine</a:t>
            </a:r>
            <a:r>
              <a:rPr lang="en-US" sz="2000" dirty="0"/>
              <a:t>.  </a:t>
            </a:r>
            <a:endParaRPr lang="en-US" sz="2000" dirty="0" smtClean="0"/>
          </a:p>
          <a:p>
            <a:pPr algn="just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867868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7E43E6-CA89-42ED-BD73-7ECAFE3A88DD}"/>
              </a:ext>
            </a:extLst>
          </p:cNvPr>
          <p:cNvSpPr/>
          <p:nvPr/>
        </p:nvSpPr>
        <p:spPr>
          <a:xfrm>
            <a:off x="1142329" y="1497727"/>
            <a:ext cx="979128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rebuchet MS" panose="020B0603020202020204" pitchFamily="34" charset="0"/>
              </a:rPr>
              <a:t>BROJ </a:t>
            </a:r>
            <a:r>
              <a:rPr lang="en-US" sz="2000" dirty="0">
                <a:latin typeface="Trebuchet MS" panose="020B0603020202020204" pitchFamily="34" charset="0"/>
              </a:rPr>
              <a:t>KRETANJA OPASNOG OTPADA U SRBIJI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Na osnovu podataka Agencije za ZŽS, tokom </a:t>
            </a:r>
            <a:r>
              <a:rPr lang="bs-Latn-BA" sz="2000" dirty="0" smtClean="0">
                <a:latin typeface="Trebuchet MS" panose="020B0603020202020204" pitchFamily="34" charset="0"/>
              </a:rPr>
              <a:t>202</a:t>
            </a:r>
            <a:r>
              <a:rPr lang="en-US" sz="2000" dirty="0" smtClean="0">
                <a:latin typeface="Trebuchet MS" panose="020B0603020202020204" pitchFamily="34" charset="0"/>
              </a:rPr>
              <a:t>2</a:t>
            </a:r>
            <a:r>
              <a:rPr lang="bs-Latn-BA" sz="2000" dirty="0" smtClean="0">
                <a:latin typeface="Trebuchet MS" panose="020B0603020202020204" pitchFamily="34" charset="0"/>
              </a:rPr>
              <a:t>. </a:t>
            </a:r>
            <a:r>
              <a:rPr lang="bs-Latn-BA" sz="2000" dirty="0">
                <a:latin typeface="Trebuchet MS" panose="020B0603020202020204" pitchFamily="34" charset="0"/>
              </a:rPr>
              <a:t>godine evidentirano </a:t>
            </a:r>
            <a:r>
              <a:rPr lang="sr-Cyrl-RS" sz="2000" dirty="0" smtClean="0">
                <a:latin typeface="Trebuchet MS" panose="020B0603020202020204" pitchFamily="34" charset="0"/>
              </a:rPr>
              <a:t>80.234</a:t>
            </a:r>
            <a:r>
              <a:rPr lang="bs-Latn-BA" sz="2000" dirty="0" smtClean="0">
                <a:latin typeface="Trebuchet MS" panose="020B0603020202020204" pitchFamily="34" charset="0"/>
              </a:rPr>
              <a:t> </a:t>
            </a:r>
            <a:r>
              <a:rPr lang="bs-Latn-BA" sz="2000" dirty="0">
                <a:latin typeface="Trebuchet MS" panose="020B0603020202020204" pitchFamily="34" charset="0"/>
              </a:rPr>
              <a:t>potvrđenih dokumenata o kretanju opasnog otpada (DKO).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Ovde sigurno da ima poklapanja, u smislu da je više vrsta otpada prevezeno istim vozilom istog </a:t>
            </a:r>
            <a:r>
              <a:rPr lang="bs-Latn-BA" sz="2000" dirty="0" smtClean="0">
                <a:latin typeface="Trebuchet MS" panose="020B0603020202020204" pitchFamily="34" charset="0"/>
              </a:rPr>
              <a:t>dana</a:t>
            </a:r>
            <a:r>
              <a:rPr lang="sr-Cyrl-RS" sz="2000" dirty="0" smtClean="0">
                <a:latin typeface="Trebuchet MS" panose="020B0603020202020204" pitchFamily="34" charset="0"/>
              </a:rPr>
              <a:t> (</a:t>
            </a:r>
            <a:r>
              <a:rPr lang="en-US" sz="2000" dirty="0" err="1" smtClean="0">
                <a:latin typeface="Trebuchet MS" panose="020B0603020202020204" pitchFamily="34" charset="0"/>
              </a:rPr>
              <a:t>naročito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kod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iz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medicinskih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stomatoloških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ordinacija</a:t>
            </a:r>
            <a:r>
              <a:rPr lang="en-US" sz="2000" dirty="0" smtClean="0">
                <a:latin typeface="Trebuchet MS" panose="020B0603020202020204" pitchFamily="34" charset="0"/>
              </a:rPr>
              <a:t>)</a:t>
            </a:r>
            <a:r>
              <a:rPr lang="bs-Latn-BA" sz="2000" dirty="0" smtClean="0">
                <a:latin typeface="Trebuchet MS" panose="020B0603020202020204" pitchFamily="34" charset="0"/>
              </a:rPr>
              <a:t> </a:t>
            </a:r>
            <a:r>
              <a:rPr lang="bs-Latn-BA" sz="2000" dirty="0">
                <a:latin typeface="Trebuchet MS" panose="020B0603020202020204" pitchFamily="34" charset="0"/>
              </a:rPr>
              <a:t>ali isto tako je neki otpad prevožen dva puta, prvo da skladišta operatera koji je sakupio otpad, a zatim na konačan tretman u </a:t>
            </a:r>
            <a:r>
              <a:rPr lang="bs-Latn-BA" sz="2000" dirty="0" smtClean="0">
                <a:latin typeface="Trebuchet MS" panose="020B0603020202020204" pitchFamily="34" charset="0"/>
              </a:rPr>
              <a:t>postrojenju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rebuchet MS" panose="020B0603020202020204" pitchFamily="34" charset="0"/>
              </a:rPr>
              <a:t>Drugo</a:t>
            </a:r>
            <a:r>
              <a:rPr lang="bs-Latn-BA" sz="2000" dirty="0" smtClean="0">
                <a:latin typeface="Trebuchet MS" panose="020B0603020202020204" pitchFamily="34" charset="0"/>
              </a:rPr>
              <a:t> </a:t>
            </a:r>
            <a:r>
              <a:rPr lang="bs-Latn-BA" sz="2000" dirty="0">
                <a:latin typeface="Trebuchet MS" panose="020B0603020202020204" pitchFamily="34" charset="0"/>
              </a:rPr>
              <a:t>poklapanje u podacima je da je verovatno da je neki otpad prevožen dva puta, prvo da skladišta operatera koji je sakupio otpad, a zatim na konačan tretman u postrojenju.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s-Latn-BA" sz="2000" dirty="0">
                <a:latin typeface="Trebuchet MS" panose="020B0603020202020204" pitchFamily="34" charset="0"/>
              </a:rPr>
              <a:t>Ovo se sa apsekta ADR posmatra kao posebni slučajevi, iako je isti otpad u pitanju</a:t>
            </a:r>
            <a:r>
              <a:rPr lang="bs-Latn-BA" sz="2000" dirty="0" smtClean="0">
                <a:latin typeface="Trebuchet MS" panose="020B0603020202020204" pitchFamily="34" charset="0"/>
              </a:rPr>
              <a:t>.</a:t>
            </a:r>
          </a:p>
          <a:p>
            <a:endParaRPr lang="bs-Latn-BA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805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5737" y="2136339"/>
            <a:ext cx="85300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dirty="0"/>
              <a:t>Na </a:t>
            </a:r>
            <a:r>
              <a:rPr lang="en-GB" sz="2000" dirty="0" err="1"/>
              <a:t>osnovu</a:t>
            </a:r>
            <a:r>
              <a:rPr lang="en-GB" sz="2000" dirty="0"/>
              <a:t> </a:t>
            </a:r>
            <a:r>
              <a:rPr lang="en-GB" sz="2000" dirty="0" err="1"/>
              <a:t>dosadašnjeg</a:t>
            </a:r>
            <a:r>
              <a:rPr lang="en-GB" sz="2000" dirty="0"/>
              <a:t> </a:t>
            </a:r>
            <a:r>
              <a:rPr lang="en-GB" sz="2000" dirty="0" err="1"/>
              <a:t>iskustva</a:t>
            </a:r>
            <a:r>
              <a:rPr lang="en-GB" sz="2000" dirty="0"/>
              <a:t>, </a:t>
            </a:r>
            <a:r>
              <a:rPr lang="en-GB" sz="2000" dirty="0" err="1"/>
              <a:t>možemo</a:t>
            </a:r>
            <a:r>
              <a:rPr lang="en-GB" sz="2000" dirty="0"/>
              <a:t> da </a:t>
            </a:r>
            <a:r>
              <a:rPr lang="en-GB" sz="2000" dirty="0" err="1"/>
              <a:t>procenimo</a:t>
            </a:r>
            <a:r>
              <a:rPr lang="en-GB" sz="2000" dirty="0"/>
              <a:t> da je </a:t>
            </a:r>
            <a:r>
              <a:rPr lang="en-GB" sz="2000" dirty="0" err="1"/>
              <a:t>ovakvih</a:t>
            </a:r>
            <a:r>
              <a:rPr lang="en-GB" sz="2000" dirty="0"/>
              <a:t> </a:t>
            </a:r>
            <a:r>
              <a:rPr lang="en-GB" sz="2000" dirty="0" err="1"/>
              <a:t>zajedničkih</a:t>
            </a:r>
            <a:r>
              <a:rPr lang="en-GB" sz="2000" dirty="0"/>
              <a:t> </a:t>
            </a:r>
            <a:r>
              <a:rPr lang="en-GB" sz="2000" dirty="0" err="1"/>
              <a:t>prevoza</a:t>
            </a:r>
            <a:r>
              <a:rPr lang="en-GB" sz="2000" dirty="0"/>
              <a:t> </a:t>
            </a:r>
            <a:r>
              <a:rPr lang="en-GB" sz="2000" dirty="0" err="1"/>
              <a:t>bilo</a:t>
            </a:r>
            <a:r>
              <a:rPr lang="en-GB" sz="2000" dirty="0"/>
              <a:t> </a:t>
            </a:r>
            <a:r>
              <a:rPr lang="en-GB" sz="2000" dirty="0" err="1"/>
              <a:t>oko</a:t>
            </a:r>
            <a:r>
              <a:rPr lang="en-GB" sz="2000" dirty="0"/>
              <a:t> </a:t>
            </a:r>
            <a:r>
              <a:rPr lang="en-US" sz="2000" dirty="0"/>
              <a:t>7</a:t>
            </a:r>
            <a:r>
              <a:rPr lang="sr-Cyrl-RS" sz="2000" dirty="0" smtClean="0"/>
              <a:t>0</a:t>
            </a:r>
            <a:r>
              <a:rPr lang="en-GB" sz="2000" dirty="0" smtClean="0"/>
              <a:t>%, </a:t>
            </a:r>
            <a:endParaRPr lang="en-GB" sz="2000" dirty="0"/>
          </a:p>
          <a:p>
            <a:pPr>
              <a:defRPr/>
            </a:pPr>
            <a:r>
              <a:rPr lang="en-GB" sz="2000" dirty="0" err="1"/>
              <a:t>što</a:t>
            </a:r>
            <a:r>
              <a:rPr lang="en-GB" sz="2000" dirty="0"/>
              <a:t> </a:t>
            </a:r>
            <a:r>
              <a:rPr lang="en-GB" sz="2000" dirty="0" err="1"/>
              <a:t>znači</a:t>
            </a:r>
            <a:r>
              <a:rPr lang="en-GB" sz="2000" dirty="0"/>
              <a:t> da je </a:t>
            </a:r>
            <a:r>
              <a:rPr lang="en-GB" sz="2000" b="1" dirty="0" err="1"/>
              <a:t>oko</a:t>
            </a:r>
            <a:r>
              <a:rPr lang="en-GB" sz="2000" b="1" dirty="0"/>
              <a:t> </a:t>
            </a:r>
            <a:r>
              <a:rPr lang="en-GB" sz="2000" b="1" dirty="0" smtClean="0"/>
              <a:t>24.000 </a:t>
            </a:r>
            <a:r>
              <a:rPr lang="en-GB" sz="2000" b="1" dirty="0" err="1"/>
              <a:t>pojedinačnih</a:t>
            </a:r>
            <a:r>
              <a:rPr lang="en-GB" sz="2000" b="1" dirty="0"/>
              <a:t> </a:t>
            </a:r>
            <a:r>
              <a:rPr lang="en-GB" sz="2000" b="1" dirty="0" err="1"/>
              <a:t>prevoza</a:t>
            </a:r>
            <a:r>
              <a:rPr lang="en-GB" sz="2000" b="1" dirty="0"/>
              <a:t> </a:t>
            </a:r>
            <a:r>
              <a:rPr lang="en-GB" sz="2000" b="1" dirty="0" err="1"/>
              <a:t>opasnog</a:t>
            </a:r>
            <a:r>
              <a:rPr lang="en-GB" sz="2000" b="1" dirty="0"/>
              <a:t> </a:t>
            </a:r>
            <a:r>
              <a:rPr lang="en-GB" sz="2000" b="1" dirty="0" err="1"/>
              <a:t>otpada</a:t>
            </a:r>
            <a:r>
              <a:rPr lang="en-GB" sz="2000" b="1" dirty="0"/>
              <a:t>.</a:t>
            </a:r>
            <a:endParaRPr lang="en-US" sz="2000" dirty="0"/>
          </a:p>
          <a:p>
            <a:pPr>
              <a:defRPr/>
            </a:pPr>
            <a:r>
              <a:rPr lang="en-GB" sz="2000" dirty="0" smtClean="0"/>
              <a:t>92 562 </a:t>
            </a:r>
            <a:r>
              <a:rPr lang="en-GB" sz="2000" dirty="0" err="1"/>
              <a:t>tona</a:t>
            </a:r>
            <a:r>
              <a:rPr lang="en-GB" sz="2000" dirty="0"/>
              <a:t> </a:t>
            </a:r>
            <a:r>
              <a:rPr lang="en-GB" sz="2000" dirty="0" err="1"/>
              <a:t>zaprimljeno</a:t>
            </a:r>
            <a:r>
              <a:rPr lang="en-GB" sz="2000" dirty="0"/>
              <a:t> </a:t>
            </a:r>
            <a:r>
              <a:rPr lang="en-GB" sz="2000" dirty="0" err="1"/>
              <a:t>kod</a:t>
            </a:r>
            <a:r>
              <a:rPr lang="en-GB" sz="2000" dirty="0"/>
              <a:t> </a:t>
            </a:r>
            <a:r>
              <a:rPr lang="en-GB" sz="2000" dirty="0" err="1"/>
              <a:t>operatera</a:t>
            </a:r>
            <a:r>
              <a:rPr lang="en-GB" sz="2000" dirty="0"/>
              <a:t>, </a:t>
            </a:r>
            <a:r>
              <a:rPr lang="en-GB" sz="2000" dirty="0" err="1"/>
              <a:t>dobija</a:t>
            </a:r>
            <a:r>
              <a:rPr lang="en-GB" sz="2000" dirty="0"/>
              <a:t> se da je </a:t>
            </a:r>
            <a:r>
              <a:rPr lang="en-GB" sz="2000" b="1" dirty="0" err="1"/>
              <a:t>prosečna</a:t>
            </a:r>
            <a:r>
              <a:rPr lang="en-GB" sz="2000" b="1" dirty="0"/>
              <a:t> </a:t>
            </a:r>
            <a:r>
              <a:rPr lang="en-GB" sz="2000" b="1" dirty="0" err="1"/>
              <a:t>količina</a:t>
            </a:r>
            <a:r>
              <a:rPr lang="en-GB" sz="2000" b="1" dirty="0"/>
              <a:t> </a:t>
            </a:r>
            <a:r>
              <a:rPr lang="en-GB" sz="2000" b="1" dirty="0" err="1"/>
              <a:t>opasnog</a:t>
            </a:r>
            <a:r>
              <a:rPr lang="en-GB" sz="2000" b="1" dirty="0"/>
              <a:t> </a:t>
            </a:r>
            <a:r>
              <a:rPr lang="en-GB" sz="2000" b="1" dirty="0" err="1"/>
              <a:t>otpada</a:t>
            </a:r>
            <a:r>
              <a:rPr lang="en-GB" sz="2000" b="1" dirty="0"/>
              <a:t> </a:t>
            </a:r>
            <a:r>
              <a:rPr lang="en-GB" sz="2000" b="1" dirty="0" err="1"/>
              <a:t>po</a:t>
            </a:r>
            <a:r>
              <a:rPr lang="en-GB" sz="2000" b="1" dirty="0"/>
              <a:t> </a:t>
            </a:r>
            <a:r>
              <a:rPr lang="en-GB" sz="2000" b="1" dirty="0" err="1"/>
              <a:t>jednoj</a:t>
            </a:r>
            <a:r>
              <a:rPr lang="en-GB" sz="2000" b="1" dirty="0"/>
              <a:t> </a:t>
            </a:r>
            <a:r>
              <a:rPr lang="en-GB" sz="2000" b="1" dirty="0" err="1"/>
              <a:t>turi</a:t>
            </a:r>
            <a:r>
              <a:rPr lang="en-GB" sz="2000" b="1" dirty="0"/>
              <a:t> </a:t>
            </a:r>
            <a:r>
              <a:rPr lang="en-GB" sz="2000" b="1" dirty="0" smtClean="0"/>
              <a:t>3,8 </a:t>
            </a:r>
            <a:r>
              <a:rPr lang="en-GB" sz="2000" b="1" dirty="0"/>
              <a:t>tone.</a:t>
            </a:r>
            <a:r>
              <a:rPr lang="en-GB" sz="2000" dirty="0"/>
              <a:t> </a:t>
            </a:r>
            <a:endParaRPr lang="en-GB" sz="2000" dirty="0" smtClean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r>
              <a:rPr lang="en-GB" sz="2000" b="1" u="sng" dirty="0" smtClean="0"/>
              <a:t>210 </a:t>
            </a:r>
            <a:r>
              <a:rPr lang="en-GB" sz="2000" b="1" u="sng" dirty="0" err="1"/>
              <a:t>dozvole</a:t>
            </a:r>
            <a:r>
              <a:rPr lang="en-GB" sz="2000" b="1" u="sng" dirty="0"/>
              <a:t> </a:t>
            </a:r>
            <a:r>
              <a:rPr lang="en-GB" sz="2000" b="1" u="sng" dirty="0" err="1"/>
              <a:t>za</a:t>
            </a:r>
            <a:r>
              <a:rPr lang="en-GB" sz="2000" b="1" u="sng" dirty="0"/>
              <a:t> transport </a:t>
            </a:r>
            <a:r>
              <a:rPr lang="en-GB" sz="2000" b="1" u="sng" dirty="0" err="1"/>
              <a:t>opasnog</a:t>
            </a:r>
            <a:r>
              <a:rPr lang="en-GB" sz="2000" b="1" u="sng" dirty="0"/>
              <a:t> </a:t>
            </a:r>
            <a:r>
              <a:rPr lang="en-GB" sz="2000" b="1" u="sng" dirty="0" err="1"/>
              <a:t>otpada</a:t>
            </a:r>
            <a:r>
              <a:rPr lang="en-GB" sz="2000" b="1" u="sng" dirty="0"/>
              <a:t>,</a:t>
            </a:r>
          </a:p>
          <a:p>
            <a:pPr>
              <a:defRPr/>
            </a:pPr>
            <a:r>
              <a:rPr lang="en-GB" sz="2000" dirty="0" err="1"/>
              <a:t>prosečna</a:t>
            </a:r>
            <a:r>
              <a:rPr lang="en-GB" sz="2000" dirty="0"/>
              <a:t> </a:t>
            </a:r>
            <a:r>
              <a:rPr lang="en-GB" sz="2000" dirty="0" err="1"/>
              <a:t>količina</a:t>
            </a:r>
            <a:r>
              <a:rPr lang="en-GB" sz="2000" dirty="0"/>
              <a:t> </a:t>
            </a:r>
            <a:r>
              <a:rPr lang="en-GB" sz="2000" dirty="0" err="1"/>
              <a:t>koju</a:t>
            </a:r>
            <a:r>
              <a:rPr lang="en-GB" sz="2000" dirty="0"/>
              <a:t> je </a:t>
            </a:r>
            <a:r>
              <a:rPr lang="en-GB" sz="2000" dirty="0" err="1"/>
              <a:t>prevezao</a:t>
            </a:r>
            <a:r>
              <a:rPr lang="en-GB" sz="2000" dirty="0"/>
              <a:t> </a:t>
            </a:r>
            <a:r>
              <a:rPr lang="en-GB" sz="2000" dirty="0" err="1"/>
              <a:t>jedan</a:t>
            </a:r>
            <a:r>
              <a:rPr lang="en-GB" sz="2000" dirty="0"/>
              <a:t> transporter </a:t>
            </a:r>
            <a:r>
              <a:rPr lang="en-GB" sz="2000" dirty="0" err="1"/>
              <a:t>sa</a:t>
            </a:r>
            <a:r>
              <a:rPr lang="en-GB" sz="2000" dirty="0"/>
              <a:t> </a:t>
            </a:r>
            <a:r>
              <a:rPr lang="en-GB" sz="2000" dirty="0" err="1"/>
              <a:t>dozvolom</a:t>
            </a:r>
            <a:r>
              <a:rPr lang="en-GB" sz="2000" dirty="0"/>
              <a:t> </a:t>
            </a:r>
            <a:r>
              <a:rPr lang="en-GB" sz="2000" dirty="0" err="1"/>
              <a:t>oko</a:t>
            </a:r>
            <a:r>
              <a:rPr lang="en-GB" sz="2000" dirty="0"/>
              <a:t> </a:t>
            </a:r>
            <a:r>
              <a:rPr lang="en-GB" sz="2000" b="1" dirty="0" smtClean="0"/>
              <a:t>440 </a:t>
            </a:r>
            <a:r>
              <a:rPr lang="en-GB" sz="2000" b="1" dirty="0" err="1" smtClean="0"/>
              <a:t>tona</a:t>
            </a:r>
            <a:r>
              <a:rPr lang="en-GB" sz="2000" b="1" dirty="0" smtClean="0"/>
              <a:t> </a:t>
            </a:r>
            <a:r>
              <a:rPr lang="en-GB" sz="2000" b="1" dirty="0" err="1"/>
              <a:t>tokom</a:t>
            </a:r>
            <a:r>
              <a:rPr lang="en-GB" sz="2000" b="1" dirty="0"/>
              <a:t> </a:t>
            </a:r>
            <a:r>
              <a:rPr lang="en-GB" sz="2000" b="1" dirty="0" smtClean="0"/>
              <a:t>2022. </a:t>
            </a:r>
            <a:r>
              <a:rPr lang="en-GB" sz="2000" b="1" dirty="0" err="1"/>
              <a:t>godine</a:t>
            </a:r>
            <a:r>
              <a:rPr lang="en-GB" sz="2000" dirty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9004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165378"/>
              </p:ext>
            </p:extLst>
          </p:nvPr>
        </p:nvGraphicFramePr>
        <p:xfrm>
          <a:off x="0" y="130628"/>
          <a:ext cx="12192000" cy="6296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5038">
                  <a:extLst>
                    <a:ext uri="{9D8B030D-6E8A-4147-A177-3AD203B41FA5}">
                      <a16:colId xmlns:a16="http://schemas.microsoft.com/office/drawing/2014/main" val="3609410269"/>
                    </a:ext>
                  </a:extLst>
                </a:gridCol>
                <a:gridCol w="1559609">
                  <a:extLst>
                    <a:ext uri="{9D8B030D-6E8A-4147-A177-3AD203B41FA5}">
                      <a16:colId xmlns:a16="http://schemas.microsoft.com/office/drawing/2014/main" val="2820698643"/>
                    </a:ext>
                  </a:extLst>
                </a:gridCol>
                <a:gridCol w="1487406">
                  <a:extLst>
                    <a:ext uri="{9D8B030D-6E8A-4147-A177-3AD203B41FA5}">
                      <a16:colId xmlns:a16="http://schemas.microsoft.com/office/drawing/2014/main" val="3135818508"/>
                    </a:ext>
                  </a:extLst>
                </a:gridCol>
                <a:gridCol w="1251101">
                  <a:extLst>
                    <a:ext uri="{9D8B030D-6E8A-4147-A177-3AD203B41FA5}">
                      <a16:colId xmlns:a16="http://schemas.microsoft.com/office/drawing/2014/main" val="919709121"/>
                    </a:ext>
                  </a:extLst>
                </a:gridCol>
                <a:gridCol w="1295736">
                  <a:extLst>
                    <a:ext uri="{9D8B030D-6E8A-4147-A177-3AD203B41FA5}">
                      <a16:colId xmlns:a16="http://schemas.microsoft.com/office/drawing/2014/main" val="3103702930"/>
                    </a:ext>
                  </a:extLst>
                </a:gridCol>
                <a:gridCol w="1490032">
                  <a:extLst>
                    <a:ext uri="{9D8B030D-6E8A-4147-A177-3AD203B41FA5}">
                      <a16:colId xmlns:a16="http://schemas.microsoft.com/office/drawing/2014/main" val="404377443"/>
                    </a:ext>
                  </a:extLst>
                </a:gridCol>
                <a:gridCol w="1251101">
                  <a:extLst>
                    <a:ext uri="{9D8B030D-6E8A-4147-A177-3AD203B41FA5}">
                      <a16:colId xmlns:a16="http://schemas.microsoft.com/office/drawing/2014/main" val="3767669388"/>
                    </a:ext>
                  </a:extLst>
                </a:gridCol>
                <a:gridCol w="1791977">
                  <a:extLst>
                    <a:ext uri="{9D8B030D-6E8A-4147-A177-3AD203B41FA5}">
                      <a16:colId xmlns:a16="http://schemas.microsoft.com/office/drawing/2014/main" val="3945416606"/>
                    </a:ext>
                  </a:extLst>
                </a:gridCol>
              </a:tblGrid>
              <a:tr h="57905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Ministarstvo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AP Vojvodina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Lokalne samouprave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19211234"/>
                  </a:ext>
                </a:extLst>
              </a:tr>
              <a:tr h="33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Ukupno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Neopasan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Opasan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Ukupno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Neopasan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Opasan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Neopasan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7271161"/>
                  </a:ext>
                </a:extLst>
              </a:tr>
              <a:tr h="33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Sakupljanje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788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741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220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168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375468"/>
                  </a:ext>
                </a:extLst>
              </a:tr>
              <a:tr h="33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Transport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1096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1051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203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84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174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708968"/>
                  </a:ext>
                </a:extLst>
              </a:tr>
              <a:tr h="33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Skladištenje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55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69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36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807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6319128"/>
                  </a:ext>
                </a:extLst>
              </a:tr>
              <a:tr h="33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Tretman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71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51</a:t>
                      </a:r>
                      <a:endParaRPr lang="en-US" sz="14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538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2865335"/>
                  </a:ext>
                </a:extLst>
              </a:tr>
              <a:tr h="3363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Odlaganje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19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4695452"/>
                  </a:ext>
                </a:extLst>
              </a:tr>
              <a:tr h="13453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Ukupan broj dozvola po nadležnom organu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1407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142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1065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5673547"/>
                  </a:ext>
                </a:extLst>
              </a:tr>
              <a:tr h="6726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Ukupno izdatih dozvola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2614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558883"/>
                  </a:ext>
                </a:extLst>
              </a:tr>
              <a:tr h="168171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</a:rPr>
                        <a:t>UKUPAN BROJ DOZVOLA ZA TRANSPORT OPASNOG OTPADA</a:t>
                      </a:r>
                      <a:endParaRPr lang="en-US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72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210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8248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131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15291" y="1997839"/>
            <a:ext cx="957507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err="1" smtClean="0">
                <a:latin typeface="Trebuchet MS" panose="020B0603020202020204" pitchFamily="34" charset="0"/>
              </a:rPr>
              <a:t>Nedostatak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kapaciteta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za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skladištenje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i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tretman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opasnog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otpada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endParaRPr lang="en-US" sz="2000" dirty="0" smtClean="0">
              <a:latin typeface="Trebuchet MS" panose="020B0603020202020204" pitchFamily="34" charset="0"/>
            </a:endParaRPr>
          </a:p>
          <a:p>
            <a:pPr algn="just"/>
            <a:r>
              <a:rPr lang="en-US" sz="2000" dirty="0" err="1" smtClean="0">
                <a:latin typeface="Trebuchet MS" panose="020B0603020202020204" pitchFamily="34" charset="0"/>
              </a:rPr>
              <a:t>Propisi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koji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pokrivaju</a:t>
            </a:r>
            <a:r>
              <a:rPr lang="en-US" sz="2000" dirty="0" smtClean="0">
                <a:latin typeface="Trebuchet MS" panose="020B0603020202020204" pitchFamily="34" charset="0"/>
              </a:rPr>
              <a:t> oblast </a:t>
            </a:r>
            <a:r>
              <a:rPr lang="en-US" sz="2000" dirty="0" err="1" smtClean="0">
                <a:latin typeface="Trebuchet MS" panose="020B0603020202020204" pitchFamily="34" charset="0"/>
              </a:rPr>
              <a:t>skladištenja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tretmana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postaju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sve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zahtevniji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izvoz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je </a:t>
            </a:r>
            <a:r>
              <a:rPr lang="en-US" sz="2000" dirty="0" err="1" smtClean="0">
                <a:latin typeface="Trebuchet MS" panose="020B0603020202020204" pitchFamily="34" charset="0"/>
              </a:rPr>
              <a:t>usporen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što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zbog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procedura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našeg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ministarstva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što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zbog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uslova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stranim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tržištima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</a:p>
          <a:p>
            <a:pPr algn="just"/>
            <a:r>
              <a:rPr lang="en-US" sz="2000" dirty="0" err="1" smtClean="0">
                <a:latin typeface="Trebuchet MS" panose="020B0603020202020204" pitchFamily="34" charset="0"/>
              </a:rPr>
              <a:t>Cene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preuzimanje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značajno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porasle</a:t>
            </a:r>
            <a:r>
              <a:rPr lang="en-US" sz="2000" dirty="0" smtClean="0">
                <a:latin typeface="Trebuchet MS" panose="020B0603020202020204" pitchFamily="34" charset="0"/>
              </a:rPr>
              <a:t>, pa je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to </a:t>
            </a:r>
            <a:r>
              <a:rPr lang="en-US" sz="2000" dirty="0" err="1" smtClean="0">
                <a:latin typeface="Trebuchet MS" panose="020B0603020202020204" pitchFamily="34" charset="0"/>
              </a:rPr>
              <a:t>uslovimo</a:t>
            </a:r>
            <a:r>
              <a:rPr lang="en-US" sz="2000" dirty="0" smtClean="0">
                <a:latin typeface="Trebuchet MS" panose="020B0603020202020204" pitchFamily="34" charset="0"/>
              </a:rPr>
              <a:t> da </a:t>
            </a:r>
            <a:r>
              <a:rPr lang="en-US" sz="2000" dirty="0" err="1" smtClean="0">
                <a:latin typeface="Trebuchet MS" panose="020B0603020202020204" pitchFamily="34" charset="0"/>
              </a:rPr>
              <a:t>proizvođači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nešto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slabije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predaju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javljaju</a:t>
            </a:r>
            <a:r>
              <a:rPr lang="en-US" sz="2000" dirty="0" smtClean="0">
                <a:latin typeface="Trebuchet MS" panose="020B0603020202020204" pitchFamily="34" charset="0"/>
              </a:rPr>
              <a:t> se </a:t>
            </a:r>
            <a:r>
              <a:rPr lang="en-US" sz="2000" dirty="0" err="1" smtClean="0">
                <a:latin typeface="Trebuchet MS" panose="020B0603020202020204" pitchFamily="34" charset="0"/>
              </a:rPr>
              <a:t>pojedinačni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slučajevi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nelegalnog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upravljanja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otpadom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</a:p>
          <a:p>
            <a:pPr algn="just"/>
            <a:r>
              <a:rPr lang="en-US" sz="2000" dirty="0" err="1" smtClean="0">
                <a:latin typeface="Trebuchet MS" panose="020B0603020202020204" pitchFamily="34" charset="0"/>
              </a:rPr>
              <a:t>Operateri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koji</a:t>
            </a:r>
            <a:r>
              <a:rPr lang="en-US" sz="2000" dirty="0" smtClean="0">
                <a:latin typeface="Trebuchet MS" panose="020B0603020202020204" pitchFamily="34" charset="0"/>
              </a:rPr>
              <a:t> se </a:t>
            </a:r>
            <a:r>
              <a:rPr lang="en-US" sz="2000" dirty="0" err="1" smtClean="0">
                <a:latin typeface="Trebuchet MS" panose="020B0603020202020204" pitchFamily="34" charset="0"/>
              </a:rPr>
              <a:t>bave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skladištenjem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tretmanom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se </a:t>
            </a:r>
            <a:r>
              <a:rPr lang="en-US" sz="2000" dirty="0" err="1" smtClean="0">
                <a:latin typeface="Trebuchet MS" panose="020B0603020202020204" pitchFamily="34" charset="0"/>
              </a:rPr>
              <a:t>sreću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raznim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problemima</a:t>
            </a:r>
            <a:r>
              <a:rPr lang="en-US" sz="2000" dirty="0" smtClean="0">
                <a:latin typeface="Trebuchet MS" panose="020B0603020202020204" pitchFamily="34" charset="0"/>
              </a:rPr>
              <a:t>, od </a:t>
            </a:r>
            <a:r>
              <a:rPr lang="en-US" sz="2000" dirty="0" err="1" smtClean="0">
                <a:latin typeface="Trebuchet MS" panose="020B0603020202020204" pitchFamily="34" charset="0"/>
              </a:rPr>
              <a:t>urbanističkih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operativnih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problema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izvozom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nerazumevanjem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javnosti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ove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delatnosti</a:t>
            </a:r>
            <a:r>
              <a:rPr lang="en-150" sz="2000" dirty="0" smtClean="0">
                <a:latin typeface="Trebuchet MS" panose="020B0603020202020204" pitchFamily="34" charset="0"/>
              </a:rPr>
              <a:t>…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algn="just"/>
            <a:r>
              <a:rPr lang="en-US" sz="2000" dirty="0" err="1" smtClean="0">
                <a:latin typeface="Trebuchet MS" panose="020B0603020202020204" pitchFamily="34" charset="0"/>
              </a:rPr>
              <a:t>Pojedine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vrste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trenutno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stoje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kod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proizvođača</a:t>
            </a:r>
            <a:r>
              <a:rPr lang="en-US" sz="2000" dirty="0" smtClean="0">
                <a:latin typeface="Trebuchet MS" panose="020B0603020202020204" pitchFamily="34" charset="0"/>
              </a:rPr>
              <a:t>, bez </a:t>
            </a:r>
            <a:r>
              <a:rPr lang="en-US" sz="2000" dirty="0" err="1" smtClean="0">
                <a:latin typeface="Trebuchet MS" panose="020B0603020202020204" pitchFamily="34" charset="0"/>
              </a:rPr>
              <a:t>opcije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tretman</a:t>
            </a:r>
            <a:r>
              <a:rPr lang="en-US" sz="200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6324" y="1240972"/>
            <a:ext cx="9353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Trebuchet MS" panose="020B0603020202020204" pitchFamily="34" charset="0"/>
              </a:rPr>
              <a:t>PROBLEMI I IZAZOVI U UPRAVLJANJU OPASNIM OTPADOM</a:t>
            </a:r>
            <a:endParaRPr lang="en-U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430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15291" y="1997839"/>
            <a:ext cx="881742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rebuchet MS" panose="020B0603020202020204" pitchFamily="34" charset="0"/>
              </a:rPr>
              <a:t>2</a:t>
            </a:r>
            <a:r>
              <a:rPr lang="en-US" sz="2400" dirty="0" smtClean="0">
                <a:latin typeface="Trebuchet MS" panose="020B0603020202020204" pitchFamily="34" charset="0"/>
              </a:rPr>
              <a:t>. </a:t>
            </a:r>
            <a:r>
              <a:rPr lang="en-US" sz="2400" dirty="0" err="1">
                <a:latin typeface="Trebuchet MS" panose="020B0603020202020204" pitchFamily="34" charset="0"/>
              </a:rPr>
              <a:t>Nepoznavanje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</a:rPr>
              <a:t>obaveza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</a:rPr>
              <a:t>iz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oblasti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upravljanja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opasnim</a:t>
            </a:r>
            <a:r>
              <a:rPr lang="en-US" sz="2400" dirty="0" smtClean="0">
                <a:latin typeface="Trebuchet MS" panose="020B0603020202020204" pitchFamily="34" charset="0"/>
              </a:rPr>
              <a:t> </a:t>
            </a:r>
            <a:r>
              <a:rPr lang="en-US" sz="2400" dirty="0" err="1" smtClean="0">
                <a:latin typeface="Trebuchet MS" panose="020B0603020202020204" pitchFamily="34" charset="0"/>
              </a:rPr>
              <a:t>otpadom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endParaRPr lang="en-US" sz="2000" dirty="0">
              <a:latin typeface="Trebuchet MS" panose="020B0603020202020204" pitchFamily="34" charset="0"/>
            </a:endParaRPr>
          </a:p>
          <a:p>
            <a:pPr algn="just"/>
            <a:r>
              <a:rPr lang="en-US" sz="2000" dirty="0" err="1">
                <a:latin typeface="Trebuchet MS" panose="020B0603020202020204" pitchFamily="34" charset="0"/>
              </a:rPr>
              <a:t>Mnogi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proizvođači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nisu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upoznati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sa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obavezama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iz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oblasti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upravljanja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otpadom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  <a:r>
              <a:rPr lang="en-US" sz="2000" dirty="0" err="1" smtClean="0">
                <a:latin typeface="Trebuchet MS" panose="020B0603020202020204" pitchFamily="34" charset="0"/>
              </a:rPr>
              <a:t>Inspekcija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nema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dovoljno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proizvođači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nemaju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dovoljnu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potrebu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volju</a:t>
            </a:r>
            <a:r>
              <a:rPr lang="en-US" sz="2000" dirty="0" smtClean="0">
                <a:latin typeface="Trebuchet MS" panose="020B0603020202020204" pitchFamily="34" charset="0"/>
              </a:rPr>
              <a:t> da se </a:t>
            </a:r>
            <a:r>
              <a:rPr lang="en-US" sz="2000" dirty="0" err="1" smtClean="0">
                <a:latin typeface="Trebuchet MS" panose="020B0603020202020204" pitchFamily="34" charset="0"/>
              </a:rPr>
              <a:t>sami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informišu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>
                <a:latin typeface="Trebuchet MS" panose="020B0603020202020204" pitchFamily="34" charset="0"/>
              </a:rPr>
              <a:t>a </a:t>
            </a:r>
            <a:r>
              <a:rPr lang="en-US" sz="2000" dirty="0" err="1">
                <a:latin typeface="Trebuchet MS" panose="020B0603020202020204" pitchFamily="34" charset="0"/>
              </a:rPr>
              <a:t>takođe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skupovi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koji</a:t>
            </a:r>
            <a:r>
              <a:rPr lang="en-US" sz="2000" dirty="0">
                <a:latin typeface="Trebuchet MS" panose="020B0603020202020204" pitchFamily="34" charset="0"/>
              </a:rPr>
              <a:t> se </a:t>
            </a:r>
            <a:r>
              <a:rPr lang="en-US" sz="2000" dirty="0" err="1">
                <a:latin typeface="Trebuchet MS" panose="020B0603020202020204" pitchFamily="34" charset="0"/>
              </a:rPr>
              <a:t>tiču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ove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oblasti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nisu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dovoljno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>
                <a:latin typeface="Trebuchet MS" panose="020B0603020202020204" pitchFamily="34" charset="0"/>
              </a:rPr>
              <a:t>česti</a:t>
            </a:r>
            <a:r>
              <a:rPr lang="en-US" sz="2000" dirty="0">
                <a:latin typeface="Trebuchet MS" panose="020B0603020202020204" pitchFamily="34" charset="0"/>
              </a:rPr>
              <a:t>. 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algn="just"/>
            <a:endParaRPr lang="en-US" sz="2000" dirty="0">
              <a:latin typeface="Trebuchet MS" panose="020B0603020202020204" pitchFamily="34" charset="0"/>
            </a:endParaRPr>
          </a:p>
          <a:p>
            <a:pPr algn="just"/>
            <a:r>
              <a:rPr lang="en-US" sz="2000" dirty="0" err="1" smtClean="0">
                <a:latin typeface="Trebuchet MS" panose="020B0603020202020204" pitchFamily="34" charset="0"/>
              </a:rPr>
              <a:t>Procena</a:t>
            </a:r>
            <a:r>
              <a:rPr lang="en-US" sz="2000" dirty="0" smtClean="0">
                <a:latin typeface="Trebuchet MS" panose="020B0603020202020204" pitchFamily="34" charset="0"/>
              </a:rPr>
              <a:t> je da </a:t>
            </a:r>
            <a:r>
              <a:rPr lang="en-US" sz="2000" dirty="0" err="1" smtClean="0">
                <a:latin typeface="Trebuchet MS" panose="020B0603020202020204" pitchFamily="34" charset="0"/>
              </a:rPr>
              <a:t>oko</a:t>
            </a:r>
            <a:r>
              <a:rPr lang="en-US" sz="2000" dirty="0" smtClean="0">
                <a:latin typeface="Trebuchet MS" panose="020B0603020202020204" pitchFamily="34" charset="0"/>
              </a:rPr>
              <a:t> 25% </a:t>
            </a:r>
            <a:r>
              <a:rPr lang="en-US" sz="2000" dirty="0" err="1" smtClean="0">
                <a:latin typeface="Trebuchet MS" panose="020B0603020202020204" pitchFamily="34" charset="0"/>
              </a:rPr>
              <a:t>proizvođača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ne </a:t>
            </a:r>
            <a:r>
              <a:rPr lang="en-US" sz="2000" dirty="0" err="1" smtClean="0">
                <a:latin typeface="Trebuchet MS" panose="020B0603020202020204" pitchFamily="34" charset="0"/>
              </a:rPr>
              <a:t>prijavljuje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svoj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4296" y="1188720"/>
            <a:ext cx="940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Trebuchet MS" panose="020B0603020202020204" pitchFamily="34" charset="0"/>
              </a:rPr>
              <a:t>PROBLEMI I IZAZOVI U UPRAVLJANJU OPASNIM OTPADOM</a:t>
            </a:r>
            <a:endParaRPr lang="en-U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83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580605" y="2142308"/>
            <a:ext cx="8229600" cy="33702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2400" dirty="0">
                <a:latin typeface="Trebuchet MS" panose="020B0603020202020204" pitchFamily="34" charset="0"/>
              </a:rPr>
              <a:t>3. </a:t>
            </a:r>
            <a:r>
              <a:rPr lang="en-GB" altLang="en-US" sz="2400" dirty="0" err="1">
                <a:latin typeface="Trebuchet MS" panose="020B0603020202020204" pitchFamily="34" charset="0"/>
              </a:rPr>
              <a:t>Nedovoljna</a:t>
            </a:r>
            <a:r>
              <a:rPr lang="en-GB" altLang="en-US" sz="2400" dirty="0">
                <a:latin typeface="Trebuchet MS" panose="020B0603020202020204" pitchFamily="34" charset="0"/>
              </a:rPr>
              <a:t> </a:t>
            </a:r>
            <a:r>
              <a:rPr lang="en-GB" altLang="en-US" sz="2400" dirty="0" err="1">
                <a:latin typeface="Trebuchet MS" panose="020B0603020202020204" pitchFamily="34" charset="0"/>
              </a:rPr>
              <a:t>kontrola</a:t>
            </a:r>
            <a:r>
              <a:rPr lang="en-GB" altLang="en-US" sz="2400" dirty="0">
                <a:latin typeface="Trebuchet MS" panose="020B0603020202020204" pitchFamily="34" charset="0"/>
              </a:rPr>
              <a:t> </a:t>
            </a:r>
            <a:r>
              <a:rPr lang="en-GB" altLang="en-US" sz="2400" dirty="0" err="1">
                <a:latin typeface="Trebuchet MS" panose="020B0603020202020204" pitchFamily="34" charset="0"/>
              </a:rPr>
              <a:t>proizvođača</a:t>
            </a:r>
            <a:r>
              <a:rPr lang="en-GB" altLang="en-US" sz="2400" dirty="0">
                <a:latin typeface="Trebuchet MS" panose="020B0603020202020204" pitchFamily="34" charset="0"/>
              </a:rPr>
              <a:t> </a:t>
            </a:r>
            <a:r>
              <a:rPr lang="en-GB" altLang="en-US" sz="2400" dirty="0" err="1">
                <a:latin typeface="Trebuchet MS" panose="020B0603020202020204" pitchFamily="34" charset="0"/>
              </a:rPr>
              <a:t>opasnog</a:t>
            </a:r>
            <a:r>
              <a:rPr lang="en-GB" altLang="en-US" sz="2400" dirty="0">
                <a:latin typeface="Trebuchet MS" panose="020B0603020202020204" pitchFamily="34" charset="0"/>
              </a:rPr>
              <a:t> </a:t>
            </a:r>
            <a:r>
              <a:rPr lang="en-GB" altLang="en-US" sz="2400" dirty="0" err="1" smtClean="0">
                <a:latin typeface="Trebuchet MS" panose="020B0603020202020204" pitchFamily="34" charset="0"/>
              </a:rPr>
              <a:t>otpada</a:t>
            </a:r>
            <a:endParaRPr lang="en-GB" altLang="en-US" sz="2400" dirty="0" smtClean="0">
              <a:latin typeface="Trebuchet MS" panose="020B0603020202020204" pitchFamily="34" charset="0"/>
            </a:endParaRPr>
          </a:p>
          <a:p>
            <a:endParaRPr lang="en-GB" altLang="en-US" sz="2000" dirty="0">
              <a:latin typeface="Trebuchet MS" panose="020B0603020202020204" pitchFamily="34" charset="0"/>
            </a:endParaRPr>
          </a:p>
          <a:p>
            <a:r>
              <a:rPr lang="en-GB" altLang="en-US" sz="2000" dirty="0" err="1" smtClean="0">
                <a:latin typeface="Trebuchet MS" panose="020B0603020202020204" pitchFamily="34" charset="0"/>
              </a:rPr>
              <a:t>Inspektori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koji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se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bave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upravljanjem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otpadom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, ne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stižu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da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provere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sve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proizvođače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ili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potencijalne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proizvođače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otpada</a:t>
            </a:r>
            <a:endParaRPr lang="en-GB" altLang="en-US" sz="2000" dirty="0" smtClean="0">
              <a:latin typeface="Trebuchet MS" panose="020B0603020202020204" pitchFamily="34" charset="0"/>
            </a:endParaRPr>
          </a:p>
          <a:p>
            <a:r>
              <a:rPr lang="en-GB" altLang="en-US" sz="2000" dirty="0" err="1" smtClean="0">
                <a:latin typeface="Trebuchet MS" panose="020B0603020202020204" pitchFamily="34" charset="0"/>
              </a:rPr>
              <a:t>Samim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tim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pojedinic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proizvođači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tome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pristupaju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bez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dovoljne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ozbiljnosti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često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ne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vode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ni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najosnovniju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dokumentaciju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.</a:t>
            </a:r>
          </a:p>
          <a:p>
            <a:r>
              <a:rPr lang="en-GB" altLang="en-US" sz="2000" dirty="0" err="1" smtClean="0">
                <a:latin typeface="Trebuchet MS" panose="020B0603020202020204" pitchFamily="34" charset="0"/>
              </a:rPr>
              <a:t>Obično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se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ovim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bavi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zaposleno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lice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koje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već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ima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druga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zaduženja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ne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uspeva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da se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posveti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ovoj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oblasti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koliko</a:t>
            </a:r>
            <a:r>
              <a:rPr lang="en-GB" altLang="en-US" sz="2000" dirty="0" smtClean="0">
                <a:latin typeface="Trebuchet MS" panose="020B0603020202020204" pitchFamily="34" charset="0"/>
              </a:rPr>
              <a:t> je </a:t>
            </a:r>
            <a:r>
              <a:rPr lang="en-GB" altLang="en-US" sz="2000" dirty="0" err="1" smtClean="0">
                <a:latin typeface="Trebuchet MS" panose="020B0603020202020204" pitchFamily="34" charset="0"/>
              </a:rPr>
              <a:t>potrebno</a:t>
            </a:r>
            <a:endParaRPr lang="en-GB" altLang="en-US" sz="2000" dirty="0" smtClean="0">
              <a:latin typeface="Trebuchet MS" panose="020B06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0605" y="1240973"/>
            <a:ext cx="9353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Trebuchet MS" panose="020B0603020202020204" pitchFamily="34" charset="0"/>
              </a:rPr>
              <a:t>PROBLEMI I IZAZOVI U UPRAVLJANJU OPASNIM OTPADOM</a:t>
            </a:r>
            <a:endParaRPr lang="en-US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71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6" t="4427" r="4937"/>
          <a:stretch/>
        </p:blipFill>
        <p:spPr bwMode="auto">
          <a:xfrm>
            <a:off x="-91440" y="548640"/>
            <a:ext cx="5390425" cy="582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48640"/>
            <a:ext cx="5890883" cy="593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203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44537" y="1306603"/>
            <a:ext cx="5486399" cy="7312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Mogući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pravci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delovanja</a:t>
            </a:r>
            <a:endParaRPr lang="en-GB" altLang="en-US" sz="2800" b="1" cap="all" dirty="0" smtClean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14845" y="2148840"/>
            <a:ext cx="9927771" cy="37947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altLang="en-US" b="1" dirty="0">
                <a:latin typeface="Trebuchet MS" panose="020B0603020202020204" pitchFamily="34" charset="0"/>
              </a:rPr>
              <a:t>1.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Strateški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pristup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upravljanju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opasnim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otpadom</a:t>
            </a:r>
            <a:endParaRPr lang="en-GB" altLang="en-US" b="1" dirty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Pokazalo</a:t>
            </a:r>
            <a:r>
              <a:rPr lang="en-GB" sz="2400" dirty="0" smtClean="0">
                <a:latin typeface="Trebuchet MS" panose="020B0603020202020204" pitchFamily="34" charset="0"/>
              </a:rPr>
              <a:t> se </a:t>
            </a:r>
            <a:r>
              <a:rPr lang="en-GB" sz="2400" dirty="0" err="1" smtClean="0">
                <a:latin typeface="Trebuchet MS" panose="020B0603020202020204" pitchFamily="34" charset="0"/>
              </a:rPr>
              <a:t>kao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apsolutno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neophodna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podrška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države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postrojenjima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za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skladištenje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tretman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Država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može</a:t>
            </a:r>
            <a:r>
              <a:rPr lang="en-GB" sz="2400" dirty="0" smtClean="0">
                <a:latin typeface="Trebuchet MS" panose="020B0603020202020204" pitchFamily="34" charset="0"/>
              </a:rPr>
              <a:t> da </a:t>
            </a:r>
            <a:r>
              <a:rPr lang="en-GB" sz="2400" dirty="0" err="1" smtClean="0">
                <a:latin typeface="Trebuchet MS" panose="020B0603020202020204" pitchFamily="34" charset="0"/>
              </a:rPr>
              <a:t>ponudi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zainteresovanim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privrednicima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pripremljene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lokacije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za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postrojenja</a:t>
            </a:r>
            <a:r>
              <a:rPr lang="en-GB" sz="2400" dirty="0" smtClean="0">
                <a:latin typeface="Trebuchet MS" panose="020B0603020202020204" pitchFamily="34" charset="0"/>
              </a:rPr>
              <a:t>, pod </a:t>
            </a:r>
            <a:r>
              <a:rPr lang="en-GB" sz="2400" dirty="0" err="1" smtClean="0">
                <a:latin typeface="Trebuchet MS" panose="020B0603020202020204" pitchFamily="34" charset="0"/>
              </a:rPr>
              <a:t>povoljnim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uslovima</a:t>
            </a:r>
            <a:r>
              <a:rPr lang="en-GB" sz="2400" dirty="0" smtClean="0">
                <a:latin typeface="Trebuchet MS" panose="020B0603020202020204" pitchFamily="34" charset="0"/>
              </a:rPr>
              <a:t> od </a:t>
            </a:r>
            <a:r>
              <a:rPr lang="en-GB" sz="2400" dirty="0" err="1" smtClean="0">
                <a:latin typeface="Trebuchet MS" panose="020B0603020202020204" pitchFamily="34" charset="0"/>
              </a:rPr>
              <a:t>tržišnih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Lokacije</a:t>
            </a:r>
            <a:r>
              <a:rPr lang="en-GB" sz="2400" dirty="0" smtClean="0">
                <a:latin typeface="Trebuchet MS" panose="020B0603020202020204" pitchFamily="34" charset="0"/>
              </a:rPr>
              <a:t> bi bile </a:t>
            </a:r>
            <a:r>
              <a:rPr lang="en-GB" sz="2400" dirty="0" err="1" smtClean="0">
                <a:latin typeface="Trebuchet MS" panose="020B0603020202020204" pitchFamily="34" charset="0"/>
              </a:rPr>
              <a:t>ravnomerno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raspoređene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teritorijalno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po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regionima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Uglavnom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stari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industrijski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kompleksi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kojih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ima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sasvim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dovoljno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Trenutno</a:t>
            </a:r>
            <a:r>
              <a:rPr lang="en-GB" sz="2400" dirty="0" smtClean="0">
                <a:latin typeface="Trebuchet MS" panose="020B0603020202020204" pitchFamily="34" charset="0"/>
              </a:rPr>
              <a:t> je </a:t>
            </a:r>
            <a:r>
              <a:rPr lang="en-GB" sz="2400" dirty="0" err="1" smtClean="0">
                <a:latin typeface="Trebuchet MS" panose="020B0603020202020204" pitchFamily="34" charset="0"/>
              </a:rPr>
              <a:t>utisak</a:t>
            </a:r>
            <a:r>
              <a:rPr lang="en-GB" sz="2400" dirty="0" smtClean="0">
                <a:latin typeface="Trebuchet MS" panose="020B0603020202020204" pitchFamily="34" charset="0"/>
              </a:rPr>
              <a:t> da je </a:t>
            </a:r>
            <a:r>
              <a:rPr lang="en-GB" sz="2400" dirty="0" err="1" smtClean="0">
                <a:latin typeface="Trebuchet MS" panose="020B0603020202020204" pitchFamily="34" charset="0"/>
              </a:rPr>
              <a:t>privreda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prepuštena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sama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sebi</a:t>
            </a:r>
            <a:r>
              <a:rPr lang="en-GB" sz="2400" dirty="0" smtClean="0">
                <a:latin typeface="Trebuchet MS" panose="020B0603020202020204" pitchFamily="34" charset="0"/>
              </a:rPr>
              <a:t> da </a:t>
            </a:r>
            <a:r>
              <a:rPr lang="en-GB" sz="2400" dirty="0" err="1" smtClean="0">
                <a:latin typeface="Trebuchet MS" panose="020B0603020202020204" pitchFamily="34" charset="0"/>
              </a:rPr>
              <a:t>rešava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opasan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otpad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>
              <a:defRPr/>
            </a:pPr>
            <a:endParaRPr lang="en-US" sz="24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95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214846" y="2148840"/>
            <a:ext cx="8752114" cy="39776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altLang="en-US" b="1" dirty="0" smtClean="0">
                <a:latin typeface="Trebuchet MS" panose="020B0603020202020204" pitchFamily="34" charset="0"/>
              </a:rPr>
              <a:t>2. </a:t>
            </a:r>
            <a:r>
              <a:rPr lang="en-GB" altLang="en-US" b="1" dirty="0" err="1">
                <a:latin typeface="Trebuchet MS" panose="020B0603020202020204" pitchFamily="34" charset="0"/>
              </a:rPr>
              <a:t>Organizovanje</a:t>
            </a:r>
            <a:r>
              <a:rPr lang="en-GB" altLang="en-US" b="1" dirty="0">
                <a:latin typeface="Trebuchet MS" panose="020B0603020202020204" pitchFamily="34" charset="0"/>
              </a:rPr>
              <a:t> </a:t>
            </a:r>
            <a:r>
              <a:rPr lang="en-GB" altLang="en-US" b="1" dirty="0" err="1">
                <a:latin typeface="Trebuchet MS" panose="020B0603020202020204" pitchFamily="34" charset="0"/>
              </a:rPr>
              <a:t>čestih</a:t>
            </a:r>
            <a:r>
              <a:rPr lang="en-GB" altLang="en-US" b="1" dirty="0">
                <a:latin typeface="Trebuchet MS" panose="020B0603020202020204" pitchFamily="34" charset="0"/>
              </a:rPr>
              <a:t> </a:t>
            </a:r>
            <a:r>
              <a:rPr lang="en-GB" altLang="en-US" b="1" dirty="0" err="1">
                <a:latin typeface="Trebuchet MS" panose="020B0603020202020204" pitchFamily="34" charset="0"/>
              </a:rPr>
              <a:t>skupova</a:t>
            </a:r>
            <a:r>
              <a:rPr lang="en-GB" altLang="en-US" b="1" dirty="0">
                <a:latin typeface="Trebuchet MS" panose="020B0603020202020204" pitchFamily="34" charset="0"/>
              </a:rPr>
              <a:t> </a:t>
            </a:r>
            <a:r>
              <a:rPr lang="en-GB" altLang="en-US" b="1" dirty="0" err="1">
                <a:latin typeface="Trebuchet MS" panose="020B0603020202020204" pitchFamily="34" charset="0"/>
              </a:rPr>
              <a:t>sa</a:t>
            </a:r>
            <a:r>
              <a:rPr lang="en-GB" altLang="en-US" b="1" dirty="0">
                <a:latin typeface="Trebuchet MS" panose="020B0603020202020204" pitchFamily="34" charset="0"/>
              </a:rPr>
              <a:t> </a:t>
            </a:r>
            <a:r>
              <a:rPr lang="en-GB" altLang="en-US" b="1" dirty="0" err="1">
                <a:latin typeface="Trebuchet MS" panose="020B0603020202020204" pitchFamily="34" charset="0"/>
              </a:rPr>
              <a:t>privredu</a:t>
            </a:r>
            <a:endParaRPr lang="en-GB" altLang="en-US" b="1" dirty="0">
              <a:latin typeface="Trebuchet MS" panose="020B0603020202020204" pitchFamily="34" charset="0"/>
            </a:endParaRPr>
          </a:p>
          <a:p>
            <a:pPr>
              <a:defRPr/>
            </a:pPr>
            <a:endParaRPr lang="en-GB" sz="2400" dirty="0" smtClean="0">
              <a:latin typeface="Trebuchet MS" panose="020B0603020202020204" pitchFamily="34" charset="0"/>
            </a:endParaRPr>
          </a:p>
          <a:p>
            <a:pPr algn="just"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Organizovanje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raznih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vrsta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predavanja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okruglih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stolova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radionica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slično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za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preduzeća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na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svim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nivoima</a:t>
            </a:r>
            <a:r>
              <a:rPr lang="en-GB" sz="2400" dirty="0" smtClean="0">
                <a:latin typeface="Trebuchet MS" panose="020B0603020202020204" pitchFamily="34" charset="0"/>
              </a:rPr>
              <a:t> (</a:t>
            </a:r>
            <a:r>
              <a:rPr lang="en-GB" sz="2400" dirty="0" err="1" smtClean="0">
                <a:latin typeface="Trebuchet MS" panose="020B0603020202020204" pitchFamily="34" charset="0"/>
              </a:rPr>
              <a:t>lokalna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samouprava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>
                <a:latin typeface="Trebuchet MS" panose="020B0603020202020204" pitchFamily="34" charset="0"/>
              </a:rPr>
              <a:t>P</a:t>
            </a:r>
            <a:r>
              <a:rPr lang="en-GB" sz="2400" dirty="0" err="1" smtClean="0">
                <a:latin typeface="Trebuchet MS" panose="020B0603020202020204" pitchFamily="34" charset="0"/>
              </a:rPr>
              <a:t>okrajina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Republika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granama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privrede</a:t>
            </a:r>
            <a:r>
              <a:rPr lang="en-GB" sz="2400" dirty="0" smtClean="0">
                <a:latin typeface="Trebuchet MS" panose="020B0603020202020204" pitchFamily="34" charset="0"/>
              </a:rPr>
              <a:t>) </a:t>
            </a:r>
          </a:p>
          <a:p>
            <a:pPr algn="just">
              <a:defRPr/>
            </a:pPr>
            <a:r>
              <a:rPr lang="en-GB" sz="2400" dirty="0" err="1" smtClean="0">
                <a:latin typeface="Trebuchet MS" panose="020B0603020202020204" pitchFamily="34" charset="0"/>
              </a:rPr>
              <a:t>Nosilac</a:t>
            </a:r>
            <a:r>
              <a:rPr lang="en-GB" sz="2400" dirty="0" smtClean="0">
                <a:latin typeface="Trebuchet MS" panose="020B0603020202020204" pitchFamily="34" charset="0"/>
              </a:rPr>
              <a:t> bi </a:t>
            </a:r>
            <a:r>
              <a:rPr lang="en-GB" sz="2400" dirty="0" err="1" smtClean="0">
                <a:latin typeface="Trebuchet MS" panose="020B0603020202020204" pitchFamily="34" charset="0"/>
              </a:rPr>
              <a:t>bila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Privredna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komora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zajedno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ministarstvima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nadležnim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za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poslove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saobraćaja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zaštite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životne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sredine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unutrašnjih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poslova</a:t>
            </a:r>
            <a:r>
              <a:rPr lang="en-GB" sz="2400" dirty="0" smtClean="0">
                <a:latin typeface="Trebuchet MS" panose="020B0603020202020204" pitchFamily="34" charset="0"/>
              </a:rPr>
              <a:t>, </a:t>
            </a:r>
            <a:r>
              <a:rPr lang="en-GB" sz="2400" dirty="0" err="1" smtClean="0">
                <a:latin typeface="Trebuchet MS" panose="020B0603020202020204" pitchFamily="34" charset="0"/>
              </a:rPr>
              <a:t>uz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poželjnu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podršku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stručnih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udruženja</a:t>
            </a:r>
            <a:endParaRPr lang="en-GB" sz="2400" dirty="0" smtClean="0">
              <a:latin typeface="Trebuchet MS" panose="020B0603020202020204" pitchFamily="34" charset="0"/>
            </a:endParaRPr>
          </a:p>
          <a:p>
            <a:pPr algn="just">
              <a:defRPr/>
            </a:pPr>
            <a:r>
              <a:rPr lang="en-GB" sz="2400" dirty="0" smtClean="0">
                <a:latin typeface="Trebuchet MS" panose="020B0603020202020204" pitchFamily="34" charset="0"/>
              </a:rPr>
              <a:t>Na </a:t>
            </a:r>
            <a:r>
              <a:rPr lang="en-GB" sz="2400" dirty="0" err="1" smtClean="0">
                <a:latin typeface="Trebuchet MS" panose="020B0603020202020204" pitchFamily="34" charset="0"/>
              </a:rPr>
              <a:t>skupovima</a:t>
            </a:r>
            <a:r>
              <a:rPr lang="en-GB" sz="2400" dirty="0" smtClean="0">
                <a:latin typeface="Trebuchet MS" panose="020B0603020202020204" pitchFamily="34" charset="0"/>
              </a:rPr>
              <a:t> je </a:t>
            </a:r>
            <a:r>
              <a:rPr lang="en-GB" sz="2400" dirty="0" err="1" smtClean="0">
                <a:latin typeface="Trebuchet MS" panose="020B0603020202020204" pitchFamily="34" charset="0"/>
              </a:rPr>
              <a:t>poželjno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inspekcijskih</a:t>
            </a:r>
            <a:r>
              <a:rPr lang="en-GB" sz="2400" dirty="0" smtClean="0">
                <a:latin typeface="Trebuchet MS" panose="020B0603020202020204" pitchFamily="34" charset="0"/>
              </a:rPr>
              <a:t> </a:t>
            </a:r>
            <a:r>
              <a:rPr lang="en-GB" sz="2400" dirty="0" err="1" smtClean="0">
                <a:latin typeface="Trebuchet MS" panose="020B0603020202020204" pitchFamily="34" charset="0"/>
              </a:rPr>
              <a:t>organa</a:t>
            </a:r>
            <a:r>
              <a:rPr lang="en-GB" sz="2400" dirty="0" smtClean="0">
                <a:latin typeface="Trebuchet MS" panose="020B0603020202020204" pitchFamily="34" charset="0"/>
              </a:rPr>
              <a:t>. </a:t>
            </a:r>
            <a:endParaRPr lang="en-US" sz="2400" dirty="0" smtClean="0">
              <a:latin typeface="Trebuchet MS" panose="020B0603020202020204" pitchFamily="34" charset="0"/>
            </a:endParaRPr>
          </a:p>
          <a:p>
            <a:pPr marL="0" indent="0">
              <a:buFontTx/>
              <a:buNone/>
              <a:defRPr/>
            </a:pPr>
            <a:endParaRPr lang="en-US" sz="2400" dirty="0" smtClean="0">
              <a:solidFill>
                <a:srgbClr val="006600"/>
              </a:solidFill>
            </a:endParaRPr>
          </a:p>
          <a:p>
            <a:pPr>
              <a:defRPr/>
            </a:pPr>
            <a:endParaRPr lang="en-US" sz="2400" dirty="0">
              <a:solidFill>
                <a:srgbClr val="0066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35532" y="1417638"/>
            <a:ext cx="6701245" cy="567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Mogući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pravci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delovanja</a:t>
            </a:r>
            <a:endParaRPr lang="en-GB" altLang="en-US" sz="2800" b="1" cap="all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608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54034" y="1306604"/>
            <a:ext cx="853004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en-US" sz="3200" dirty="0" smtClean="0">
              <a:solidFill>
                <a:srgbClr val="00660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54034" y="2292850"/>
            <a:ext cx="9627326" cy="33636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b="1" dirty="0">
                <a:latin typeface="Trebuchet MS" panose="020B0603020202020204" pitchFamily="34" charset="0"/>
              </a:rPr>
              <a:t>3</a:t>
            </a:r>
            <a:r>
              <a:rPr lang="en-GB" altLang="en-US" b="1" dirty="0" smtClean="0">
                <a:latin typeface="Trebuchet MS" panose="020B0603020202020204" pitchFamily="34" charset="0"/>
              </a:rPr>
              <a:t>.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Izmena</a:t>
            </a:r>
            <a:r>
              <a:rPr lang="en-GB" altLang="en-US" b="1" dirty="0" smtClean="0">
                <a:latin typeface="Trebuchet MS" panose="020B0603020202020204" pitchFamily="34" charset="0"/>
              </a:rPr>
              <a:t> u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inspekcijskom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postupku</a:t>
            </a:r>
            <a:endParaRPr lang="en-US" altLang="en-US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en-GB" altLang="en-US" sz="2000" dirty="0" smtClean="0">
              <a:latin typeface="Trebuchet MS" panose="020B0603020202020204" pitchFamily="34" charset="0"/>
            </a:endParaRPr>
          </a:p>
          <a:p>
            <a:r>
              <a:rPr lang="en-US" altLang="en-US" sz="2000" dirty="0" err="1" smtClean="0">
                <a:latin typeface="Trebuchet MS" panose="020B0603020202020204" pitchFamily="34" charset="0"/>
              </a:rPr>
              <a:t>Postoje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kontrolne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liste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inspektore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koje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koristi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pri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inspekcijskom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nadzoru</a:t>
            </a:r>
            <a:endParaRPr lang="en-US" altLang="en-US" sz="2000" dirty="0" smtClean="0">
              <a:latin typeface="Trebuchet MS" panose="020B0603020202020204" pitchFamily="34" charset="0"/>
            </a:endParaRPr>
          </a:p>
          <a:p>
            <a:r>
              <a:rPr lang="en-US" altLang="en-US" sz="2000" dirty="0" err="1" smtClean="0">
                <a:latin typeface="Trebuchet MS" panose="020B0603020202020204" pitchFamily="34" charset="0"/>
              </a:rPr>
              <a:t>Izmenom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(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skraćenjem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)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ovih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lista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može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se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dobiti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obrazac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koji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se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šalje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svim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privrednim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subjektima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na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jednoj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teritoriji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sa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rokom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popunjavanje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povrat</a:t>
            </a:r>
            <a:endParaRPr lang="en-US" altLang="en-US" sz="2000" dirty="0" smtClean="0">
              <a:latin typeface="Trebuchet MS" panose="020B0603020202020204" pitchFamily="34" charset="0"/>
            </a:endParaRPr>
          </a:p>
          <a:p>
            <a:r>
              <a:rPr lang="en-US" altLang="en-US" sz="2000" dirty="0" err="1" smtClean="0">
                <a:latin typeface="Trebuchet MS" panose="020B0603020202020204" pitchFamily="34" charset="0"/>
              </a:rPr>
              <a:t>Nedostavljanje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popunjenog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obrasca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je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automatska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poseta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inspektora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, a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na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osnovu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dostavljenih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podataka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inspektori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će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imati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uvid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u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stanje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na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terenu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,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uočiti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određenje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nedostatke</a:t>
            </a:r>
            <a:endParaRPr lang="en-US" altLang="en-US" sz="2000" dirty="0" smtClean="0">
              <a:latin typeface="Trebuchet MS" panose="020B0603020202020204" pitchFamily="34" charset="0"/>
            </a:endParaRPr>
          </a:p>
          <a:p>
            <a:r>
              <a:rPr lang="en-US" altLang="en-US" sz="2000" dirty="0" err="1" smtClean="0">
                <a:latin typeface="Trebuchet MS" panose="020B0603020202020204" pitchFamily="34" charset="0"/>
              </a:rPr>
              <a:t>Ovo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takođe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ima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preventivno</a:t>
            </a:r>
            <a:r>
              <a:rPr lang="en-US" altLang="en-US" sz="2000" dirty="0" smtClean="0">
                <a:latin typeface="Trebuchet MS" panose="020B0603020202020204" pitchFamily="34" charset="0"/>
              </a:rPr>
              <a:t> </a:t>
            </a:r>
            <a:r>
              <a:rPr lang="en-US" altLang="en-US" sz="2000" dirty="0" err="1" smtClean="0">
                <a:latin typeface="Trebuchet MS" panose="020B0603020202020204" pitchFamily="34" charset="0"/>
              </a:rPr>
              <a:t>delovanje</a:t>
            </a:r>
            <a:endParaRPr lang="en-US" altLang="en-US" sz="2000" dirty="0" smtClean="0">
              <a:latin typeface="Trebuchet MS" panose="020B0603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35532" y="1417638"/>
            <a:ext cx="6701245" cy="567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Mogući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pravci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delovanja</a:t>
            </a:r>
            <a:endParaRPr lang="en-GB" altLang="en-US" sz="2800" b="1" cap="all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239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286691" y="1822269"/>
            <a:ext cx="9235440" cy="40429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altLang="en-US" b="1" dirty="0" smtClean="0">
                <a:latin typeface="Trebuchet MS" panose="020B0603020202020204" pitchFamily="34" charset="0"/>
              </a:rPr>
              <a:t>4.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Regionalni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pristup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upravljanja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opasnim</a:t>
            </a:r>
            <a:r>
              <a:rPr lang="en-GB" altLang="en-US" b="1" dirty="0" smtClean="0">
                <a:latin typeface="Trebuchet MS" panose="020B0603020202020204" pitchFamily="34" charset="0"/>
              </a:rPr>
              <a:t> </a:t>
            </a:r>
            <a:r>
              <a:rPr lang="en-GB" altLang="en-US" b="1" dirty="0" err="1" smtClean="0">
                <a:latin typeface="Trebuchet MS" panose="020B0603020202020204" pitchFamily="34" charset="0"/>
              </a:rPr>
              <a:t>otpadom</a:t>
            </a:r>
            <a:endParaRPr lang="en-US" altLang="en-US" dirty="0">
              <a:latin typeface="Trebuchet MS" panose="020B0603020202020204" pitchFamily="34" charset="0"/>
            </a:endParaRPr>
          </a:p>
          <a:p>
            <a:pPr marL="0" indent="0">
              <a:buNone/>
              <a:defRPr/>
            </a:pPr>
            <a:endParaRPr lang="en-GB" sz="2000" dirty="0" smtClean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Razmotriti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omogućavanje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regionalnog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upravljanja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otpadom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teritoriji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Zapadnog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Balkana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  <a:r>
              <a:rPr lang="en-US" sz="2000" dirty="0" err="1" smtClean="0">
                <a:latin typeface="Trebuchet MS" panose="020B0603020202020204" pitchFamily="34" charset="0"/>
              </a:rPr>
              <a:t>Usled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sve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većih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troškova</a:t>
            </a:r>
            <a:r>
              <a:rPr lang="en-US" sz="2000" dirty="0" smtClean="0">
                <a:latin typeface="Trebuchet MS" panose="020B0603020202020204" pitchFamily="34" charset="0"/>
              </a:rPr>
              <a:t> u </a:t>
            </a:r>
            <a:r>
              <a:rPr lang="en-US" sz="2000" dirty="0" err="1" smtClean="0">
                <a:latin typeface="Trebuchet MS" panose="020B0603020202020204" pitchFamily="34" charset="0"/>
              </a:rPr>
              <a:t>tretmanu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nameće</a:t>
            </a:r>
            <a:r>
              <a:rPr lang="en-US" sz="2000" dirty="0" smtClean="0">
                <a:latin typeface="Trebuchet MS" panose="020B0603020202020204" pitchFamily="34" charset="0"/>
              </a:rPr>
              <a:t> se </a:t>
            </a:r>
            <a:r>
              <a:rPr lang="en-US" sz="2000" dirty="0" err="1" smtClean="0">
                <a:latin typeface="Trebuchet MS" panose="020B0603020202020204" pitchFamily="34" charset="0"/>
              </a:rPr>
              <a:t>opcija</a:t>
            </a:r>
            <a:r>
              <a:rPr lang="en-US" sz="2000" dirty="0" smtClean="0">
                <a:latin typeface="Trebuchet MS" panose="020B0603020202020204" pitchFamily="34" charset="0"/>
              </a:rPr>
              <a:t> da se </a:t>
            </a:r>
            <a:r>
              <a:rPr lang="en-US" sz="2000" dirty="0" err="1" smtClean="0">
                <a:latin typeface="Trebuchet MS" panose="020B0603020202020204" pitchFamily="34" charset="0"/>
              </a:rPr>
              <a:t>prekogranično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kretanje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između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zemalja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zapadnog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Balkana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olakša</a:t>
            </a:r>
            <a:r>
              <a:rPr lang="en-US" sz="2000" dirty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ubrza</a:t>
            </a:r>
            <a:r>
              <a:rPr lang="en-US" sz="2000" dirty="0" smtClean="0">
                <a:latin typeface="Trebuchet MS" panose="020B0603020202020204" pitchFamily="34" charset="0"/>
              </a:rPr>
              <a:t>.</a:t>
            </a:r>
          </a:p>
          <a:p>
            <a:pPr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Ovo</a:t>
            </a:r>
            <a:r>
              <a:rPr lang="en-US" sz="2000" dirty="0" smtClean="0">
                <a:latin typeface="Trebuchet MS" panose="020B0603020202020204" pitchFamily="34" charset="0"/>
              </a:rPr>
              <a:t> je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povećanje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potencijalnog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tržišta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postojeće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operatere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eventualne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buduće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Omogućavanje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boljeg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jeftinijeg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upravljanja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otpadom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države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gde</a:t>
            </a:r>
            <a:r>
              <a:rPr lang="en-US" sz="2000" dirty="0" smtClean="0">
                <a:latin typeface="Trebuchet MS" panose="020B0603020202020204" pitchFamily="34" charset="0"/>
              </a:rPr>
              <a:t> ne </a:t>
            </a:r>
            <a:r>
              <a:rPr lang="en-US" sz="2000" dirty="0" err="1" smtClean="0">
                <a:latin typeface="Trebuchet MS" panose="020B0603020202020204" pitchFamily="34" charset="0"/>
              </a:rPr>
              <a:t>nastaje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neka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ozbiljna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količina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endParaRPr lang="en-US" sz="2000" dirty="0">
              <a:latin typeface="Trebuchet MS" panose="020B0603020202020204" pitchFamily="34" charset="0"/>
            </a:endParaRPr>
          </a:p>
          <a:p>
            <a:pPr>
              <a:defRPr/>
            </a:pPr>
            <a:r>
              <a:rPr lang="en-US" sz="2000" dirty="0" smtClean="0">
                <a:latin typeface="Trebuchet MS" panose="020B0603020202020204" pitchFamily="34" charset="0"/>
              </a:rPr>
              <a:t>Po </a:t>
            </a:r>
            <a:r>
              <a:rPr lang="en-US" sz="2000" dirty="0" err="1" smtClean="0">
                <a:latin typeface="Trebuchet MS" panose="020B0603020202020204" pitchFamily="34" charset="0"/>
              </a:rPr>
              <a:t>kapacitetu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jedna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spalionica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može</a:t>
            </a:r>
            <a:r>
              <a:rPr lang="en-US" sz="2000" dirty="0" smtClean="0">
                <a:latin typeface="Trebuchet MS" panose="020B0603020202020204" pitchFamily="34" charset="0"/>
              </a:rPr>
              <a:t> da </a:t>
            </a:r>
            <a:r>
              <a:rPr lang="en-US" sz="2000" dirty="0" err="1" smtClean="0">
                <a:latin typeface="Trebuchet MS" panose="020B0603020202020204" pitchFamily="34" charset="0"/>
              </a:rPr>
              <a:t>pokrije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ovaj</a:t>
            </a:r>
            <a:r>
              <a:rPr lang="en-US" sz="2000" dirty="0" smtClean="0">
                <a:latin typeface="Trebuchet MS" panose="020B0603020202020204" pitchFamily="34" charset="0"/>
              </a:rPr>
              <a:t> region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409406" y="1254353"/>
            <a:ext cx="6701245" cy="567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Mogući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pravci</a:t>
            </a:r>
            <a:r>
              <a:rPr lang="en-GB" altLang="en-US" sz="2800" b="1" cap="all" dirty="0" smtClean="0">
                <a:latin typeface="Trebuchet MS" panose="020B0603020202020204" pitchFamily="34" charset="0"/>
              </a:rPr>
              <a:t> </a:t>
            </a:r>
            <a:r>
              <a:rPr lang="en-GB" altLang="en-US" sz="2800" b="1" cap="all" dirty="0" err="1" smtClean="0">
                <a:latin typeface="Trebuchet MS" panose="020B0603020202020204" pitchFamily="34" charset="0"/>
              </a:rPr>
              <a:t>delovanja</a:t>
            </a:r>
            <a:endParaRPr lang="en-GB" altLang="en-US" sz="2800" b="1" cap="all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366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1286691" y="1822269"/>
            <a:ext cx="9235440" cy="40429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Upravljanje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opasnim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otpadom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zahteva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mnogo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šire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angažovanje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svih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zainteresovanih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strana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150" sz="2000" dirty="0" smtClean="0">
                <a:latin typeface="Trebuchet MS" panose="020B0603020202020204" pitchFamily="34" charset="0"/>
              </a:rPr>
              <a:t>–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ministarstva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zaštite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životne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sredine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privrede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unutrašnjih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poslova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saobraćaja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infrastrukture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građevine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privrede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lokalnih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samouprava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akademske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zajednice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nevladinog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sektora</a:t>
            </a:r>
            <a:r>
              <a:rPr lang="en-150" sz="2000" dirty="0" smtClean="0">
                <a:latin typeface="Trebuchet MS" panose="020B0603020202020204" pitchFamily="34" charset="0"/>
              </a:rPr>
              <a:t>…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algn="just"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Količine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broj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transporta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pokazuju</a:t>
            </a:r>
            <a:r>
              <a:rPr lang="en-US" sz="2000" dirty="0" smtClean="0">
                <a:latin typeface="Trebuchet MS" panose="020B0603020202020204" pitchFamily="34" charset="0"/>
              </a:rPr>
              <a:t> da </a:t>
            </a:r>
            <a:r>
              <a:rPr lang="en-US" sz="2000" dirty="0" err="1" smtClean="0">
                <a:latin typeface="Trebuchet MS" panose="020B0603020202020204" pitchFamily="34" charset="0"/>
              </a:rPr>
              <a:t>ovo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predstavlja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ozbiljan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rizik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životnu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sredinu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zdravlje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ljudi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pPr algn="just"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Država</a:t>
            </a:r>
            <a:r>
              <a:rPr lang="en-US" sz="2000" dirty="0" smtClean="0">
                <a:latin typeface="Trebuchet MS" panose="020B0603020202020204" pitchFamily="34" charset="0"/>
              </a:rPr>
              <a:t> ne </a:t>
            </a:r>
            <a:r>
              <a:rPr lang="en-US" sz="2000" dirty="0" err="1" smtClean="0">
                <a:latin typeface="Trebuchet MS" panose="020B0603020202020204" pitchFamily="34" charset="0"/>
              </a:rPr>
              <a:t>treba</a:t>
            </a:r>
            <a:r>
              <a:rPr lang="en-US" sz="2000" dirty="0" smtClean="0">
                <a:latin typeface="Trebuchet MS" panose="020B0603020202020204" pitchFamily="34" charset="0"/>
              </a:rPr>
              <a:t> da se </a:t>
            </a:r>
            <a:r>
              <a:rPr lang="en-US" sz="2000" dirty="0" err="1" smtClean="0">
                <a:latin typeface="Trebuchet MS" panose="020B0603020202020204" pitchFamily="34" charset="0"/>
              </a:rPr>
              <a:t>bavi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tretmanom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opasnog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ali</a:t>
            </a:r>
            <a:r>
              <a:rPr lang="en-US" sz="2000" dirty="0" smtClean="0">
                <a:latin typeface="Trebuchet MS" panose="020B0603020202020204" pitchFamily="34" charset="0"/>
              </a:rPr>
              <a:t> je </a:t>
            </a:r>
            <a:r>
              <a:rPr lang="en-US" sz="2000" dirty="0" err="1" smtClean="0">
                <a:latin typeface="Trebuchet MS" panose="020B0603020202020204" pitchFamily="34" charset="0"/>
              </a:rPr>
              <a:t>neophodna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podrška</a:t>
            </a:r>
            <a:r>
              <a:rPr lang="en-US" sz="2000" dirty="0" smtClean="0">
                <a:latin typeface="Trebuchet MS" panose="020B0603020202020204" pitchFamily="34" charset="0"/>
              </a:rPr>
              <a:t> u </a:t>
            </a:r>
            <a:r>
              <a:rPr lang="en-US" sz="2000" dirty="0" err="1" smtClean="0">
                <a:latin typeface="Trebuchet MS" panose="020B0603020202020204" pitchFamily="34" charset="0"/>
              </a:rPr>
              <a:t>vidu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infrastrukture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</a:p>
          <a:p>
            <a:pPr algn="just">
              <a:defRPr/>
            </a:pPr>
            <a:r>
              <a:rPr lang="en-US" sz="2000" dirty="0" err="1" smtClean="0">
                <a:latin typeface="Trebuchet MS" panose="020B0603020202020204" pitchFamily="34" charset="0"/>
              </a:rPr>
              <a:t>Preventivno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delovanje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može</a:t>
            </a:r>
            <a:r>
              <a:rPr lang="en-US" sz="2000" dirty="0" smtClean="0">
                <a:latin typeface="Trebuchet MS" panose="020B0603020202020204" pitchFamily="34" charset="0"/>
              </a:rPr>
              <a:t> da </a:t>
            </a:r>
            <a:r>
              <a:rPr lang="en-US" sz="2000" dirty="0" err="1" smtClean="0">
                <a:latin typeface="Trebuchet MS" panose="020B0603020202020204" pitchFamily="34" charset="0"/>
              </a:rPr>
              <a:t>uključi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akademsku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zajednici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udruženja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građana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err="1" smtClean="0">
                <a:latin typeface="Trebuchet MS" panose="020B0603020202020204" pitchFamily="34" charset="0"/>
              </a:rPr>
              <a:t>ali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porast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svesti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javnosti</a:t>
            </a:r>
            <a:r>
              <a:rPr lang="en-US" sz="2000" dirty="0" smtClean="0">
                <a:latin typeface="Trebuchet MS" panose="020B0603020202020204" pitchFamily="34" charset="0"/>
              </a:rPr>
              <a:t> o </a:t>
            </a:r>
            <a:r>
              <a:rPr lang="en-US" sz="2000" dirty="0" err="1" smtClean="0">
                <a:latin typeface="Trebuchet MS" panose="020B0603020202020204" pitchFamily="34" charset="0"/>
              </a:rPr>
              <a:t>potrebi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postrojenja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za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opasan</a:t>
            </a:r>
            <a:r>
              <a:rPr lang="en-US" sz="2000" dirty="0" smtClean="0">
                <a:latin typeface="Trebuchet MS" panose="020B0603020202020204" pitchFamily="34" charset="0"/>
              </a:rPr>
              <a:t> </a:t>
            </a:r>
            <a:r>
              <a:rPr lang="en-US" sz="2000" dirty="0" err="1" smtClean="0">
                <a:latin typeface="Trebuchet MS" panose="020B0603020202020204" pitchFamily="34" charset="0"/>
              </a:rPr>
              <a:t>otpad</a:t>
            </a:r>
            <a:endParaRPr lang="en-US" sz="2000" dirty="0" smtClean="0">
              <a:latin typeface="Trebuchet MS" panose="020B0603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42263" y="1254353"/>
            <a:ext cx="4715691" cy="5679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sz="2800" b="1" cap="all" dirty="0" smtClean="0">
                <a:latin typeface="Trebuchet MS" panose="020B0603020202020204" pitchFamily="34" charset="0"/>
              </a:rPr>
              <a:t>ZAKLJUČAK</a:t>
            </a:r>
            <a:endParaRPr lang="en-GB" altLang="en-US" sz="2800" b="1" cap="all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092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00693" y="1334641"/>
            <a:ext cx="4621238" cy="75541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 err="1" smtClean="0">
                <a:latin typeface="Trebuchet MS" panose="020B0603020202020204" pitchFamily="34" charset="0"/>
              </a:rPr>
              <a:t>Hvala</a:t>
            </a:r>
            <a:r>
              <a:rPr lang="en-US" altLang="en-US" dirty="0" smtClean="0">
                <a:latin typeface="Trebuchet MS" panose="020B0603020202020204" pitchFamily="34" charset="0"/>
              </a:rPr>
              <a:t> </a:t>
            </a:r>
            <a:r>
              <a:rPr lang="en-US" altLang="en-US" dirty="0" err="1" smtClean="0">
                <a:latin typeface="Trebuchet MS" panose="020B0603020202020204" pitchFamily="34" charset="0"/>
              </a:rPr>
              <a:t>na</a:t>
            </a:r>
            <a:r>
              <a:rPr lang="en-US" altLang="en-US" dirty="0" smtClean="0">
                <a:latin typeface="Trebuchet MS" panose="020B0603020202020204" pitchFamily="34" charset="0"/>
              </a:rPr>
              <a:t> </a:t>
            </a:r>
            <a:r>
              <a:rPr lang="en-US" altLang="en-US" dirty="0" err="1" smtClean="0">
                <a:latin typeface="Trebuchet MS" panose="020B0603020202020204" pitchFamily="34" charset="0"/>
              </a:rPr>
              <a:t>pažnji</a:t>
            </a:r>
            <a:r>
              <a:rPr lang="en-US" altLang="en-US" dirty="0" smtClean="0">
                <a:latin typeface="Trebuchet MS" panose="020B0603020202020204" pitchFamily="34" charset="0"/>
              </a:rPr>
              <a:t>!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851407" y="2370909"/>
            <a:ext cx="4898571" cy="28672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 smtClean="0">
                <a:latin typeface="Trebuchet MS" panose="020B0603020202020204" pitchFamily="34" charset="0"/>
              </a:rPr>
              <a:t>Marko </a:t>
            </a:r>
            <a:r>
              <a:rPr lang="en-US" altLang="en-US" dirty="0" err="1" smtClean="0">
                <a:latin typeface="Trebuchet MS" panose="020B0603020202020204" pitchFamily="34" charset="0"/>
              </a:rPr>
              <a:t>Rokvić</a:t>
            </a:r>
            <a:endParaRPr lang="en-US" altLang="en-US" dirty="0" smtClean="0">
              <a:latin typeface="Trebuchet MS" panose="020B0603020202020204" pitchFamily="34" charset="0"/>
            </a:endParaRPr>
          </a:p>
          <a:p>
            <a:r>
              <a:rPr lang="en-US" altLang="en-US" dirty="0" smtClean="0">
                <a:latin typeface="Trebuchet MS" panose="020B0603020202020204" pitchFamily="34" charset="0"/>
                <a:hlinkClick r:id="rId2"/>
              </a:rPr>
              <a:t>office@greengroup.co.rs</a:t>
            </a:r>
            <a:endParaRPr lang="en-US" altLang="en-US" dirty="0" smtClean="0">
              <a:latin typeface="Trebuchet MS" panose="020B0603020202020204" pitchFamily="34" charset="0"/>
            </a:endParaRPr>
          </a:p>
          <a:p>
            <a:r>
              <a:rPr lang="en-US" altLang="en-US" dirty="0" smtClean="0">
                <a:latin typeface="Trebuchet MS" panose="020B0603020202020204" pitchFamily="34" charset="0"/>
                <a:hlinkClick r:id="rId3"/>
              </a:rPr>
              <a:t>www.greengroup.co.rs</a:t>
            </a:r>
            <a:r>
              <a:rPr lang="en-US" altLang="en-US" dirty="0" smtClean="0">
                <a:latin typeface="Trebuchet MS" panose="020B0603020202020204" pitchFamily="34" charset="0"/>
              </a:rPr>
              <a:t> </a:t>
            </a:r>
          </a:p>
          <a:p>
            <a:r>
              <a:rPr lang="en-US" altLang="en-US" dirty="0" smtClean="0">
                <a:latin typeface="Trebuchet MS" panose="020B0603020202020204" pitchFamily="34" charset="0"/>
                <a:hlinkClick r:id="rId4"/>
              </a:rPr>
              <a:t>markorokvic@gmail.com</a:t>
            </a:r>
            <a:endParaRPr lang="en-US" altLang="en-US" dirty="0" smtClean="0">
              <a:latin typeface="Trebuchet MS" panose="020B0603020202020204" pitchFamily="34" charset="0"/>
            </a:endParaRPr>
          </a:p>
          <a:p>
            <a:r>
              <a:rPr lang="en-US" altLang="en-US" dirty="0" smtClean="0">
                <a:latin typeface="Trebuchet MS" panose="020B0603020202020204" pitchFamily="34" charset="0"/>
              </a:rPr>
              <a:t>+38164/13-45-663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668" y="1500188"/>
            <a:ext cx="3636963" cy="480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965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1540</Words>
  <Application>Microsoft Office PowerPoint</Application>
  <PresentationFormat>Widescreen</PresentationFormat>
  <Paragraphs>224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Trebuchet MS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Marko</cp:lastModifiedBy>
  <cp:revision>47</cp:revision>
  <dcterms:created xsi:type="dcterms:W3CDTF">2024-10-17T06:51:12Z</dcterms:created>
  <dcterms:modified xsi:type="dcterms:W3CDTF">2024-10-28T07:55:50Z</dcterms:modified>
</cp:coreProperties>
</file>