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67" r:id="rId7"/>
    <p:sldId id="266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7" r:id="rId17"/>
    <p:sldId id="276" r:id="rId1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D7D"/>
    <a:srgbClr val="003399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56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88301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BFF1CB6-7BE8-41E4-A671-754BC1A5DA5B}"/>
              </a:ext>
            </a:extLst>
          </p:cNvPr>
          <p:cNvSpPr/>
          <p:nvPr userDrawn="1"/>
        </p:nvSpPr>
        <p:spPr>
          <a:xfrm>
            <a:off x="791213" y="0"/>
            <a:ext cx="10613015" cy="1391871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FF8B717A-6313-47BF-A01A-DA49D125D324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577977186"/>
              </p:ext>
            </p:extLst>
          </p:nvPr>
        </p:nvGraphicFramePr>
        <p:xfrm>
          <a:off x="891879" y="-5182"/>
          <a:ext cx="1163130" cy="1054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762635" imgH="28514773" progId="CorelDraw.Graphic.24">
                  <p:embed/>
                </p:oleObj>
              </mc:Choice>
              <mc:Fallback>
                <p:oleObj name="CorelDRAW" r:id="rId2" imgW="27762635" imgH="28514773" progId="CorelDraw.Graphic.2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3">
                        <a:lum bright="26000"/>
                      </a:blip>
                      <a:stretch>
                        <a:fillRect/>
                      </a:stretch>
                    </p:blipFill>
                    <p:spPr>
                      <a:xfrm>
                        <a:off x="891879" y="-5182"/>
                        <a:ext cx="1163130" cy="10547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40687800-4485-4E04-9247-CF30AFA9C2F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529" y="10884"/>
            <a:ext cx="1062574" cy="9750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60FA619-3E9A-4DDE-B531-B2C3AA1891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845" y="10885"/>
            <a:ext cx="2502278" cy="983956"/>
          </a:xfrm>
          <a:prstGeom prst="rect">
            <a:avLst/>
          </a:prstGeom>
        </p:spPr>
      </p:pic>
      <p:sp>
        <p:nvSpPr>
          <p:cNvPr id="23" name="Flowchart: Process 22">
            <a:extLst>
              <a:ext uri="{FF2B5EF4-FFF2-40B4-BE49-F238E27FC236}">
                <a16:creationId xmlns:a16="http://schemas.microsoft.com/office/drawing/2014/main" id="{D887F8D6-7856-45CE-95C7-7C2FD96CE712}"/>
              </a:ext>
            </a:extLst>
          </p:cNvPr>
          <p:cNvSpPr/>
          <p:nvPr userDrawn="1"/>
        </p:nvSpPr>
        <p:spPr>
          <a:xfrm>
            <a:off x="0" y="6215743"/>
            <a:ext cx="12192000" cy="707571"/>
          </a:xfrm>
          <a:prstGeom prst="flowChartProcess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BA" b="1" dirty="0">
                <a:solidFill>
                  <a:schemeClr val="bg1"/>
                </a:solidFill>
                <a:latin typeface="Trebuchet MS" panose="020B0603020202020204" pitchFamily="34" charset="0"/>
              </a:rPr>
              <a:t>SAOBRAĆAJNI FAKULTET DOBOJ - Prvo stručno savjetovanje Transport Opasne Robe, 05,11,2024, godine</a:t>
            </a: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ECD3A5-396E-4E0D-9208-FB756FAE755F}"/>
              </a:ext>
            </a:extLst>
          </p:cNvPr>
          <p:cNvSpPr/>
          <p:nvPr userDrawn="1"/>
        </p:nvSpPr>
        <p:spPr>
          <a:xfrm>
            <a:off x="0" y="0"/>
            <a:ext cx="791214" cy="62157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C2A680-692B-4F4F-944B-4604571B288F}"/>
              </a:ext>
            </a:extLst>
          </p:cNvPr>
          <p:cNvSpPr/>
          <p:nvPr userDrawn="1"/>
        </p:nvSpPr>
        <p:spPr>
          <a:xfrm>
            <a:off x="11404229" y="-1"/>
            <a:ext cx="791214" cy="62157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pic>
        <p:nvPicPr>
          <p:cNvPr id="26" name="Picture 10" descr="https://vladars.rs/Style%20Library/images/amblem.png">
            <a:extLst>
              <a:ext uri="{FF2B5EF4-FFF2-40B4-BE49-F238E27FC236}">
                <a16:creationId xmlns:a16="http://schemas.microsoft.com/office/drawing/2014/main" id="{47324246-0CAC-4293-B8CE-4FE3E52534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687" y="32849"/>
            <a:ext cx="1048013" cy="97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6E16488-7E8E-4155-AEC8-1D3480A27D4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416162" y="10885"/>
            <a:ext cx="1048013" cy="9792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2EB9ACD-BFE2-45AC-8912-66E740A9AB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l="34704" t="12529" r="33472" b="11593"/>
          <a:stretch/>
        </p:blipFill>
        <p:spPr>
          <a:xfrm>
            <a:off x="3897498" y="16373"/>
            <a:ext cx="1048013" cy="969578"/>
          </a:xfrm>
          <a:prstGeom prst="rect">
            <a:avLst/>
          </a:prstGeom>
        </p:spPr>
      </p:pic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804EA3A2-3F91-4419-B51A-BCA001643AD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861351480"/>
              </p:ext>
            </p:extLst>
          </p:nvPr>
        </p:nvGraphicFramePr>
        <p:xfrm>
          <a:off x="810984" y="1058959"/>
          <a:ext cx="10573474" cy="365760"/>
        </p:xfrm>
        <a:graphic>
          <a:graphicData uri="http://schemas.openxmlformats.org/drawingml/2006/table">
            <a:tbl>
              <a:tblPr/>
              <a:tblGrid>
                <a:gridCol w="10573474">
                  <a:extLst>
                    <a:ext uri="{9D8B030D-6E8A-4147-A177-3AD203B41FA5}">
                      <a16:colId xmlns:a16="http://schemas.microsoft.com/office/drawing/2014/main" val="4013043016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endParaRPr lang="bs-Latn-BA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027732"/>
                  </a:ext>
                </a:extLst>
              </a:tr>
            </a:tbl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id="{6019BE0F-78A3-46C7-9CD0-80C9422F197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906" y="1123169"/>
            <a:ext cx="6456524" cy="505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138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66071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1030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1075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7375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35763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3622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6414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8302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8605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3781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B0D0E612-BA6F-4265-943A-E64B016EEEBB}"/>
              </a:ext>
            </a:extLst>
          </p:cNvPr>
          <p:cNvSpPr txBox="1">
            <a:spLocks/>
          </p:cNvSpPr>
          <p:nvPr/>
        </p:nvSpPr>
        <p:spPr>
          <a:xfrm>
            <a:off x="2731164" y="2253343"/>
            <a:ext cx="6400800" cy="134982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sr-Latn-BA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cs typeface="Calibri Light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sr-Latn-R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Model za procenu posledica u slučaju nastanka incidente situacije sa vozilom koje transportuje benzin</a:t>
            </a:r>
            <a:endParaRPr lang="bs-Latn-BA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cs typeface="Calibri Light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507EF86-C013-4F6D-8971-222ACC031242}"/>
              </a:ext>
            </a:extLst>
          </p:cNvPr>
          <p:cNvSpPr txBox="1">
            <a:spLocks/>
          </p:cNvSpPr>
          <p:nvPr/>
        </p:nvSpPr>
        <p:spPr>
          <a:xfrm>
            <a:off x="2045364" y="4070379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BA" sz="2000" dirty="0">
                <a:solidFill>
                  <a:srgbClr val="0070C0"/>
                </a:solidFill>
                <a:latin typeface="Trebuchet MS" panose="020B0603020202020204" pitchFamily="34" charset="0"/>
                <a:cs typeface="Calibri Light" pitchFamily="34" charset="0"/>
              </a:rPr>
              <a:t>Asis, Strahinja Pantelić, dipl, inž, saobr,</a:t>
            </a:r>
          </a:p>
          <a:p>
            <a:r>
              <a:rPr lang="sr-Latn-BA" sz="2000" dirty="0">
                <a:solidFill>
                  <a:srgbClr val="0070C0"/>
                </a:solidFill>
                <a:latin typeface="Trebuchet MS" panose="020B0603020202020204" pitchFamily="34" charset="0"/>
                <a:cs typeface="Calibri Light" pitchFamily="34" charset="0"/>
              </a:rPr>
              <a:t>Prof, dr Branko Milovanović, dipl, inž, Saobr,</a:t>
            </a:r>
          </a:p>
          <a:p>
            <a:r>
              <a:rPr lang="sr-Latn-BA" sz="2000" dirty="0">
                <a:solidFill>
                  <a:srgbClr val="0070C0"/>
                </a:solidFill>
                <a:latin typeface="Trebuchet MS" panose="020B0603020202020204" pitchFamily="34" charset="0"/>
                <a:cs typeface="Calibri Light" pitchFamily="34" charset="0"/>
              </a:rPr>
              <a:t>Univerzite u Beogradu – Saobraćajni fakultet</a:t>
            </a:r>
            <a:endParaRPr lang="bs-Latn-BA" sz="2000" dirty="0">
              <a:solidFill>
                <a:srgbClr val="0070C0"/>
              </a:solidFill>
              <a:latin typeface="Trebuchet MS" panose="020B0603020202020204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548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7E43E6-CA89-42ED-BD73-7ECAFE3A88DD}"/>
              </a:ext>
            </a:extLst>
          </p:cNvPr>
          <p:cNvSpPr/>
          <p:nvPr/>
        </p:nvSpPr>
        <p:spPr>
          <a:xfrm>
            <a:off x="1132115" y="3819121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s-Latn-BA" sz="2000" dirty="0">
                <a:latin typeface="Trebuchet MS" panose="020B0603020202020204" pitchFamily="34" charset="0"/>
              </a:rPr>
              <a:t>Verovatnoća nastanka incidentne situacije</a:t>
            </a:r>
          </a:p>
          <a:p>
            <a:endParaRPr lang="bs-Latn-BA" sz="2000" dirty="0">
              <a:latin typeface="Trebuchet MS" panose="020B0603020202020204" pitchFamily="34" charset="0"/>
            </a:endParaRPr>
          </a:p>
          <a:p>
            <a:r>
              <a:rPr lang="bs-Latn-BA" sz="2000" dirty="0">
                <a:latin typeface="Trebuchet MS" panose="020B0603020202020204" pitchFamily="34" charset="0"/>
              </a:rPr>
              <a:t>Veličina potencijalnih posledica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EB3422A-8D40-F3C5-FA26-72CD054EBF86}"/>
              </a:ext>
            </a:extLst>
          </p:cNvPr>
          <p:cNvSpPr/>
          <p:nvPr/>
        </p:nvSpPr>
        <p:spPr>
          <a:xfrm>
            <a:off x="4310743" y="1181667"/>
            <a:ext cx="3570514" cy="811764"/>
          </a:xfrm>
          <a:prstGeom prst="roundRect">
            <a:avLst/>
          </a:prstGeom>
          <a:solidFill>
            <a:srgbClr val="0033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/>
              <a:t>UPRAVLJANJE RIZIKOM U TRANSPORTU OPASNE ROBE</a:t>
            </a:r>
            <a:endParaRPr lang="en-GB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148DE11-5E29-70B3-62A1-2C8BE1B433B0}"/>
              </a:ext>
            </a:extLst>
          </p:cNvPr>
          <p:cNvSpPr/>
          <p:nvPr/>
        </p:nvSpPr>
        <p:spPr>
          <a:xfrm>
            <a:off x="2046514" y="2500394"/>
            <a:ext cx="3570514" cy="81176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/>
              <a:t>VEROVATNOĆA NASTANKA INCIDENTNE SITUACIJE</a:t>
            </a:r>
            <a:endParaRPr lang="en-GB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9E89D68-34D2-6872-D649-3712FA57F9E3}"/>
              </a:ext>
            </a:extLst>
          </p:cNvPr>
          <p:cNvSpPr/>
          <p:nvPr/>
        </p:nvSpPr>
        <p:spPr>
          <a:xfrm>
            <a:off x="6574974" y="2500394"/>
            <a:ext cx="3570514" cy="8117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/>
              <a:t>VELIČINA POTENCIJALNIH POSLEDICA</a:t>
            </a:r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A7A53F6-FF0C-4026-C8DB-EDD2BA073ACA}"/>
              </a:ext>
            </a:extLst>
          </p:cNvPr>
          <p:cNvCxnSpPr>
            <a:stCxn id="2" idx="2"/>
            <a:endCxn id="3" idx="0"/>
          </p:cNvCxnSpPr>
          <p:nvPr/>
        </p:nvCxnSpPr>
        <p:spPr>
          <a:xfrm flipH="1">
            <a:off x="3831771" y="1993431"/>
            <a:ext cx="2264229" cy="506963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F272B3A-6824-87BA-B12A-DA5A479C5DFC}"/>
              </a:ext>
            </a:extLst>
          </p:cNvPr>
          <p:cNvCxnSpPr>
            <a:stCxn id="2" idx="2"/>
            <a:endCxn id="5" idx="0"/>
          </p:cNvCxnSpPr>
          <p:nvPr/>
        </p:nvCxnSpPr>
        <p:spPr>
          <a:xfrm>
            <a:off x="6096000" y="1993431"/>
            <a:ext cx="2264231" cy="506963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0BB423E-576A-8933-9945-8B13B3C78F52}"/>
              </a:ext>
            </a:extLst>
          </p:cNvPr>
          <p:cNvSpPr/>
          <p:nvPr/>
        </p:nvSpPr>
        <p:spPr>
          <a:xfrm>
            <a:off x="1132115" y="5322390"/>
            <a:ext cx="98480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000" dirty="0">
                <a:latin typeface="Trebuchet MS" panose="020B0603020202020204" pitchFamily="34" charset="0"/>
              </a:rPr>
              <a:t>Šta se dešava sa lokacijama na kojima se nikada nije dogodila incidentna situacija sa vozilom koje transportuje opasnu robu?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3999A221-4CF8-C087-A81C-27A375C1C187}"/>
              </a:ext>
            </a:extLst>
          </p:cNvPr>
          <p:cNvSpPr/>
          <p:nvPr/>
        </p:nvSpPr>
        <p:spPr>
          <a:xfrm rot="2517071">
            <a:off x="6115223" y="3897038"/>
            <a:ext cx="553616" cy="269757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9C6C6BC-BDDF-9421-5B14-D05273BFAC0F}"/>
              </a:ext>
            </a:extLst>
          </p:cNvPr>
          <p:cNvSpPr/>
          <p:nvPr/>
        </p:nvSpPr>
        <p:spPr>
          <a:xfrm rot="2517071">
            <a:off x="5044187" y="4496007"/>
            <a:ext cx="553616" cy="269757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A1ADE46-46FE-3065-DF31-62EDD6C3F7E5}"/>
              </a:ext>
            </a:extLst>
          </p:cNvPr>
          <p:cNvSpPr/>
          <p:nvPr/>
        </p:nvSpPr>
        <p:spPr>
          <a:xfrm>
            <a:off x="6889959" y="4096157"/>
            <a:ext cx="1079241" cy="570713"/>
          </a:xfrm>
          <a:prstGeom prst="rightArrow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0A039E-BCF4-C1ED-3CCF-2ABB197AF17C}"/>
              </a:ext>
            </a:extLst>
          </p:cNvPr>
          <p:cNvSpPr/>
          <p:nvPr/>
        </p:nvSpPr>
        <p:spPr>
          <a:xfrm>
            <a:off x="8360231" y="4181458"/>
            <a:ext cx="2619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000" dirty="0">
                <a:latin typeface="Trebuchet MS" panose="020B0603020202020204" pitchFamily="34" charset="0"/>
              </a:rPr>
              <a:t>Niska vrednsot rizika</a:t>
            </a:r>
          </a:p>
        </p:txBody>
      </p:sp>
    </p:spTree>
    <p:extLst>
      <p:ext uri="{BB962C8B-B14F-4D97-AF65-F5344CB8AC3E}">
        <p14:creationId xmlns:p14="http://schemas.microsoft.com/office/powerpoint/2010/main" val="330052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 animBg="1"/>
      <p:bldP spid="8" grpId="0"/>
      <p:bldP spid="10" grpId="0" animBg="1"/>
      <p:bldP spid="11" grpId="0" animBg="1"/>
      <p:bldP spid="12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7E43E6-CA89-42ED-BD73-7ECAFE3A88DD}"/>
              </a:ext>
            </a:extLst>
          </p:cNvPr>
          <p:cNvSpPr/>
          <p:nvPr/>
        </p:nvSpPr>
        <p:spPr>
          <a:xfrm>
            <a:off x="1587221" y="1199147"/>
            <a:ext cx="2664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000" dirty="0">
                <a:latin typeface="Trebuchet MS" panose="020B0603020202020204" pitchFamily="34" charset="0"/>
              </a:rPr>
              <a:t>Bolonja, Italija 2018, (67 nastradalih)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1AAB2C-FE3D-EBAF-ADA6-FB7B946C3F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952" y="1907033"/>
            <a:ext cx="3255099" cy="407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826A7C-9245-F1DC-545B-CEC3BFD4F63A}"/>
              </a:ext>
            </a:extLst>
          </p:cNvPr>
          <p:cNvSpPr/>
          <p:nvPr/>
        </p:nvSpPr>
        <p:spPr>
          <a:xfrm>
            <a:off x="6446849" y="1199147"/>
            <a:ext cx="31603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000" dirty="0">
                <a:latin typeface="Trebuchet MS" panose="020B0603020202020204" pitchFamily="34" charset="0"/>
              </a:rPr>
              <a:t>Los Alfakus, Španija 1978, (250 nastradalih)</a:t>
            </a:r>
          </a:p>
        </p:txBody>
      </p:sp>
      <p:pic>
        <p:nvPicPr>
          <p:cNvPr id="6" name="Picture 8" descr="'Los Alfaques' campsite devastated by a propane gas explosion after a truck loaded with 43 tonnes of propane hit a building and exploded, Alcanar,...">
            <a:extLst>
              <a:ext uri="{FF2B5EF4-FFF2-40B4-BE49-F238E27FC236}">
                <a16:creationId xmlns:a16="http://schemas.microsoft.com/office/drawing/2014/main" id="{FACE95D4-5FDD-01E4-714B-8A9EDACD4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088" y="1907033"/>
            <a:ext cx="6097892" cy="407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16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F43882D-E5B2-DABE-F602-DED8D2E088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107302"/>
              </p:ext>
            </p:extLst>
          </p:nvPr>
        </p:nvGraphicFramePr>
        <p:xfrm>
          <a:off x="2599531" y="1162455"/>
          <a:ext cx="6992937" cy="21941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84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7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0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654">
                <a:tc>
                  <a:txBody>
                    <a:bodyPr/>
                    <a:lstStyle/>
                    <a:p>
                      <a:pPr algn="ctr"/>
                      <a:r>
                        <a:rPr lang="sr-Latn-RS" sz="1800" dirty="0">
                          <a:latin typeface="Trebuchet MS" panose="020B0603020202020204" pitchFamily="34" charset="0"/>
                        </a:rPr>
                        <a:t>Lokacija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800" dirty="0">
                          <a:latin typeface="Trebuchet MS" panose="020B0603020202020204" pitchFamily="34" charset="0"/>
                        </a:rPr>
                        <a:t>Godina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800" dirty="0">
                          <a:latin typeface="Trebuchet MS" panose="020B0603020202020204" pitchFamily="34" charset="0"/>
                        </a:rPr>
                        <a:t>Br, Nastradalih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rgbClr val="00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r>
                        <a:rPr lang="sr-Latn-RS" sz="1800" b="0" i="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Ahmadpur</a:t>
                      </a:r>
                      <a:r>
                        <a:rPr lang="sr-Cyrl-RS" sz="1800" b="0" i="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sr-Latn-RS" sz="1800" b="0" i="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Pakistan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dirty="0">
                          <a:latin typeface="Trebuchet MS" panose="020B0603020202020204" pitchFamily="34" charset="0"/>
                        </a:rPr>
                        <a:t>2017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dirty="0">
                          <a:latin typeface="Trebuchet MS" panose="020B0603020202020204" pitchFamily="34" charset="0"/>
                        </a:rPr>
                        <a:t>&gt;500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r>
                        <a:rPr lang="sr-Latn-RS" sz="1800" dirty="0">
                          <a:latin typeface="Trebuchet MS" panose="020B0603020202020204" pitchFamily="34" charset="0"/>
                        </a:rPr>
                        <a:t>Kongo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dirty="0">
                          <a:latin typeface="Trebuchet MS" panose="020B0603020202020204" pitchFamily="34" charset="0"/>
                        </a:rPr>
                        <a:t>2010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dirty="0">
                          <a:latin typeface="Trebuchet MS" panose="020B0603020202020204" pitchFamily="34" charset="0"/>
                        </a:rPr>
                        <a:t>230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r>
                        <a:rPr lang="sr-Latn-RS" sz="1800" dirty="0">
                          <a:latin typeface="Trebuchet MS" panose="020B0603020202020204" pitchFamily="34" charset="0"/>
                        </a:rPr>
                        <a:t>Nigerija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dirty="0">
                          <a:latin typeface="Trebuchet MS" panose="020B0603020202020204" pitchFamily="34" charset="0"/>
                        </a:rPr>
                        <a:t>2012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dirty="0">
                          <a:latin typeface="Trebuchet MS" panose="020B0603020202020204" pitchFamily="34" charset="0"/>
                        </a:rPr>
                        <a:t>121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r>
                        <a:rPr lang="sr-Latn-RS" sz="1800" dirty="0">
                          <a:latin typeface="Trebuchet MS" panose="020B0603020202020204" pitchFamily="34" charset="0"/>
                        </a:rPr>
                        <a:t>Sijera Leone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dirty="0">
                          <a:latin typeface="Trebuchet MS" panose="020B0603020202020204" pitchFamily="34" charset="0"/>
                        </a:rPr>
                        <a:t>2021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dirty="0">
                          <a:latin typeface="Trebuchet MS" panose="020B0603020202020204" pitchFamily="34" charset="0"/>
                        </a:rPr>
                        <a:t>&gt;450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r>
                        <a:rPr lang="sr-Latn-RS" sz="1800" dirty="0">
                          <a:latin typeface="Trebuchet MS" panose="020B0603020202020204" pitchFamily="34" charset="0"/>
                        </a:rPr>
                        <a:t>Šangaj, Kina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dirty="0">
                          <a:latin typeface="Trebuchet MS" panose="020B0603020202020204" pitchFamily="34" charset="0"/>
                        </a:rPr>
                        <a:t>2020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800" dirty="0">
                          <a:latin typeface="Trebuchet MS" panose="020B0603020202020204" pitchFamily="34" charset="0"/>
                        </a:rPr>
                        <a:t>195</a:t>
                      </a:r>
                      <a:endParaRPr lang="en-GB" sz="1800" dirty="0">
                        <a:latin typeface="Trebuchet MS" panose="020B0603020202020204" pitchFamily="34" charset="0"/>
                      </a:endParaRPr>
                    </a:p>
                  </a:txBody>
                  <a:tcPr marT="45684" marB="45684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E3E2C4-5E24-8621-2B85-48A6FF883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050" y="3501418"/>
            <a:ext cx="5041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r-Latn-RS" altLang="en-US" sz="2400" b="1" dirty="0">
                <a:latin typeface="Trebuchet MS" panose="020B0603020202020204" pitchFamily="34" charset="0"/>
              </a:rPr>
              <a:t>UPRAVLJANJE RIZIKOM</a:t>
            </a:r>
            <a:endParaRPr lang="en-GB" altLang="en-US" sz="2400" b="1" dirty="0">
              <a:latin typeface="Trebuchet MS" panose="020B0603020202020204" pitchFamily="34" charset="0"/>
            </a:endParaRP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BC427DCF-C939-F9DB-1FC1-60C8788CEDE5}"/>
              </a:ext>
            </a:extLst>
          </p:cNvPr>
          <p:cNvSpPr/>
          <p:nvPr/>
        </p:nvSpPr>
        <p:spPr>
          <a:xfrm>
            <a:off x="5842000" y="4274531"/>
            <a:ext cx="508000" cy="757237"/>
          </a:xfrm>
          <a:prstGeom prst="downArrow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A77E23-85CD-A8A0-0181-5576325EF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9350" y="5341331"/>
            <a:ext cx="31733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r-Latn-RS" altLang="en-US" sz="2400" b="1" dirty="0">
                <a:latin typeface="Trebuchet MS" panose="020B0603020202020204" pitchFamily="34" charset="0"/>
              </a:rPr>
              <a:t>PROCENA POSLEDICA</a:t>
            </a:r>
            <a:endParaRPr lang="en-GB" altLang="en-US" sz="24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36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E1F73E-7697-6AE9-BAD9-44534B2AB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262" y="1209354"/>
            <a:ext cx="2650093" cy="1768919"/>
          </a:xfrm>
          <a:prstGeom prst="ellipse">
            <a:avLst/>
          </a:prstGeom>
          <a:ln w="19050" cap="rnd">
            <a:solidFill>
              <a:srgbClr val="00339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07F3E2-7FD8-1BA0-665E-593D75880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10" y="1209354"/>
            <a:ext cx="2653379" cy="1768919"/>
          </a:xfrm>
          <a:prstGeom prst="ellipse">
            <a:avLst/>
          </a:prstGeom>
          <a:ln w="19050" cap="rnd">
            <a:solidFill>
              <a:srgbClr val="00339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554231-DAFD-36C1-8226-152AFA07C7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1645" y="1143627"/>
            <a:ext cx="2650093" cy="1766038"/>
          </a:xfrm>
          <a:prstGeom prst="ellipse">
            <a:avLst/>
          </a:prstGeom>
          <a:ln w="19050" cap="rnd">
            <a:solidFill>
              <a:srgbClr val="00339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BD45DD-CD28-DE69-6DA4-FE74C4127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7427" y="2909665"/>
            <a:ext cx="2974810" cy="1783724"/>
          </a:xfrm>
          <a:prstGeom prst="ellipse">
            <a:avLst/>
          </a:prstGeom>
          <a:ln w="19050" cap="rnd">
            <a:solidFill>
              <a:srgbClr val="00339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ACCAC0-7F5B-A7F0-3469-7D3759FEE4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765" y="2936860"/>
            <a:ext cx="3380100" cy="1768919"/>
          </a:xfrm>
          <a:prstGeom prst="ellipse">
            <a:avLst/>
          </a:prstGeom>
          <a:ln w="19050" cap="rnd">
            <a:solidFill>
              <a:srgbClr val="00339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35F1252-1B8B-D8C9-90F9-E90B1F93D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176" y="5311557"/>
            <a:ext cx="5041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rebuchet MS" panose="020B0603020202020204" pitchFamily="34" charset="0"/>
              </a:rPr>
              <a:t>KLJU</a:t>
            </a:r>
            <a:r>
              <a:rPr lang="sr-Latn-RS" altLang="en-US" sz="2400" b="1" dirty="0">
                <a:latin typeface="Trebuchet MS" panose="020B0603020202020204" pitchFamily="34" charset="0"/>
              </a:rPr>
              <a:t>Č ZA KVALITETNU PROCENU</a:t>
            </a:r>
            <a:endParaRPr lang="en-GB" altLang="en-US" sz="2400" b="1" dirty="0">
              <a:latin typeface="Trebuchet MS" panose="020B0603020202020204" pitchFamily="34" charset="0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8799340F-DFC3-E287-0F10-FA9F2A5D3263}"/>
              </a:ext>
            </a:extLst>
          </p:cNvPr>
          <p:cNvSpPr/>
          <p:nvPr/>
        </p:nvSpPr>
        <p:spPr>
          <a:xfrm>
            <a:off x="5844076" y="5256387"/>
            <a:ext cx="1079241" cy="570713"/>
          </a:xfrm>
          <a:prstGeom prst="rightArrow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2E5DBE-9C91-C8B4-6714-1D9F80196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2944" y="5311557"/>
            <a:ext cx="5041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r-Latn-RS" altLang="en-US" sz="2400" b="1" dirty="0">
                <a:latin typeface="Trebuchet MS" panose="020B0603020202020204" pitchFamily="34" charset="0"/>
              </a:rPr>
              <a:t>TAČNI I POUZDANI PODACI</a:t>
            </a:r>
            <a:endParaRPr lang="en-GB" altLang="en-US" sz="2400" b="1" dirty="0">
              <a:latin typeface="Trebuchet MS" panose="020B06030202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B22F550-E0D8-8C77-A68C-46F1676608CE}"/>
              </a:ext>
            </a:extLst>
          </p:cNvPr>
          <p:cNvSpPr/>
          <p:nvPr/>
        </p:nvSpPr>
        <p:spPr>
          <a:xfrm>
            <a:off x="1060728" y="586646"/>
            <a:ext cx="2880000" cy="288000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57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 animBg="1"/>
      <p:bldP spid="12" grpId="0"/>
      <p:bldP spid="12" grpId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659BF9-1F23-0819-987E-D02067C6D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794" y="1052513"/>
            <a:ext cx="10409561" cy="1426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400"/>
              </a:spcBef>
              <a:buNone/>
            </a:pPr>
            <a:r>
              <a:rPr lang="sr-Latn-RS" altLang="en-US" sz="2000" dirty="0">
                <a:latin typeface="Trebuchet MS" panose="020B0603020202020204" pitchFamily="34" charset="0"/>
                <a:cs typeface="Arial" panose="020B0604020202020204" pitchFamily="34" charset="0"/>
              </a:rPr>
              <a:t>Navedeni model se sastoji od dva ključna elementa</a:t>
            </a:r>
            <a:r>
              <a:rPr lang="sr-Cyrl-RS" altLang="en-US" sz="2000" dirty="0">
                <a:latin typeface="Trebuchet MS" panose="020B0603020202020204" pitchFamily="34" charset="0"/>
                <a:cs typeface="Arial" panose="020B0604020202020204" pitchFamily="34" charset="0"/>
              </a:rPr>
              <a:t>:</a:t>
            </a:r>
          </a:p>
          <a:p>
            <a:pPr eaLnBrk="1" hangingPunct="1">
              <a:spcBef>
                <a:spcPts val="400"/>
              </a:spcBef>
              <a:buFontTx/>
              <a:buAutoNum type="arabicPeriod"/>
            </a:pPr>
            <a:r>
              <a:rPr lang="sr-Latn-RS" altLang="en-US" sz="2000" dirty="0">
                <a:latin typeface="Trebuchet MS" panose="020B0603020202020204" pitchFamily="34" charset="0"/>
                <a:cs typeface="Arial" panose="020B0604020202020204" pitchFamily="34" charset="0"/>
              </a:rPr>
              <a:t>Proračuna veličine i oblika zone uticaja opasne robe i</a:t>
            </a:r>
            <a:endParaRPr lang="sr-Cyrl-RS" altLang="en-US" sz="2000" dirty="0"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400"/>
              </a:spcBef>
              <a:buFontTx/>
              <a:buAutoNum type="arabicPeriod"/>
            </a:pPr>
            <a:r>
              <a:rPr lang="sr-Latn-RS" altLang="en-US" sz="2000" dirty="0">
                <a:latin typeface="Trebuchet MS" panose="020B0603020202020204" pitchFamily="34" charset="0"/>
                <a:cs typeface="Arial" panose="020B0604020202020204" pitchFamily="34" charset="0"/>
              </a:rPr>
              <a:t>Proračuna intenziteta hazarda</a:t>
            </a:r>
            <a:r>
              <a:rPr lang="sr-Cyrl-RS" altLang="en-US" sz="2000" dirty="0">
                <a:latin typeface="Trebuchet MS" panose="020B0603020202020204" pitchFamily="34" charset="0"/>
                <a:cs typeface="Arial" panose="020B0604020202020204" pitchFamily="34" charset="0"/>
              </a:rPr>
              <a:t>, </a:t>
            </a:r>
            <a:r>
              <a:rPr lang="sr-Latn-RS" altLang="en-US" sz="2000" dirty="0">
                <a:latin typeface="Trebuchet MS" panose="020B0603020202020204" pitchFamily="34" charset="0"/>
                <a:cs typeface="Arial" panose="020B0604020202020204" pitchFamily="34" charset="0"/>
              </a:rPr>
              <a:t>tačnije verovatnoće da pojedinac nastrada u određenom segemntu zone uticaja</a:t>
            </a:r>
            <a:r>
              <a:rPr lang="sr-Cyrl-RS" altLang="en-US" sz="2000" dirty="0">
                <a:latin typeface="Trebuchet MS" panose="020B0603020202020204" pitchFamily="34" charset="0"/>
                <a:cs typeface="Arial" panose="020B0604020202020204" pitchFamily="34" charset="0"/>
              </a:rPr>
              <a:t>,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39C5C4-E70F-60E8-6B1F-D13314DC0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110" y="2100385"/>
            <a:ext cx="6018245" cy="4087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30A7D3-9323-38E8-2CC4-E38BD32BCB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927" t="28362" r="11565" b="22306"/>
          <a:stretch/>
        </p:blipFill>
        <p:spPr>
          <a:xfrm>
            <a:off x="1427584" y="2912184"/>
            <a:ext cx="2817845" cy="287567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86F008B8-AE98-6212-084D-FE9152D0FEA3}"/>
              </a:ext>
            </a:extLst>
          </p:cNvPr>
          <p:cNvSpPr/>
          <p:nvPr/>
        </p:nvSpPr>
        <p:spPr>
          <a:xfrm>
            <a:off x="1314491" y="2825793"/>
            <a:ext cx="3060000" cy="30600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DD13BD6-6729-2178-9E7F-FFC2BA1092D4}"/>
              </a:ext>
            </a:extLst>
          </p:cNvPr>
          <p:cNvSpPr/>
          <p:nvPr/>
        </p:nvSpPr>
        <p:spPr>
          <a:xfrm>
            <a:off x="1134491" y="2645793"/>
            <a:ext cx="3420000" cy="3420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32BE748-1EEC-9FA5-A2FA-1EBA8F40AB5D}"/>
              </a:ext>
            </a:extLst>
          </p:cNvPr>
          <p:cNvSpPr/>
          <p:nvPr/>
        </p:nvSpPr>
        <p:spPr>
          <a:xfrm>
            <a:off x="4236099" y="4105725"/>
            <a:ext cx="431486" cy="457982"/>
          </a:xfrm>
          <a:prstGeom prst="rightArrow">
            <a:avLst/>
          </a:prstGeom>
          <a:solidFill>
            <a:srgbClr val="FF7D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19FD9885-7B09-E102-508C-3F16C95AFE0D}"/>
              </a:ext>
            </a:extLst>
          </p:cNvPr>
          <p:cNvSpPr/>
          <p:nvPr/>
        </p:nvSpPr>
        <p:spPr>
          <a:xfrm rot="5400000">
            <a:off x="2620763" y="5688688"/>
            <a:ext cx="431486" cy="457982"/>
          </a:xfrm>
          <a:prstGeom prst="rightArrow">
            <a:avLst/>
          </a:prstGeom>
          <a:solidFill>
            <a:srgbClr val="FF7D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0533C06-F919-A24D-55A6-1031CB8EF54B}"/>
              </a:ext>
            </a:extLst>
          </p:cNvPr>
          <p:cNvSpPr/>
          <p:nvPr/>
        </p:nvSpPr>
        <p:spPr>
          <a:xfrm rot="16200000">
            <a:off x="2628748" y="2506802"/>
            <a:ext cx="431486" cy="457982"/>
          </a:xfrm>
          <a:prstGeom prst="rightArrow">
            <a:avLst/>
          </a:prstGeom>
          <a:solidFill>
            <a:srgbClr val="FF7D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12278FA5-B54C-4A01-952F-5653FCFC2C5E}"/>
              </a:ext>
            </a:extLst>
          </p:cNvPr>
          <p:cNvSpPr/>
          <p:nvPr/>
        </p:nvSpPr>
        <p:spPr>
          <a:xfrm rot="10800000">
            <a:off x="1031841" y="4105725"/>
            <a:ext cx="431486" cy="457982"/>
          </a:xfrm>
          <a:prstGeom prst="rightArrow">
            <a:avLst/>
          </a:prstGeom>
          <a:solidFill>
            <a:srgbClr val="FF7D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71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DE4CCC0-343A-0ADC-DF2E-D00874EBFACF}"/>
                  </a:ext>
                </a:extLst>
              </p:cNvPr>
              <p:cNvSpPr txBox="1"/>
              <p:nvPr/>
            </p:nvSpPr>
            <p:spPr>
              <a:xfrm>
                <a:off x="3030118" y="1673014"/>
                <a:ext cx="6097554" cy="609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𝐻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GB" i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sr-Latn-RS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i="0">
                          <a:latin typeface="Cambria Math" panose="02040503050406030204" pitchFamily="18" charset="0"/>
                        </a:rPr>
                        <m:t>73+0</m:t>
                      </m:r>
                      <m:r>
                        <a:rPr lang="sr-Latn-RS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i="0">
                          <a:latin typeface="Cambria Math" panose="02040503050406030204" pitchFamily="18" charset="0"/>
                        </a:rPr>
                        <m:t>33∙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sr-Latn-RS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43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DE4CCC0-343A-0ADC-DF2E-D00874EBFA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118" y="1673014"/>
                <a:ext cx="6097554" cy="6090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1CDA735F-2D62-9A2E-3E82-1D15ADB8416A}"/>
              </a:ext>
            </a:extLst>
          </p:cNvPr>
          <p:cNvSpPr/>
          <p:nvPr/>
        </p:nvSpPr>
        <p:spPr>
          <a:xfrm>
            <a:off x="965719" y="1272904"/>
            <a:ext cx="102605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s-Latn-BA" sz="2000" dirty="0">
                <a:latin typeface="Trebuchet MS" panose="020B0603020202020204" pitchFamily="34" charset="0"/>
              </a:rPr>
              <a:t>Visina plamena definisana je na osnovu prečnika koju plamen dostigne prilikom širenja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EB13C9-0FED-25B7-A829-AFDCAEE9FF30}"/>
              </a:ext>
            </a:extLst>
          </p:cNvPr>
          <p:cNvSpPr txBox="1"/>
          <p:nvPr/>
        </p:nvSpPr>
        <p:spPr>
          <a:xfrm>
            <a:off x="3031673" y="4385745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271E3B-3232-95AC-1489-D4EB1B37D1A3}"/>
              </a:ext>
            </a:extLst>
          </p:cNvPr>
          <p:cNvSpPr txBox="1"/>
          <p:nvPr/>
        </p:nvSpPr>
        <p:spPr>
          <a:xfrm>
            <a:off x="3031673" y="4385745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1F6FACA-F2AE-0DBB-5BAE-EB7F1E8093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693" r="37309"/>
          <a:stretch/>
        </p:blipFill>
        <p:spPr>
          <a:xfrm>
            <a:off x="4393165" y="3813250"/>
            <a:ext cx="3240832" cy="77927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944F428-F74C-083C-4EEF-3AA67B1D1075}"/>
              </a:ext>
            </a:extLst>
          </p:cNvPr>
          <p:cNvSpPr/>
          <p:nvPr/>
        </p:nvSpPr>
        <p:spPr>
          <a:xfrm>
            <a:off x="965719" y="3312146"/>
            <a:ext cx="102605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s-Latn-BA" sz="2000" dirty="0">
                <a:latin typeface="Trebuchet MS" panose="020B0603020202020204" pitchFamily="34" charset="0"/>
              </a:rPr>
              <a:t>Intenzitet hazarda proračunat je na osnovu modifikovang probit modela za ovu vrstu hazarda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067A700-1411-4DD2-9787-AA8FE6C86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3781" y="2396125"/>
            <a:ext cx="24844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r-Latn-RS" altLang="en-US" sz="1800" dirty="0">
                <a:latin typeface="Trebuchet MS" panose="020B0603020202020204" pitchFamily="34" charset="0"/>
              </a:rPr>
              <a:t>H – visina plamena</a:t>
            </a:r>
            <a:r>
              <a:rPr lang="sr-Cyrl-RS" altLang="en-US" sz="1800" dirty="0">
                <a:latin typeface="Trebuchet MS" panose="020B0603020202020204" pitchFamily="34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rebuchet MS" panose="020B0603020202020204" pitchFamily="34" charset="0"/>
              </a:rPr>
              <a:t>D</a:t>
            </a:r>
            <a:r>
              <a:rPr lang="sr-Cyrl-RS" altLang="en-US" sz="1800" dirty="0">
                <a:latin typeface="Trebuchet MS" panose="020B0603020202020204" pitchFamily="34" charset="0"/>
              </a:rPr>
              <a:t> –</a:t>
            </a:r>
            <a:r>
              <a:rPr lang="sr-Latn-RS" altLang="en-US" sz="1800" dirty="0">
                <a:latin typeface="Trebuchet MS" panose="020B0603020202020204" pitchFamily="34" charset="0"/>
              </a:rPr>
              <a:t> prečnik,</a:t>
            </a:r>
            <a:endParaRPr lang="en-GB" altLang="en-US" sz="1800" dirty="0">
              <a:latin typeface="Trebuchet MS" panose="020B0603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6B5505-D073-066D-2617-BF6C0C2DA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127" y="4661766"/>
            <a:ext cx="362374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en-US" sz="1800" dirty="0">
                <a:latin typeface="Trebuchet MS" panose="020B0603020202020204" pitchFamily="34" charset="0"/>
              </a:rPr>
              <a:t>Y - </a:t>
            </a:r>
            <a:r>
              <a:rPr lang="sr-Latn-RS" altLang="en-US" sz="1800" dirty="0">
                <a:latin typeface="Trebuchet MS" panose="020B0603020202020204" pitchFamily="34" charset="0"/>
              </a:rPr>
              <a:t>probit</a:t>
            </a:r>
            <a:r>
              <a:rPr lang="ru-RU" altLang="en-US" sz="1800" dirty="0">
                <a:latin typeface="Trebuchet MS" panose="020B0603020202020204" pitchFamily="34" charset="0"/>
              </a:rPr>
              <a:t> (</a:t>
            </a:r>
            <a:r>
              <a:rPr lang="sr-Latn-RS" altLang="en-US" sz="1800" dirty="0">
                <a:latin typeface="Trebuchet MS" panose="020B0603020202020204" pitchFamily="34" charset="0"/>
              </a:rPr>
              <a:t>mera verovatnoće</a:t>
            </a:r>
            <a:r>
              <a:rPr lang="ru-RU" altLang="en-US" sz="1800" dirty="0">
                <a:latin typeface="Trebuchet MS" panose="020B0603020202020204" pitchFamily="34" charset="0"/>
              </a:rPr>
              <a:t>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en-US" sz="1800" dirty="0">
                <a:latin typeface="Trebuchet MS" panose="020B0603020202020204" pitchFamily="34" charset="0"/>
              </a:rPr>
              <a:t>C – </a:t>
            </a:r>
            <a:r>
              <a:rPr lang="sr-Latn-RS" altLang="en-US" sz="1800" dirty="0">
                <a:latin typeface="Trebuchet MS" panose="020B0603020202020204" pitchFamily="34" charset="0"/>
              </a:rPr>
              <a:t>jačina toplote</a:t>
            </a:r>
            <a:r>
              <a:rPr lang="ru-RU" altLang="en-US" sz="1800" dirty="0">
                <a:latin typeface="Trebuchet MS" panose="020B0603020202020204" pitchFamily="34" charset="0"/>
              </a:rPr>
              <a:t>(kW/m2);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en-US" sz="1800" dirty="0">
                <a:latin typeface="Trebuchet MS" panose="020B0603020202020204" pitchFamily="34" charset="0"/>
              </a:rPr>
              <a:t>Т – </a:t>
            </a:r>
            <a:r>
              <a:rPr lang="sr-Latn-RS" altLang="en-US" sz="1800" dirty="0">
                <a:latin typeface="Trebuchet MS" panose="020B0603020202020204" pitchFamily="34" charset="0"/>
              </a:rPr>
              <a:t>period izloženosti </a:t>
            </a:r>
            <a:r>
              <a:rPr lang="ru-RU" altLang="en-US" sz="1800" dirty="0">
                <a:latin typeface="Trebuchet MS" panose="020B0603020202020204" pitchFamily="34" charset="0"/>
              </a:rPr>
              <a:t>(</a:t>
            </a:r>
            <a:r>
              <a:rPr lang="sr-Latn-RS" altLang="en-US" sz="1800" dirty="0">
                <a:latin typeface="Trebuchet MS" panose="020B0603020202020204" pitchFamily="34" charset="0"/>
              </a:rPr>
              <a:t>min</a:t>
            </a:r>
            <a:r>
              <a:rPr lang="ru-RU" altLang="en-US" sz="1800" dirty="0">
                <a:latin typeface="Trebuchet MS" panose="020B0603020202020204" pitchFamily="34" charset="0"/>
              </a:rPr>
              <a:t>,),</a:t>
            </a:r>
          </a:p>
        </p:txBody>
      </p:sp>
    </p:spTree>
    <p:extLst>
      <p:ext uri="{BB962C8B-B14F-4D97-AF65-F5344CB8AC3E}">
        <p14:creationId xmlns:p14="http://schemas.microsoft.com/office/powerpoint/2010/main" val="352667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4" grpId="0"/>
      <p:bldP spid="25" grpId="0"/>
      <p:bldP spid="25" grpId="1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BD963C-2DAD-8F67-69B7-8948B8E35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853" y="5405081"/>
            <a:ext cx="3588294" cy="769305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6B0A6B4-15BE-5594-9D14-979E56BB8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859370"/>
              </p:ext>
            </p:extLst>
          </p:nvPr>
        </p:nvGraphicFramePr>
        <p:xfrm>
          <a:off x="2135186" y="1138266"/>
          <a:ext cx="7921628" cy="4248153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720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1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1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1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1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1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1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1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01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014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2678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%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78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-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2,67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2,95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3,12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3,25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3,36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3,45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3,52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3,59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3,66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78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>
                          <a:effectLst/>
                          <a:latin typeface="Trebuchet MS" panose="020B0603020202020204" pitchFamily="34" charset="0"/>
                        </a:rPr>
                        <a:t>10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3,72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3,77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3,82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3,87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3,92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3,96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4,01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4,05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4,08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4,12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78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>
                          <a:effectLst/>
                          <a:latin typeface="Trebuchet MS" panose="020B0603020202020204" pitchFamily="34" charset="0"/>
                        </a:rPr>
                        <a:t>20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4,16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4,19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4,23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4,26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4,25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4,33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4,36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4,39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4,42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4,45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78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>
                          <a:effectLst/>
                          <a:latin typeface="Trebuchet MS" panose="020B0603020202020204" pitchFamily="34" charset="0"/>
                        </a:rPr>
                        <a:t>30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4,48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4,50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4,53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4,56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4,59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4,61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4,64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4,67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4,69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4,72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78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>
                          <a:effectLst/>
                          <a:latin typeface="Trebuchet MS" panose="020B0603020202020204" pitchFamily="34" charset="0"/>
                        </a:rPr>
                        <a:t>40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4,75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4,77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4,80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4,82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4,85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4,87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4,90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4,92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4,95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4,97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78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>
                          <a:effectLst/>
                          <a:latin typeface="Trebuchet MS" panose="020B0603020202020204" pitchFamily="34" charset="0"/>
                        </a:rPr>
                        <a:t>50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5,00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5,03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5,05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5,08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5,10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5,13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5,15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5,18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5,20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5,23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78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>
                          <a:effectLst/>
                          <a:latin typeface="Trebuchet MS" panose="020B0603020202020204" pitchFamily="34" charset="0"/>
                        </a:rPr>
                        <a:t>60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5,25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5,28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5,31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5,33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5,36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5,39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5,41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5,44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5,47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5,50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78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>
                          <a:effectLst/>
                          <a:latin typeface="Trebuchet MS" panose="020B0603020202020204" pitchFamily="34" charset="0"/>
                        </a:rPr>
                        <a:t>70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5,52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5,55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5,58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5,61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5,64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5,67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5,71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5,74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5,77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5,81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678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>
                          <a:effectLst/>
                          <a:latin typeface="Trebuchet MS" panose="020B0603020202020204" pitchFamily="34" charset="0"/>
                        </a:rPr>
                        <a:t>80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5,84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5,88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5,92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5,95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5,99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6,04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6,08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6,13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6,18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6,23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78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>
                          <a:effectLst/>
                          <a:latin typeface="Trebuchet MS" panose="020B0603020202020204" pitchFamily="34" charset="0"/>
                        </a:rPr>
                        <a:t>90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6,28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6,34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6,41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6,48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6,55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6,64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6,75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6,88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7,05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7,33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678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>
                          <a:effectLst/>
                          <a:latin typeface="Trebuchet MS" panose="020B0603020202020204" pitchFamily="34" charset="0"/>
                        </a:rPr>
                        <a:t>-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0,00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0,10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0,20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0,30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0,40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0,50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0,60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0,70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0,80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0,90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678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>
                          <a:effectLst/>
                          <a:latin typeface="Trebuchet MS" panose="020B0603020202020204" pitchFamily="34" charset="0"/>
                        </a:rPr>
                        <a:t>99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7,33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7,37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7,41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7,46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7,51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7,58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7,65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7,75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7,88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8,09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8850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43C9B0D-9361-AD9A-5A17-D6B3F7205951}"/>
              </a:ext>
            </a:extLst>
          </p:cNvPr>
          <p:cNvSpPr/>
          <p:nvPr/>
        </p:nvSpPr>
        <p:spPr>
          <a:xfrm>
            <a:off x="1201828" y="1119016"/>
            <a:ext cx="43433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s-Latn-BA" sz="2000" b="1" u="sng" dirty="0">
                <a:latin typeface="Trebuchet MS" panose="020B0603020202020204" pitchFamily="34" charset="0"/>
              </a:rPr>
              <a:t>Definisanje prostora istraživanja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8077D3-F7BB-E765-1A51-6D0991C96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310" y="1519126"/>
            <a:ext cx="3083766" cy="2860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12F3C6-7967-1A70-6B85-145E45913BF4}"/>
              </a:ext>
            </a:extLst>
          </p:cNvPr>
          <p:cNvSpPr/>
          <p:nvPr/>
        </p:nvSpPr>
        <p:spPr>
          <a:xfrm>
            <a:off x="1313795" y="4579854"/>
            <a:ext cx="41194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s-Latn-BA" sz="2000" b="1" u="sng" dirty="0">
                <a:latin typeface="Trebuchet MS" panose="020B0603020202020204" pitchFamily="34" charset="0"/>
              </a:rPr>
              <a:t>Definisanje vremena istraživanja</a:t>
            </a:r>
          </a:p>
          <a:p>
            <a:r>
              <a:rPr lang="bs-Latn-BA" sz="2000" dirty="0">
                <a:latin typeface="Trebuchet MS" panose="020B0603020202020204" pitchFamily="34" charset="0"/>
              </a:rPr>
              <a:t>Na osnovu intenziteta TZ;</a:t>
            </a:r>
          </a:p>
          <a:p>
            <a:r>
              <a:rPr lang="bs-Latn-BA" sz="2000" dirty="0">
                <a:latin typeface="Trebuchet MS" panose="020B0603020202020204" pitchFamily="34" charset="0"/>
              </a:rPr>
              <a:t>Na osnovu zakonskih ograničenja;</a:t>
            </a:r>
          </a:p>
          <a:p>
            <a:r>
              <a:rPr lang="bs-Latn-BA" sz="2000" dirty="0">
                <a:latin typeface="Trebuchet MS" panose="020B0603020202020204" pitchFamily="34" charset="0"/>
              </a:rPr>
              <a:t>Period od 20:00 do 21:00.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627267-7B1A-DE17-14D1-CACDFA488DCC}"/>
              </a:ext>
            </a:extLst>
          </p:cNvPr>
          <p:cNvSpPr/>
          <p:nvPr/>
        </p:nvSpPr>
        <p:spPr>
          <a:xfrm>
            <a:off x="6456007" y="1119016"/>
            <a:ext cx="41194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s-Latn-BA" sz="2000" b="1" u="sng" dirty="0">
                <a:latin typeface="Trebuchet MS" panose="020B0603020202020204" pitchFamily="34" charset="0"/>
              </a:rPr>
              <a:t>Definisanje merodavnog vozila</a:t>
            </a:r>
          </a:p>
          <a:p>
            <a:r>
              <a:rPr lang="bs-Latn-BA" sz="2000" dirty="0">
                <a:latin typeface="Trebuchet MS" panose="020B0603020202020204" pitchFamily="34" charset="0"/>
              </a:rPr>
              <a:t>Na osnovu zakonskih ograničenja.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69817F-5667-BED0-E7E8-540DC121F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48"/>
          <a:stretch>
            <a:fillRect/>
          </a:stretch>
        </p:blipFill>
        <p:spPr bwMode="auto">
          <a:xfrm>
            <a:off x="6962724" y="3838706"/>
            <a:ext cx="3106030" cy="2384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BB984D2-A81E-FA54-0D1F-7028DC44A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074526"/>
              </p:ext>
            </p:extLst>
          </p:nvPr>
        </p:nvGraphicFramePr>
        <p:xfrm>
          <a:off x="6096000" y="1893325"/>
          <a:ext cx="4839478" cy="1945381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419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0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8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</a:rPr>
                        <a:t>Kapacitet vozila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200" dirty="0">
                          <a:effectLst/>
                        </a:rPr>
                        <a:t>6.000 </a:t>
                      </a:r>
                      <a:r>
                        <a:rPr lang="en-US" sz="1200" dirty="0">
                          <a:effectLst/>
                        </a:rPr>
                        <a:t>l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8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</a:rPr>
                        <a:t>Korisna nosivost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</a:t>
                      </a:r>
                      <a:r>
                        <a:rPr lang="sr-Cyrl-RS" sz="1200" dirty="0">
                          <a:effectLst/>
                        </a:rPr>
                        <a:t>.</a:t>
                      </a:r>
                      <a:r>
                        <a:rPr lang="en-US" sz="1200" dirty="0">
                          <a:effectLst/>
                        </a:rPr>
                        <a:t>000 kg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8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</a:rPr>
                        <a:t>Masa vozila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</a:t>
                      </a:r>
                      <a:r>
                        <a:rPr lang="sr-Cyrl-RS" sz="1200" dirty="0">
                          <a:effectLst/>
                        </a:rPr>
                        <a:t>.</a:t>
                      </a:r>
                      <a:r>
                        <a:rPr lang="en-US" sz="1200" dirty="0">
                          <a:effectLst/>
                        </a:rPr>
                        <a:t>000 kg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8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</a:rPr>
                        <a:t>Ukupna masa vozila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12.000 kg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8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</a:rPr>
                        <a:t>Dužina vozila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</a:t>
                      </a:r>
                      <a:r>
                        <a:rPr lang="sr-Cyrl-RS" sz="1200" dirty="0">
                          <a:effectLst/>
                        </a:rPr>
                        <a:t>.</a:t>
                      </a:r>
                      <a:r>
                        <a:rPr lang="en-US" sz="1200" dirty="0">
                          <a:effectLst/>
                        </a:rPr>
                        <a:t>000 mm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8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</a:rPr>
                        <a:t>Visina vozila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r>
                        <a:rPr lang="sr-Cyrl-RS" sz="1200" dirty="0">
                          <a:effectLst/>
                        </a:rPr>
                        <a:t>.</a:t>
                      </a:r>
                      <a:r>
                        <a:rPr lang="en-US" sz="1200" dirty="0">
                          <a:effectLst/>
                        </a:rPr>
                        <a:t>700 mm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8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</a:rPr>
                        <a:t>Međuosovinsko rastojanje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</a:t>
                      </a:r>
                      <a:r>
                        <a:rPr lang="sr-Cyrl-RS" sz="1200" dirty="0">
                          <a:effectLst/>
                        </a:rPr>
                        <a:t>.</a:t>
                      </a:r>
                      <a:r>
                        <a:rPr lang="en-US" sz="1200" dirty="0">
                          <a:effectLst/>
                        </a:rPr>
                        <a:t>600 mm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8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</a:rPr>
                        <a:t>Dužina tovarnog prostora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r>
                        <a:rPr lang="sr-Cyrl-RS" sz="1200" dirty="0">
                          <a:effectLst/>
                        </a:rPr>
                        <a:t>.</a:t>
                      </a:r>
                      <a:r>
                        <a:rPr lang="en-US" sz="1200" dirty="0">
                          <a:effectLst/>
                        </a:rPr>
                        <a:t>200 mm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8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</a:rPr>
                        <a:t>Širina tovarnog prostora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r>
                        <a:rPr lang="sr-Cyrl-RS" sz="1200" dirty="0">
                          <a:effectLst/>
                        </a:rPr>
                        <a:t>.</a:t>
                      </a:r>
                      <a:r>
                        <a:rPr lang="en-US" sz="1200" dirty="0">
                          <a:effectLst/>
                        </a:rPr>
                        <a:t>800 mm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73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200" dirty="0">
                          <a:effectLst/>
                        </a:rPr>
                        <a:t>Visina tovarnog prostora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960 mm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340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4">
            <a:extLst>
              <a:ext uri="{FF2B5EF4-FFF2-40B4-BE49-F238E27FC236}">
                <a16:creationId xmlns:a16="http://schemas.microsoft.com/office/drawing/2014/main" id="{F368CC38-B2BF-A152-5076-F739BDF8A9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288" y="981075"/>
            <a:ext cx="8569325" cy="0"/>
          </a:xfrm>
          <a:prstGeom prst="line">
            <a:avLst/>
          </a:prstGeom>
          <a:noFill/>
          <a:ln w="9525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sz="16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5B8951-F882-F79F-BC6E-EDD57A29C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950" y="1102373"/>
            <a:ext cx="10310099" cy="219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400"/>
              </a:spcBef>
              <a:buNone/>
            </a:pPr>
            <a:r>
              <a:rPr lang="en-US" altLang="en-US" sz="2000" b="1" dirty="0" err="1">
                <a:latin typeface="Trebuchet MS" panose="020B0603020202020204" pitchFamily="34" charset="0"/>
              </a:rPr>
              <a:t>Primena</a:t>
            </a:r>
            <a:r>
              <a:rPr lang="en-US" altLang="en-US" sz="2000" b="1" dirty="0">
                <a:latin typeface="Trebuchet MS" panose="020B0603020202020204" pitchFamily="34" charset="0"/>
              </a:rPr>
              <a:t> </a:t>
            </a:r>
            <a:r>
              <a:rPr lang="en-US" altLang="en-US" sz="2000" b="1" dirty="0" err="1">
                <a:latin typeface="Trebuchet MS" panose="020B0603020202020204" pitchFamily="34" charset="0"/>
              </a:rPr>
              <a:t>modela</a:t>
            </a:r>
            <a:r>
              <a:rPr lang="sr-Latn-RS" altLang="en-US" sz="2000" b="1" dirty="0">
                <a:latin typeface="Trebuchet MS" panose="020B0603020202020204" pitchFamily="34" charset="0"/>
              </a:rPr>
              <a:t>:</a:t>
            </a:r>
            <a:endParaRPr lang="sr-Cyrl-RS" altLang="en-US" sz="2000" b="1" dirty="0">
              <a:latin typeface="Trebuchet MS" panose="020B0603020202020204" pitchFamily="34" charset="0"/>
            </a:endParaRPr>
          </a:p>
          <a:p>
            <a:pPr eaLnBrk="1" hangingPunct="1">
              <a:spcBef>
                <a:spcPts val="400"/>
              </a:spcBef>
              <a:buFontTx/>
              <a:buAutoNum type="arabicPeriod"/>
            </a:pPr>
            <a:r>
              <a:rPr lang="sr-Latn-RS" altLang="en-US" sz="2000" dirty="0">
                <a:latin typeface="Trebuchet MS" panose="020B0603020202020204" pitchFamily="34" charset="0"/>
              </a:rPr>
              <a:t>Na osnovu karakteristika vozila odrediti visinu plamena </a:t>
            </a:r>
          </a:p>
          <a:p>
            <a:pPr marL="0" indent="0" eaLnBrk="1" hangingPunct="1">
              <a:spcBef>
                <a:spcPts val="400"/>
              </a:spcBef>
              <a:buNone/>
            </a:pPr>
            <a:endParaRPr lang="sr-Latn-RS" altLang="en-US" sz="2000" dirty="0">
              <a:latin typeface="Trebuchet MS" panose="020B0603020202020204" pitchFamily="34" charset="0"/>
            </a:endParaRPr>
          </a:p>
          <a:p>
            <a:pPr marL="0" indent="0" eaLnBrk="1" hangingPunct="1">
              <a:spcBef>
                <a:spcPts val="400"/>
              </a:spcBef>
              <a:buNone/>
            </a:pPr>
            <a:r>
              <a:rPr lang="sr-Cyrl-RS" altLang="en-US" sz="2000" dirty="0">
                <a:latin typeface="Trebuchet MS" panose="020B0603020202020204" pitchFamily="34" charset="0"/>
              </a:rPr>
              <a:t>(</a:t>
            </a:r>
            <a:r>
              <a:rPr lang="en-US" altLang="en-US" sz="2000" dirty="0">
                <a:latin typeface="Trebuchet MS" panose="020B0603020202020204" pitchFamily="34" charset="0"/>
              </a:rPr>
              <a:t>D </a:t>
            </a:r>
            <a:r>
              <a:rPr lang="de-DE" altLang="en-US" sz="2000" dirty="0">
                <a:latin typeface="Trebuchet MS" panose="020B0603020202020204" pitchFamily="34" charset="0"/>
              </a:rPr>
              <a:t>= 4,2 m </a:t>
            </a:r>
            <a:r>
              <a:rPr lang="de-DE" altLang="en-US" sz="2000" dirty="0">
                <a:latin typeface="Trebuchet MS" panose="020B0603020202020204" pitchFamily="34" charset="0"/>
                <a:sym typeface="Wingdings" panose="05000000000000000000" pitchFamily="2" charset="2"/>
              </a:rPr>
              <a:t> H = 7,44 m);</a:t>
            </a:r>
          </a:p>
          <a:p>
            <a:pPr eaLnBrk="1" hangingPunct="1">
              <a:spcBef>
                <a:spcPts val="400"/>
              </a:spcBef>
              <a:buFontTx/>
              <a:buAutoNum type="arabicPeriod"/>
            </a:pPr>
            <a:endParaRPr lang="sr-Latn-RS" altLang="en-US" sz="2000" dirty="0"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eaLnBrk="1" hangingPunct="1">
              <a:spcBef>
                <a:spcPts val="400"/>
              </a:spcBef>
              <a:buFont typeface="+mj-lt"/>
              <a:buAutoNum type="arabicPeriod" startAt="2"/>
            </a:pPr>
            <a:r>
              <a:rPr lang="sr-Latn-RS" altLang="en-US" sz="2000" dirty="0">
                <a:latin typeface="Trebuchet MS" panose="020B0603020202020204" pitchFamily="34" charset="0"/>
                <a:sym typeface="Wingdings" panose="05000000000000000000" pitchFamily="2" charset="2"/>
              </a:rPr>
              <a:t>Primenom grafičkog metoda odrediti granice za sve segmente zone uticaja</a:t>
            </a:r>
            <a:r>
              <a:rPr lang="sr-Cyrl-RS" altLang="en-US" sz="2000" dirty="0">
                <a:latin typeface="Trebuchet MS" panose="020B0603020202020204" pitchFamily="34" charset="0"/>
                <a:sym typeface="Wingdings" panose="05000000000000000000" pitchFamily="2" charset="2"/>
              </a:rPr>
              <a:t>;</a:t>
            </a:r>
            <a:endParaRPr lang="sr-Cyrl-RS" altLang="en-US" sz="2000" dirty="0">
              <a:latin typeface="Trebuchet MS" panose="020B0603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0E07071-0A5B-980A-FFC9-BC8E9D16E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606843"/>
              </p:ext>
            </p:extLst>
          </p:nvPr>
        </p:nvGraphicFramePr>
        <p:xfrm>
          <a:off x="2686117" y="3643357"/>
          <a:ext cx="6278496" cy="211227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71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0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44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439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Naziv zone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Udaljenost od mesta nezgode (m)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Jačina topote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(kW/m</a:t>
                      </a:r>
                      <a:r>
                        <a:rPr lang="en-US" sz="1400" baseline="30000" dirty="0"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)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646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Zona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 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7</a:t>
                      </a:r>
                      <a:r>
                        <a:rPr lang="sr-Cyrl-RS" sz="1400" dirty="0">
                          <a:effectLst/>
                          <a:latin typeface="Trebuchet MS" panose="020B0603020202020204" pitchFamily="34" charset="0"/>
                        </a:rPr>
                        <a:t>,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75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56</a:t>
                      </a:r>
                      <a:r>
                        <a:rPr lang="sr-Cyrl-RS" sz="1400" dirty="0">
                          <a:effectLst/>
                          <a:latin typeface="Trebuchet MS" panose="020B0603020202020204" pitchFamily="34" charset="0"/>
                        </a:rPr>
                        <a:t>,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78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646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Zona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 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12</a:t>
                      </a:r>
                      <a:r>
                        <a:rPr lang="sr-Cyrl-RS" sz="1400" dirty="0">
                          <a:effectLst/>
                          <a:latin typeface="Trebuchet MS" panose="020B0603020202020204" pitchFamily="34" charset="0"/>
                        </a:rPr>
                        <a:t>,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71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45</a:t>
                      </a:r>
                      <a:r>
                        <a:rPr lang="sr-Cyrl-RS" sz="1400" dirty="0">
                          <a:effectLst/>
                          <a:latin typeface="Trebuchet MS" panose="020B0603020202020204" pitchFamily="34" charset="0"/>
                        </a:rPr>
                        <a:t>,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43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646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Zona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 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16</a:t>
                      </a:r>
                      <a:r>
                        <a:rPr lang="sr-Cyrl-RS" sz="1400" dirty="0">
                          <a:effectLst/>
                          <a:latin typeface="Trebuchet MS" panose="020B0603020202020204" pitchFamily="34" charset="0"/>
                        </a:rPr>
                        <a:t>,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80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34</a:t>
                      </a:r>
                      <a:r>
                        <a:rPr lang="sr-Cyrl-RS" sz="1400" dirty="0">
                          <a:effectLst/>
                          <a:latin typeface="Trebuchet MS" panose="020B0603020202020204" pitchFamily="34" charset="0"/>
                        </a:rPr>
                        <a:t>,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07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646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Zona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 4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23</a:t>
                      </a:r>
                      <a:r>
                        <a:rPr lang="sr-Cyrl-RS" sz="1400" dirty="0">
                          <a:effectLst/>
                          <a:latin typeface="Trebuchet MS" panose="020B0603020202020204" pitchFamily="34" charset="0"/>
                        </a:rPr>
                        <a:t>,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03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22</a:t>
                      </a:r>
                      <a:r>
                        <a:rPr lang="sr-Cyrl-RS" sz="1400" dirty="0">
                          <a:effectLst/>
                          <a:latin typeface="Trebuchet MS" panose="020B0603020202020204" pitchFamily="34" charset="0"/>
                        </a:rPr>
                        <a:t>,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71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646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Zona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 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31</a:t>
                      </a:r>
                      <a:r>
                        <a:rPr lang="sr-Cyrl-RS" sz="1400" dirty="0">
                          <a:effectLst/>
                          <a:latin typeface="Trebuchet MS" panose="020B0603020202020204" pitchFamily="34" charset="0"/>
                        </a:rPr>
                        <a:t>,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75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11</a:t>
                      </a:r>
                      <a:r>
                        <a:rPr lang="sr-Cyrl-RS" sz="1400" dirty="0">
                          <a:effectLst/>
                          <a:latin typeface="Trebuchet MS" panose="020B0603020202020204" pitchFamily="34" charset="0"/>
                        </a:rPr>
                        <a:t>,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35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646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Krajnja granica zone uticaja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45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6</a:t>
                      </a:r>
                      <a:r>
                        <a:rPr lang="sr-Cyrl-RS" sz="1400" dirty="0">
                          <a:effectLst/>
                          <a:latin typeface="Trebuchet MS" panose="020B0603020202020204" pitchFamily="34" charset="0"/>
                        </a:rPr>
                        <a:t>,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81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182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B23CE88-7F4F-DFE1-3DE3-C226A76AD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909" y="1148282"/>
            <a:ext cx="1027277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400"/>
              </a:spcBef>
              <a:buFontTx/>
              <a:buAutoNum type="arabicPeriod" startAt="3"/>
            </a:pPr>
            <a:r>
              <a:rPr lang="sr-Latn-RS" altLang="en-US" sz="2000" dirty="0">
                <a:latin typeface="Trebuchet MS" panose="020B0603020202020204" pitchFamily="34" charset="0"/>
              </a:rPr>
              <a:t>Primenom probit modela za svaki od segemenata zone uticaja proračunati verovatnoću stradanja pojedinca</a:t>
            </a:r>
            <a:r>
              <a:rPr lang="sr-Cyrl-RS" altLang="en-US" sz="2000" dirty="0">
                <a:latin typeface="Trebuchet MS" panose="020B0603020202020204" pitchFamily="34" charset="0"/>
              </a:rPr>
              <a:t>.</a:t>
            </a:r>
            <a:endParaRPr lang="de-DE" altLang="en-US" sz="2000" dirty="0"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B0FB3C8-ECEA-4EC4-43BE-C87AC7DA2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385492"/>
              </p:ext>
            </p:extLst>
          </p:nvPr>
        </p:nvGraphicFramePr>
        <p:xfrm>
          <a:off x="2759626" y="1949474"/>
          <a:ext cx="6372226" cy="161685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684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8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92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0519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Naziv zone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Jačina toplote 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(kW/m</a:t>
                      </a:r>
                      <a:r>
                        <a:rPr lang="en-US" sz="1400" baseline="30000" dirty="0"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)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Veroatnoća stradanja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802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Zona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 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400" dirty="0">
                          <a:effectLst/>
                          <a:latin typeface="Trebuchet MS" panose="020B0603020202020204" pitchFamily="34" charset="0"/>
                        </a:rPr>
                        <a:t>56,78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0.947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802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Zona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 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45,43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0.803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802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Zona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 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34,07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0.449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802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Zona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 4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22,71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0.065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802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Zona</a:t>
                      </a: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</a:rPr>
                        <a:t> 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11,35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0.004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53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 dirty="0">
                          <a:effectLst/>
                          <a:latin typeface="Trebuchet MS" panose="020B0603020202020204" pitchFamily="34" charset="0"/>
                        </a:rPr>
                        <a:t>Krajnja granica zone uticaja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400">
                          <a:effectLst/>
                          <a:latin typeface="Trebuchet MS" panose="020B0603020202020204" pitchFamily="34" charset="0"/>
                        </a:rPr>
                        <a:t>6,81</a:t>
                      </a:r>
                      <a:endParaRPr lang="en-GB" sz="14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0.000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827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>
            <a:extLst>
              <a:ext uri="{FF2B5EF4-FFF2-40B4-BE49-F238E27FC236}">
                <a16:creationId xmlns:a16="http://schemas.microsoft.com/office/drawing/2014/main" id="{42AA679C-506D-EDB8-EA81-7BB6EF5F8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008" y="1065536"/>
            <a:ext cx="9313983" cy="5148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1880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9AB4C476-2C01-92E6-0261-E3DBE06A8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12" y="1136164"/>
            <a:ext cx="8766175" cy="485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095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est modela">
            <a:hlinkClick r:id="" action="ppaction://media"/>
            <a:extLst>
              <a:ext uri="{FF2B5EF4-FFF2-40B4-BE49-F238E27FC236}">
                <a16:creationId xmlns:a16="http://schemas.microsoft.com/office/drawing/2014/main" id="{87F84ED5-425C-8F8D-3D69-F2AF8B2F7F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64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9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C64E51-5239-6764-B01E-8301A3C006D1}"/>
              </a:ext>
            </a:extLst>
          </p:cNvPr>
          <p:cNvSpPr/>
          <p:nvPr/>
        </p:nvSpPr>
        <p:spPr>
          <a:xfrm>
            <a:off x="965719" y="1646129"/>
            <a:ext cx="102605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000" dirty="0">
                <a:latin typeface="Trebuchet MS" panose="020B0603020202020204" pitchFamily="34" charset="0"/>
              </a:rPr>
              <a:t>Benzin predstavlja opasnu robu sa izuzetno izraženim transportnim zahtevima.</a:t>
            </a:r>
          </a:p>
          <a:p>
            <a:endParaRPr lang="bs-Latn-BA" sz="2000" dirty="0">
              <a:latin typeface="Trebuchet MS" panose="020B0603020202020204" pitchFamily="34" charset="0"/>
            </a:endParaRPr>
          </a:p>
          <a:p>
            <a:r>
              <a:rPr lang="bs-Latn-BA" sz="2000" dirty="0">
                <a:latin typeface="Trebuchet MS" panose="020B0603020202020204" pitchFamily="34" charset="0"/>
              </a:rPr>
              <a:t>Kakve posledice mogu nastati u slučaju nezgode? </a:t>
            </a:r>
            <a:r>
              <a:rPr lang="bs-Latn-BA" sz="2000" dirty="0">
                <a:latin typeface="Trebuchet MS" panose="020B0603020202020204" pitchFamily="34" charset="0"/>
                <a:sym typeface="Wingdings" panose="05000000000000000000" pitchFamily="2" charset="2"/>
              </a:rPr>
              <a:t> Modeli za procenu posledica.</a:t>
            </a:r>
            <a:endParaRPr lang="bs-Latn-BA" sz="2000" dirty="0">
              <a:latin typeface="Trebuchet MS" panose="020B0603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8697D9-3E4A-34D5-D5CC-7CF17B187683}"/>
              </a:ext>
            </a:extLst>
          </p:cNvPr>
          <p:cNvSpPr/>
          <p:nvPr/>
        </p:nvSpPr>
        <p:spPr>
          <a:xfrm>
            <a:off x="965717" y="1246019"/>
            <a:ext cx="102605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000" b="1" u="sng" dirty="0">
                <a:latin typeface="Trebuchet MS" panose="020B0603020202020204" pitchFamily="34" charset="0"/>
              </a:rPr>
              <a:t>Zaključak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02C645-574B-654A-37F5-6B257C532140}"/>
              </a:ext>
            </a:extLst>
          </p:cNvPr>
          <p:cNvSpPr/>
          <p:nvPr/>
        </p:nvSpPr>
        <p:spPr>
          <a:xfrm>
            <a:off x="965717" y="2646404"/>
            <a:ext cx="102605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000" b="1" u="sng" dirty="0">
                <a:latin typeface="Trebuchet MS" panose="020B0603020202020204" pitchFamily="34" charset="0"/>
              </a:rPr>
              <a:t>Pravci daljih istraživanja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152D3B-9D83-9AB9-C9AB-4A9AEEE546FC}"/>
              </a:ext>
            </a:extLst>
          </p:cNvPr>
          <p:cNvSpPr/>
          <p:nvPr/>
        </p:nvSpPr>
        <p:spPr>
          <a:xfrm>
            <a:off x="965716" y="3046514"/>
            <a:ext cx="51302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000" dirty="0">
                <a:latin typeface="Trebuchet MS" panose="020B0603020202020204" pitchFamily="34" charset="0"/>
              </a:rPr>
              <a:t>Razvoj modela za procenu verovatnoće nastanka incidentne situacije.</a:t>
            </a:r>
          </a:p>
          <a:p>
            <a:endParaRPr lang="bs-Latn-BA" sz="2000" dirty="0">
              <a:latin typeface="Trebuchet MS" panose="020B0603020202020204" pitchFamily="34" charset="0"/>
            </a:endParaRPr>
          </a:p>
          <a:p>
            <a:r>
              <a:rPr lang="bs-Latn-BA" sz="2000" dirty="0">
                <a:latin typeface="Trebuchet MS" panose="020B0603020202020204" pitchFamily="34" charset="0"/>
              </a:rPr>
              <a:t>Implikacija u metodologiju za definisanje trasa za transport opasne robe i određivanje ranga alternativa za različita varijantna rešenja.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A77A67-1DC9-C85B-3566-4E76D0AD3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2057" y="2656891"/>
            <a:ext cx="4749282" cy="356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0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est modela">
            <a:hlinkClick r:id="" action="ppaction://media"/>
            <a:extLst>
              <a:ext uri="{FF2B5EF4-FFF2-40B4-BE49-F238E27FC236}">
                <a16:creationId xmlns:a16="http://schemas.microsoft.com/office/drawing/2014/main" id="{C107C0D4-CCCA-7A0B-0A2E-81DD03C2D0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3564" y="1075458"/>
            <a:ext cx="10584872" cy="509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82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9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15F422-D202-BDA4-F119-604B574290D2}"/>
              </a:ext>
            </a:extLst>
          </p:cNvPr>
          <p:cNvSpPr/>
          <p:nvPr/>
        </p:nvSpPr>
        <p:spPr>
          <a:xfrm>
            <a:off x="965718" y="3105834"/>
            <a:ext cx="102605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s-Latn-BA" sz="3600" b="1" dirty="0">
                <a:latin typeface="Trebuchet MS" panose="020B0603020202020204" pitchFamily="34" charset="0"/>
              </a:rPr>
              <a:t>HVALA NA PAŽNJI!</a:t>
            </a:r>
          </a:p>
        </p:txBody>
      </p:sp>
    </p:spTree>
    <p:extLst>
      <p:ext uri="{BB962C8B-B14F-4D97-AF65-F5344CB8AC3E}">
        <p14:creationId xmlns:p14="http://schemas.microsoft.com/office/powerpoint/2010/main" val="184572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682</Words>
  <Application>Microsoft Office PowerPoint</Application>
  <PresentationFormat>Widescreen</PresentationFormat>
  <Paragraphs>276</Paragraphs>
  <Slides>17</Slides>
  <Notes>0</Notes>
  <HiddenSlides>0</HiddenSlides>
  <MMClips>2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Trebuchet MS</vt:lpstr>
      <vt:lpstr>Office Theme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34</cp:revision>
  <dcterms:created xsi:type="dcterms:W3CDTF">2024-10-17T06:51:12Z</dcterms:created>
  <dcterms:modified xsi:type="dcterms:W3CDTF">2024-10-31T08:47:52Z</dcterms:modified>
</cp:coreProperties>
</file>