
<file path=[Content_Types].xml><?xml version="1.0" encoding="utf-8"?>
<Types xmlns="http://schemas.openxmlformats.org/package/2006/content-types">
  <Default Extension="bin" ContentType="application/vnd.openxmlformats-officedocument.oleObject"/>
  <Default Extension="png" ContentType="image/png"/>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1" r:id="rId2"/>
    <p:sldId id="262" r:id="rId3"/>
    <p:sldId id="263" r:id="rId4"/>
    <p:sldId id="264" r:id="rId5"/>
    <p:sldId id="265" r:id="rId6"/>
    <p:sldId id="266" r:id="rId7"/>
    <p:sldId id="269" r:id="rId8"/>
    <p:sldId id="267" r:id="rId9"/>
    <p:sldId id="268" r:id="rId10"/>
    <p:sldId id="270" r:id="rId11"/>
  </p:sldIdLst>
  <p:sldSz cx="12192000" cy="6858000"/>
  <p:notesSz cx="6858000" cy="9144000"/>
  <p:defaultTextStyle>
    <a:defPPr>
      <a:defRPr lang="sr-Latn-R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CCFF"/>
    <a:srgbClr val="0033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A6B5523-231A-4D2E-9CF4-403E52FBC933}" v="20" dt="2024-10-23T07:43:37.40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83" d="100"/>
          <a:sy n="83" d="100"/>
        </p:scale>
        <p:origin x="566" y="58"/>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6"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oleObject" Target="../embeddings/oleObject1.bin"/><Relationship Id="rId7" Type="http://schemas.openxmlformats.org/officeDocument/2006/relationships/image" Target="../media/image4.png"/><Relationship Id="rId2" Type="http://schemas.openxmlformats.org/officeDocument/2006/relationships/slideMaster" Target="../slideMasters/slideMaster1.xml"/><Relationship Id="rId1" Type="http://schemas.openxmlformats.org/officeDocument/2006/relationships/vmlDrawing" Target="../drawings/vmlDrawing1.vml"/><Relationship Id="rId6" Type="http://schemas.openxmlformats.org/officeDocument/2006/relationships/image" Target="../media/image3.jpeg"/><Relationship Id="rId5" Type="http://schemas.openxmlformats.org/officeDocument/2006/relationships/image" Target="../media/image2.png"/><Relationship Id="rId10" Type="http://schemas.openxmlformats.org/officeDocument/2006/relationships/image" Target="../media/image7.png"/><Relationship Id="rId4" Type="http://schemas.openxmlformats.org/officeDocument/2006/relationships/image" Target="../media/image1.emf"/><Relationship Id="rId9" Type="http://schemas.openxmlformats.org/officeDocument/2006/relationships/image" Target="../media/image6.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sr-Latn-R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sr-Latn-RS"/>
          </a:p>
        </p:txBody>
      </p:sp>
      <p:sp>
        <p:nvSpPr>
          <p:cNvPr id="4" name="Date Placeholder 3"/>
          <p:cNvSpPr>
            <a:spLocks noGrp="1"/>
          </p:cNvSpPr>
          <p:nvPr>
            <p:ph type="dt" sz="half" idx="10"/>
          </p:nvPr>
        </p:nvSpPr>
        <p:spPr/>
        <p:txBody>
          <a:bodyPr/>
          <a:lstStyle/>
          <a:p>
            <a:fld id="{E7D273D1-FA0E-420D-A5DC-6336CB63CFE0}" type="datetimeFigureOut">
              <a:rPr lang="sr-Latn-RS" smtClean="0"/>
              <a:t>9.12.2024.</a:t>
            </a:fld>
            <a:endParaRPr lang="sr-Latn-RS"/>
          </a:p>
        </p:txBody>
      </p:sp>
      <p:sp>
        <p:nvSpPr>
          <p:cNvPr id="5" name="Footer Placeholder 4"/>
          <p:cNvSpPr>
            <a:spLocks noGrp="1"/>
          </p:cNvSpPr>
          <p:nvPr>
            <p:ph type="ftr" sz="quarter" idx="11"/>
          </p:nvPr>
        </p:nvSpPr>
        <p:spPr/>
        <p:txBody>
          <a:bodyPr/>
          <a:lstStyle/>
          <a:p>
            <a:endParaRPr lang="sr-Latn-RS"/>
          </a:p>
        </p:txBody>
      </p:sp>
      <p:sp>
        <p:nvSpPr>
          <p:cNvPr id="6" name="Slide Number Placeholder 5"/>
          <p:cNvSpPr>
            <a:spLocks noGrp="1"/>
          </p:cNvSpPr>
          <p:nvPr>
            <p:ph type="sldNum" sz="quarter" idx="12"/>
          </p:nvPr>
        </p:nvSpPr>
        <p:spPr/>
        <p:txBody>
          <a:bodyPr/>
          <a:lstStyle/>
          <a:p>
            <a:fld id="{E82B8BF4-4742-432A-A57D-1773A040DD52}" type="slidenum">
              <a:rPr lang="sr-Latn-RS" smtClean="0"/>
              <a:t>‹#›</a:t>
            </a:fld>
            <a:endParaRPr lang="sr-Latn-RS"/>
          </a:p>
        </p:txBody>
      </p:sp>
    </p:spTree>
    <p:extLst>
      <p:ext uri="{BB962C8B-B14F-4D97-AF65-F5344CB8AC3E}">
        <p14:creationId xmlns:p14="http://schemas.microsoft.com/office/powerpoint/2010/main" val="32883010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8BFF1CB6-7BE8-41E4-A671-754BC1A5DA5B}"/>
              </a:ext>
            </a:extLst>
          </p:cNvPr>
          <p:cNvSpPr/>
          <p:nvPr userDrawn="1"/>
        </p:nvSpPr>
        <p:spPr>
          <a:xfrm>
            <a:off x="791213" y="0"/>
            <a:ext cx="10613015" cy="1391871"/>
          </a:xfrm>
          <a:prstGeom prst="rect">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r-Latn-RS"/>
          </a:p>
        </p:txBody>
      </p:sp>
      <p:graphicFrame>
        <p:nvGraphicFramePr>
          <p:cNvPr id="20" name="Object 19">
            <a:extLst>
              <a:ext uri="{FF2B5EF4-FFF2-40B4-BE49-F238E27FC236}">
                <a16:creationId xmlns:a16="http://schemas.microsoft.com/office/drawing/2014/main" id="{FF8B717A-6313-47BF-A01A-DA49D125D324}"/>
              </a:ext>
            </a:extLst>
          </p:cNvPr>
          <p:cNvGraphicFramePr>
            <a:graphicFrameLocks noChangeAspect="1"/>
          </p:cNvGraphicFramePr>
          <p:nvPr userDrawn="1">
            <p:extLst>
              <p:ext uri="{D42A27DB-BD31-4B8C-83A1-F6EECF244321}">
                <p14:modId xmlns:p14="http://schemas.microsoft.com/office/powerpoint/2010/main" val="2577977186"/>
              </p:ext>
            </p:extLst>
          </p:nvPr>
        </p:nvGraphicFramePr>
        <p:xfrm>
          <a:off x="891879" y="-5182"/>
          <a:ext cx="1163130" cy="1054766"/>
        </p:xfrm>
        <a:graphic>
          <a:graphicData uri="http://schemas.openxmlformats.org/presentationml/2006/ole">
            <mc:AlternateContent xmlns:mc="http://schemas.openxmlformats.org/markup-compatibility/2006">
              <mc:Choice xmlns:v="urn:schemas-microsoft-com:vml" Requires="v">
                <p:oleObj spid="_x0000_s1026" name="CorelDRAW" r:id="rId3" imgW="27762635" imgH="28514773" progId="CorelDraw.Graphic.24">
                  <p:embed/>
                </p:oleObj>
              </mc:Choice>
              <mc:Fallback>
                <p:oleObj name="CorelDRAW" r:id="rId3" imgW="27762635" imgH="28514773" progId="CorelDraw.Graphic.24">
                  <p:embed/>
                  <p:pic>
                    <p:nvPicPr>
                      <p:cNvPr id="20" name="Object 19">
                        <a:extLst>
                          <a:ext uri="{FF2B5EF4-FFF2-40B4-BE49-F238E27FC236}">
                            <a16:creationId xmlns:a16="http://schemas.microsoft.com/office/drawing/2014/main" id="{FF8B717A-6313-47BF-A01A-DA49D125D324}"/>
                          </a:ext>
                        </a:extLst>
                      </p:cNvPr>
                      <p:cNvPicPr/>
                      <p:nvPr/>
                    </p:nvPicPr>
                    <p:blipFill>
                      <a:blip r:embed="rId4">
                        <a:lum bright="26000"/>
                      </a:blip>
                      <a:stretch>
                        <a:fillRect/>
                      </a:stretch>
                    </p:blipFill>
                    <p:spPr>
                      <a:xfrm>
                        <a:off x="891879" y="-5182"/>
                        <a:ext cx="1163130" cy="1054766"/>
                      </a:xfrm>
                      <a:prstGeom prst="rect">
                        <a:avLst/>
                      </a:prstGeom>
                    </p:spPr>
                  </p:pic>
                </p:oleObj>
              </mc:Fallback>
            </mc:AlternateContent>
          </a:graphicData>
        </a:graphic>
      </p:graphicFrame>
      <p:pic>
        <p:nvPicPr>
          <p:cNvPr id="21" name="Picture 20">
            <a:extLst>
              <a:ext uri="{FF2B5EF4-FFF2-40B4-BE49-F238E27FC236}">
                <a16:creationId xmlns:a16="http://schemas.microsoft.com/office/drawing/2014/main" id="{40687800-4485-4E04-9247-CF30AFA9C2F1}"/>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7046529" y="10884"/>
            <a:ext cx="1062574" cy="975067"/>
          </a:xfrm>
          <a:prstGeom prst="rect">
            <a:avLst/>
          </a:prstGeom>
        </p:spPr>
      </p:pic>
      <p:pic>
        <p:nvPicPr>
          <p:cNvPr id="22" name="Picture 21">
            <a:extLst>
              <a:ext uri="{FF2B5EF4-FFF2-40B4-BE49-F238E27FC236}">
                <a16:creationId xmlns:a16="http://schemas.microsoft.com/office/drawing/2014/main" id="{860FA619-3E9A-4DDE-B531-B2C3AA1891CB}"/>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8586845" y="10885"/>
            <a:ext cx="2502278" cy="983956"/>
          </a:xfrm>
          <a:prstGeom prst="rect">
            <a:avLst/>
          </a:prstGeom>
        </p:spPr>
      </p:pic>
      <p:sp>
        <p:nvSpPr>
          <p:cNvPr id="23" name="Flowchart: Process 22">
            <a:extLst>
              <a:ext uri="{FF2B5EF4-FFF2-40B4-BE49-F238E27FC236}">
                <a16:creationId xmlns:a16="http://schemas.microsoft.com/office/drawing/2014/main" id="{D887F8D6-7856-45CE-95C7-7C2FD96CE712}"/>
              </a:ext>
            </a:extLst>
          </p:cNvPr>
          <p:cNvSpPr/>
          <p:nvPr userDrawn="1"/>
        </p:nvSpPr>
        <p:spPr>
          <a:xfrm>
            <a:off x="0" y="6215743"/>
            <a:ext cx="12192000" cy="707571"/>
          </a:xfrm>
          <a:prstGeom prst="flowChartProcess">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r-Latn-BA" b="1" dirty="0">
                <a:solidFill>
                  <a:schemeClr val="bg1"/>
                </a:solidFill>
                <a:latin typeface="Trebuchet MS" panose="020B0603020202020204" pitchFamily="34" charset="0"/>
              </a:rPr>
              <a:t>SAOBRAĆAJNI FAKULTET DOBOJ - Prvo stručno savjetovanje Transport Opasne Robe, 05.11.2024. godine</a:t>
            </a:r>
            <a:endParaRPr lang="en-US" b="1" dirty="0">
              <a:solidFill>
                <a:schemeClr val="bg1"/>
              </a:solidFill>
              <a:latin typeface="Trebuchet MS" panose="020B0603020202020204" pitchFamily="34" charset="0"/>
            </a:endParaRPr>
          </a:p>
        </p:txBody>
      </p:sp>
      <p:sp>
        <p:nvSpPr>
          <p:cNvPr id="24" name="Rectangle 23">
            <a:extLst>
              <a:ext uri="{FF2B5EF4-FFF2-40B4-BE49-F238E27FC236}">
                <a16:creationId xmlns:a16="http://schemas.microsoft.com/office/drawing/2014/main" id="{52ECD3A5-396E-4E0D-9208-FB756FAE755F}"/>
              </a:ext>
            </a:extLst>
          </p:cNvPr>
          <p:cNvSpPr/>
          <p:nvPr userDrawn="1"/>
        </p:nvSpPr>
        <p:spPr>
          <a:xfrm>
            <a:off x="0" y="0"/>
            <a:ext cx="791214" cy="6215743"/>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s-Latn-BA"/>
          </a:p>
        </p:txBody>
      </p:sp>
      <p:sp>
        <p:nvSpPr>
          <p:cNvPr id="25" name="Rectangle 24">
            <a:extLst>
              <a:ext uri="{FF2B5EF4-FFF2-40B4-BE49-F238E27FC236}">
                <a16:creationId xmlns:a16="http://schemas.microsoft.com/office/drawing/2014/main" id="{5AC2A680-692B-4F4F-944B-4604571B288F}"/>
              </a:ext>
            </a:extLst>
          </p:cNvPr>
          <p:cNvSpPr/>
          <p:nvPr userDrawn="1"/>
        </p:nvSpPr>
        <p:spPr>
          <a:xfrm>
            <a:off x="11404229" y="-1"/>
            <a:ext cx="791214" cy="6215743"/>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s-Latn-BA"/>
          </a:p>
        </p:txBody>
      </p:sp>
      <p:pic>
        <p:nvPicPr>
          <p:cNvPr id="26" name="Picture 10" descr="https://vladars.rs/Style%20Library/images/amblem.png">
            <a:extLst>
              <a:ext uri="{FF2B5EF4-FFF2-40B4-BE49-F238E27FC236}">
                <a16:creationId xmlns:a16="http://schemas.microsoft.com/office/drawing/2014/main" id="{47324246-0CAC-4293-B8CE-4FE3E52534FD}"/>
              </a:ext>
            </a:extLst>
          </p:cNvPr>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2393687" y="32849"/>
            <a:ext cx="1048013" cy="979212"/>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26">
            <a:extLst>
              <a:ext uri="{FF2B5EF4-FFF2-40B4-BE49-F238E27FC236}">
                <a16:creationId xmlns:a16="http://schemas.microsoft.com/office/drawing/2014/main" id="{B6E16488-7E8E-4155-AEC8-1D3480A27D4D}"/>
              </a:ext>
            </a:extLst>
          </p:cNvPr>
          <p:cNvPicPr>
            <a:picLocks noChangeAspect="1"/>
          </p:cNvPicPr>
          <p:nvPr userDrawn="1"/>
        </p:nvPicPr>
        <p:blipFill>
          <a:blip r:embed="rId8"/>
          <a:stretch>
            <a:fillRect/>
          </a:stretch>
        </p:blipFill>
        <p:spPr>
          <a:xfrm>
            <a:off x="5416162" y="10885"/>
            <a:ext cx="1048013" cy="979212"/>
          </a:xfrm>
          <a:prstGeom prst="rect">
            <a:avLst/>
          </a:prstGeom>
        </p:spPr>
      </p:pic>
      <p:pic>
        <p:nvPicPr>
          <p:cNvPr id="28" name="Picture 27">
            <a:extLst>
              <a:ext uri="{FF2B5EF4-FFF2-40B4-BE49-F238E27FC236}">
                <a16:creationId xmlns:a16="http://schemas.microsoft.com/office/drawing/2014/main" id="{32EB9ACD-BFE2-45AC-8912-66E740A9AB05}"/>
              </a:ext>
            </a:extLst>
          </p:cNvPr>
          <p:cNvPicPr>
            <a:picLocks noChangeAspect="1"/>
          </p:cNvPicPr>
          <p:nvPr userDrawn="1"/>
        </p:nvPicPr>
        <p:blipFill rotWithShape="1">
          <a:blip r:embed="rId9"/>
          <a:srcRect l="34704" t="12529" r="33472" b="11593"/>
          <a:stretch/>
        </p:blipFill>
        <p:spPr>
          <a:xfrm>
            <a:off x="3897498" y="16373"/>
            <a:ext cx="1048013" cy="969578"/>
          </a:xfrm>
          <a:prstGeom prst="rect">
            <a:avLst/>
          </a:prstGeom>
        </p:spPr>
      </p:pic>
      <p:graphicFrame>
        <p:nvGraphicFramePr>
          <p:cNvPr id="29" name="Table 28">
            <a:extLst>
              <a:ext uri="{FF2B5EF4-FFF2-40B4-BE49-F238E27FC236}">
                <a16:creationId xmlns:a16="http://schemas.microsoft.com/office/drawing/2014/main" id="{804EA3A2-3F91-4419-B51A-BCA001643ADD}"/>
              </a:ext>
            </a:extLst>
          </p:cNvPr>
          <p:cNvGraphicFramePr>
            <a:graphicFrameLocks noGrp="1"/>
          </p:cNvGraphicFramePr>
          <p:nvPr userDrawn="1">
            <p:extLst>
              <p:ext uri="{D42A27DB-BD31-4B8C-83A1-F6EECF244321}">
                <p14:modId xmlns:p14="http://schemas.microsoft.com/office/powerpoint/2010/main" val="861351480"/>
              </p:ext>
            </p:extLst>
          </p:nvPr>
        </p:nvGraphicFramePr>
        <p:xfrm>
          <a:off x="810984" y="1058959"/>
          <a:ext cx="10573474" cy="365760"/>
        </p:xfrm>
        <a:graphic>
          <a:graphicData uri="http://schemas.openxmlformats.org/drawingml/2006/table">
            <a:tbl>
              <a:tblPr/>
              <a:tblGrid>
                <a:gridCol w="10573474">
                  <a:extLst>
                    <a:ext uri="{9D8B030D-6E8A-4147-A177-3AD203B41FA5}">
                      <a16:colId xmlns:a16="http://schemas.microsoft.com/office/drawing/2014/main" val="4013043016"/>
                    </a:ext>
                  </a:extLst>
                </a:gridCol>
              </a:tblGrid>
              <a:tr h="304800">
                <a:tc>
                  <a:txBody>
                    <a:bodyPr/>
                    <a:lstStyle/>
                    <a:p>
                      <a:endParaRPr lang="bs-Latn-BA" dirty="0">
                        <a:solidFill>
                          <a:sysClr val="windowText" lastClr="000000"/>
                        </a:solidFill>
                      </a:endParaRPr>
                    </a:p>
                  </a:txBody>
                  <a:tcPr>
                    <a:lnL w="12700" cmpd="sng">
                      <a:noFill/>
                      <a:prstDash val="solid"/>
                    </a:lnL>
                    <a:lnR w="12700" cmpd="sng">
                      <a:noFill/>
                      <a:prstDash val="solid"/>
                    </a:lnR>
                    <a:lnT w="12700" cmpd="sng">
                      <a:solidFill>
                        <a:schemeClr val="tx1"/>
                      </a:solidFill>
                      <a:prstDash val="solid"/>
                    </a:lnT>
                    <a:lnB w="12700" cmpd="sng">
                      <a:noFill/>
                      <a:prstDash val="solid"/>
                    </a:lnB>
                  </a:tcPr>
                </a:tc>
                <a:extLst>
                  <a:ext uri="{0D108BD9-81ED-4DB2-BD59-A6C34878D82A}">
                    <a16:rowId xmlns:a16="http://schemas.microsoft.com/office/drawing/2014/main" val="3170027732"/>
                  </a:ext>
                </a:extLst>
              </a:tr>
            </a:tbl>
          </a:graphicData>
        </a:graphic>
      </p:graphicFrame>
      <p:pic>
        <p:nvPicPr>
          <p:cNvPr id="30" name="Picture 29">
            <a:extLst>
              <a:ext uri="{FF2B5EF4-FFF2-40B4-BE49-F238E27FC236}">
                <a16:creationId xmlns:a16="http://schemas.microsoft.com/office/drawing/2014/main" id="{6019BE0F-78A3-46C7-9CD0-80C9422F1976}"/>
              </a:ext>
            </a:extLst>
          </p:cNvPr>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2711906" y="1123169"/>
            <a:ext cx="6456524" cy="5059724"/>
          </a:xfrm>
          <a:prstGeom prst="rect">
            <a:avLst/>
          </a:prstGeom>
        </p:spPr>
      </p:pic>
    </p:spTree>
    <p:extLst>
      <p:ext uri="{BB962C8B-B14F-4D97-AF65-F5344CB8AC3E}">
        <p14:creationId xmlns:p14="http://schemas.microsoft.com/office/powerpoint/2010/main" val="25601383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sr-Latn-R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7D273D1-FA0E-420D-A5DC-6336CB63CFE0}" type="datetimeFigureOut">
              <a:rPr lang="sr-Latn-RS" smtClean="0"/>
              <a:t>9.12.2024.</a:t>
            </a:fld>
            <a:endParaRPr lang="sr-Latn-RS"/>
          </a:p>
        </p:txBody>
      </p:sp>
      <p:sp>
        <p:nvSpPr>
          <p:cNvPr id="5" name="Footer Placeholder 4"/>
          <p:cNvSpPr>
            <a:spLocks noGrp="1"/>
          </p:cNvSpPr>
          <p:nvPr>
            <p:ph type="ftr" sz="quarter" idx="11"/>
          </p:nvPr>
        </p:nvSpPr>
        <p:spPr/>
        <p:txBody>
          <a:bodyPr/>
          <a:lstStyle/>
          <a:p>
            <a:endParaRPr lang="sr-Latn-RS"/>
          </a:p>
        </p:txBody>
      </p:sp>
      <p:sp>
        <p:nvSpPr>
          <p:cNvPr id="6" name="Slide Number Placeholder 5"/>
          <p:cNvSpPr>
            <a:spLocks noGrp="1"/>
          </p:cNvSpPr>
          <p:nvPr>
            <p:ph type="sldNum" sz="quarter" idx="12"/>
          </p:nvPr>
        </p:nvSpPr>
        <p:spPr/>
        <p:txBody>
          <a:bodyPr/>
          <a:lstStyle/>
          <a:p>
            <a:fld id="{E82B8BF4-4742-432A-A57D-1773A040DD52}" type="slidenum">
              <a:rPr lang="sr-Latn-RS" smtClean="0"/>
              <a:t>‹#›</a:t>
            </a:fld>
            <a:endParaRPr lang="sr-Latn-RS"/>
          </a:p>
        </p:txBody>
      </p:sp>
    </p:spTree>
    <p:extLst>
      <p:ext uri="{BB962C8B-B14F-4D97-AF65-F5344CB8AC3E}">
        <p14:creationId xmlns:p14="http://schemas.microsoft.com/office/powerpoint/2010/main" val="29660714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sr-Latn-RS"/>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sr-Latn-RS"/>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sr-Latn-RS"/>
          </a:p>
        </p:txBody>
      </p:sp>
      <p:sp>
        <p:nvSpPr>
          <p:cNvPr id="5" name="Date Placeholder 4"/>
          <p:cNvSpPr>
            <a:spLocks noGrp="1"/>
          </p:cNvSpPr>
          <p:nvPr>
            <p:ph type="dt" sz="half" idx="10"/>
          </p:nvPr>
        </p:nvSpPr>
        <p:spPr/>
        <p:txBody>
          <a:bodyPr/>
          <a:lstStyle/>
          <a:p>
            <a:fld id="{E7D273D1-FA0E-420D-A5DC-6336CB63CFE0}" type="datetimeFigureOut">
              <a:rPr lang="sr-Latn-RS" smtClean="0"/>
              <a:t>9.12.2024.</a:t>
            </a:fld>
            <a:endParaRPr lang="sr-Latn-RS"/>
          </a:p>
        </p:txBody>
      </p:sp>
      <p:sp>
        <p:nvSpPr>
          <p:cNvPr id="6" name="Footer Placeholder 5"/>
          <p:cNvSpPr>
            <a:spLocks noGrp="1"/>
          </p:cNvSpPr>
          <p:nvPr>
            <p:ph type="ftr" sz="quarter" idx="11"/>
          </p:nvPr>
        </p:nvSpPr>
        <p:spPr/>
        <p:txBody>
          <a:bodyPr/>
          <a:lstStyle/>
          <a:p>
            <a:endParaRPr lang="sr-Latn-RS"/>
          </a:p>
        </p:txBody>
      </p:sp>
      <p:sp>
        <p:nvSpPr>
          <p:cNvPr id="7" name="Slide Number Placeholder 6"/>
          <p:cNvSpPr>
            <a:spLocks noGrp="1"/>
          </p:cNvSpPr>
          <p:nvPr>
            <p:ph type="sldNum" sz="quarter" idx="12"/>
          </p:nvPr>
        </p:nvSpPr>
        <p:spPr/>
        <p:txBody>
          <a:bodyPr/>
          <a:lstStyle/>
          <a:p>
            <a:fld id="{E82B8BF4-4742-432A-A57D-1773A040DD52}" type="slidenum">
              <a:rPr lang="sr-Latn-RS" smtClean="0"/>
              <a:t>‹#›</a:t>
            </a:fld>
            <a:endParaRPr lang="sr-Latn-RS"/>
          </a:p>
        </p:txBody>
      </p:sp>
    </p:spTree>
    <p:extLst>
      <p:ext uri="{BB962C8B-B14F-4D97-AF65-F5344CB8AC3E}">
        <p14:creationId xmlns:p14="http://schemas.microsoft.com/office/powerpoint/2010/main" val="34103002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sr-Latn-R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sr-Latn-R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sr-Latn-RS"/>
          </a:p>
        </p:txBody>
      </p:sp>
      <p:sp>
        <p:nvSpPr>
          <p:cNvPr id="7" name="Date Placeholder 6"/>
          <p:cNvSpPr>
            <a:spLocks noGrp="1"/>
          </p:cNvSpPr>
          <p:nvPr>
            <p:ph type="dt" sz="half" idx="10"/>
          </p:nvPr>
        </p:nvSpPr>
        <p:spPr/>
        <p:txBody>
          <a:bodyPr/>
          <a:lstStyle/>
          <a:p>
            <a:fld id="{E7D273D1-FA0E-420D-A5DC-6336CB63CFE0}" type="datetimeFigureOut">
              <a:rPr lang="sr-Latn-RS" smtClean="0"/>
              <a:t>9.12.2024.</a:t>
            </a:fld>
            <a:endParaRPr lang="sr-Latn-RS"/>
          </a:p>
        </p:txBody>
      </p:sp>
      <p:sp>
        <p:nvSpPr>
          <p:cNvPr id="8" name="Footer Placeholder 7"/>
          <p:cNvSpPr>
            <a:spLocks noGrp="1"/>
          </p:cNvSpPr>
          <p:nvPr>
            <p:ph type="ftr" sz="quarter" idx="11"/>
          </p:nvPr>
        </p:nvSpPr>
        <p:spPr/>
        <p:txBody>
          <a:bodyPr/>
          <a:lstStyle/>
          <a:p>
            <a:endParaRPr lang="sr-Latn-RS"/>
          </a:p>
        </p:txBody>
      </p:sp>
      <p:sp>
        <p:nvSpPr>
          <p:cNvPr id="9" name="Slide Number Placeholder 8"/>
          <p:cNvSpPr>
            <a:spLocks noGrp="1"/>
          </p:cNvSpPr>
          <p:nvPr>
            <p:ph type="sldNum" sz="quarter" idx="12"/>
          </p:nvPr>
        </p:nvSpPr>
        <p:spPr/>
        <p:txBody>
          <a:bodyPr/>
          <a:lstStyle/>
          <a:p>
            <a:fld id="{E82B8BF4-4742-432A-A57D-1773A040DD52}" type="slidenum">
              <a:rPr lang="sr-Latn-RS" smtClean="0"/>
              <a:t>‹#›</a:t>
            </a:fld>
            <a:endParaRPr lang="sr-Latn-RS"/>
          </a:p>
        </p:txBody>
      </p:sp>
    </p:spTree>
    <p:extLst>
      <p:ext uri="{BB962C8B-B14F-4D97-AF65-F5344CB8AC3E}">
        <p14:creationId xmlns:p14="http://schemas.microsoft.com/office/powerpoint/2010/main" val="24107535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sr-Latn-RS"/>
          </a:p>
        </p:txBody>
      </p:sp>
      <p:sp>
        <p:nvSpPr>
          <p:cNvPr id="3" name="Date Placeholder 2"/>
          <p:cNvSpPr>
            <a:spLocks noGrp="1"/>
          </p:cNvSpPr>
          <p:nvPr>
            <p:ph type="dt" sz="half" idx="10"/>
          </p:nvPr>
        </p:nvSpPr>
        <p:spPr/>
        <p:txBody>
          <a:bodyPr/>
          <a:lstStyle/>
          <a:p>
            <a:fld id="{E7D273D1-FA0E-420D-A5DC-6336CB63CFE0}" type="datetimeFigureOut">
              <a:rPr lang="sr-Latn-RS" smtClean="0"/>
              <a:t>9.12.2024.</a:t>
            </a:fld>
            <a:endParaRPr lang="sr-Latn-RS"/>
          </a:p>
        </p:txBody>
      </p:sp>
      <p:sp>
        <p:nvSpPr>
          <p:cNvPr id="4" name="Footer Placeholder 3"/>
          <p:cNvSpPr>
            <a:spLocks noGrp="1"/>
          </p:cNvSpPr>
          <p:nvPr>
            <p:ph type="ftr" sz="quarter" idx="11"/>
          </p:nvPr>
        </p:nvSpPr>
        <p:spPr/>
        <p:txBody>
          <a:bodyPr/>
          <a:lstStyle/>
          <a:p>
            <a:endParaRPr lang="sr-Latn-RS"/>
          </a:p>
        </p:txBody>
      </p:sp>
      <p:sp>
        <p:nvSpPr>
          <p:cNvPr id="5" name="Slide Number Placeholder 4"/>
          <p:cNvSpPr>
            <a:spLocks noGrp="1"/>
          </p:cNvSpPr>
          <p:nvPr>
            <p:ph type="sldNum" sz="quarter" idx="12"/>
          </p:nvPr>
        </p:nvSpPr>
        <p:spPr/>
        <p:txBody>
          <a:bodyPr/>
          <a:lstStyle/>
          <a:p>
            <a:fld id="{E82B8BF4-4742-432A-A57D-1773A040DD52}" type="slidenum">
              <a:rPr lang="sr-Latn-RS" smtClean="0"/>
              <a:t>‹#›</a:t>
            </a:fld>
            <a:endParaRPr lang="sr-Latn-RS"/>
          </a:p>
        </p:txBody>
      </p:sp>
    </p:spTree>
    <p:extLst>
      <p:ext uri="{BB962C8B-B14F-4D97-AF65-F5344CB8AC3E}">
        <p14:creationId xmlns:p14="http://schemas.microsoft.com/office/powerpoint/2010/main" val="25737513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7D273D1-FA0E-420D-A5DC-6336CB63CFE0}" type="datetimeFigureOut">
              <a:rPr lang="sr-Latn-RS" smtClean="0"/>
              <a:t>9.12.2024.</a:t>
            </a:fld>
            <a:endParaRPr lang="sr-Latn-RS"/>
          </a:p>
        </p:txBody>
      </p:sp>
      <p:sp>
        <p:nvSpPr>
          <p:cNvPr id="3" name="Footer Placeholder 2"/>
          <p:cNvSpPr>
            <a:spLocks noGrp="1"/>
          </p:cNvSpPr>
          <p:nvPr>
            <p:ph type="ftr" sz="quarter" idx="11"/>
          </p:nvPr>
        </p:nvSpPr>
        <p:spPr/>
        <p:txBody>
          <a:bodyPr/>
          <a:lstStyle/>
          <a:p>
            <a:endParaRPr lang="sr-Latn-RS"/>
          </a:p>
        </p:txBody>
      </p:sp>
      <p:sp>
        <p:nvSpPr>
          <p:cNvPr id="4" name="Slide Number Placeholder 3"/>
          <p:cNvSpPr>
            <a:spLocks noGrp="1"/>
          </p:cNvSpPr>
          <p:nvPr>
            <p:ph type="sldNum" sz="quarter" idx="12"/>
          </p:nvPr>
        </p:nvSpPr>
        <p:spPr/>
        <p:txBody>
          <a:bodyPr/>
          <a:lstStyle/>
          <a:p>
            <a:fld id="{E82B8BF4-4742-432A-A57D-1773A040DD52}" type="slidenum">
              <a:rPr lang="sr-Latn-RS" smtClean="0"/>
              <a:t>‹#›</a:t>
            </a:fld>
            <a:endParaRPr lang="sr-Latn-RS"/>
          </a:p>
        </p:txBody>
      </p:sp>
    </p:spTree>
    <p:extLst>
      <p:ext uri="{BB962C8B-B14F-4D97-AF65-F5344CB8AC3E}">
        <p14:creationId xmlns:p14="http://schemas.microsoft.com/office/powerpoint/2010/main" val="16357634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sr-Latn-R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sr-Latn-R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7D273D1-FA0E-420D-A5DC-6336CB63CFE0}" type="datetimeFigureOut">
              <a:rPr lang="sr-Latn-RS" smtClean="0"/>
              <a:t>9.12.2024.</a:t>
            </a:fld>
            <a:endParaRPr lang="sr-Latn-RS"/>
          </a:p>
        </p:txBody>
      </p:sp>
      <p:sp>
        <p:nvSpPr>
          <p:cNvPr id="6" name="Footer Placeholder 5"/>
          <p:cNvSpPr>
            <a:spLocks noGrp="1"/>
          </p:cNvSpPr>
          <p:nvPr>
            <p:ph type="ftr" sz="quarter" idx="11"/>
          </p:nvPr>
        </p:nvSpPr>
        <p:spPr/>
        <p:txBody>
          <a:bodyPr/>
          <a:lstStyle/>
          <a:p>
            <a:endParaRPr lang="sr-Latn-RS"/>
          </a:p>
        </p:txBody>
      </p:sp>
      <p:sp>
        <p:nvSpPr>
          <p:cNvPr id="7" name="Slide Number Placeholder 6"/>
          <p:cNvSpPr>
            <a:spLocks noGrp="1"/>
          </p:cNvSpPr>
          <p:nvPr>
            <p:ph type="sldNum" sz="quarter" idx="12"/>
          </p:nvPr>
        </p:nvSpPr>
        <p:spPr/>
        <p:txBody>
          <a:bodyPr/>
          <a:lstStyle/>
          <a:p>
            <a:fld id="{E82B8BF4-4742-432A-A57D-1773A040DD52}" type="slidenum">
              <a:rPr lang="sr-Latn-RS" smtClean="0"/>
              <a:t>‹#›</a:t>
            </a:fld>
            <a:endParaRPr lang="sr-Latn-RS"/>
          </a:p>
        </p:txBody>
      </p:sp>
    </p:spTree>
    <p:extLst>
      <p:ext uri="{BB962C8B-B14F-4D97-AF65-F5344CB8AC3E}">
        <p14:creationId xmlns:p14="http://schemas.microsoft.com/office/powerpoint/2010/main" val="37362272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sr-Latn-R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r-Latn-R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7D273D1-FA0E-420D-A5DC-6336CB63CFE0}" type="datetimeFigureOut">
              <a:rPr lang="sr-Latn-RS" smtClean="0"/>
              <a:t>9.12.2024.</a:t>
            </a:fld>
            <a:endParaRPr lang="sr-Latn-RS"/>
          </a:p>
        </p:txBody>
      </p:sp>
      <p:sp>
        <p:nvSpPr>
          <p:cNvPr id="6" name="Footer Placeholder 5"/>
          <p:cNvSpPr>
            <a:spLocks noGrp="1"/>
          </p:cNvSpPr>
          <p:nvPr>
            <p:ph type="ftr" sz="quarter" idx="11"/>
          </p:nvPr>
        </p:nvSpPr>
        <p:spPr/>
        <p:txBody>
          <a:bodyPr/>
          <a:lstStyle/>
          <a:p>
            <a:endParaRPr lang="sr-Latn-RS"/>
          </a:p>
        </p:txBody>
      </p:sp>
      <p:sp>
        <p:nvSpPr>
          <p:cNvPr id="7" name="Slide Number Placeholder 6"/>
          <p:cNvSpPr>
            <a:spLocks noGrp="1"/>
          </p:cNvSpPr>
          <p:nvPr>
            <p:ph type="sldNum" sz="quarter" idx="12"/>
          </p:nvPr>
        </p:nvSpPr>
        <p:spPr/>
        <p:txBody>
          <a:bodyPr/>
          <a:lstStyle/>
          <a:p>
            <a:fld id="{E82B8BF4-4742-432A-A57D-1773A040DD52}" type="slidenum">
              <a:rPr lang="sr-Latn-RS" smtClean="0"/>
              <a:t>‹#›</a:t>
            </a:fld>
            <a:endParaRPr lang="sr-Latn-RS"/>
          </a:p>
        </p:txBody>
      </p:sp>
    </p:spTree>
    <p:extLst>
      <p:ext uri="{BB962C8B-B14F-4D97-AF65-F5344CB8AC3E}">
        <p14:creationId xmlns:p14="http://schemas.microsoft.com/office/powerpoint/2010/main" val="12641461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sr-Latn-RS"/>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sr-Latn-RS"/>
          </a:p>
        </p:txBody>
      </p:sp>
      <p:sp>
        <p:nvSpPr>
          <p:cNvPr id="4" name="Date Placeholder 3"/>
          <p:cNvSpPr>
            <a:spLocks noGrp="1"/>
          </p:cNvSpPr>
          <p:nvPr>
            <p:ph type="dt" sz="half" idx="10"/>
          </p:nvPr>
        </p:nvSpPr>
        <p:spPr/>
        <p:txBody>
          <a:bodyPr/>
          <a:lstStyle/>
          <a:p>
            <a:fld id="{E7D273D1-FA0E-420D-A5DC-6336CB63CFE0}" type="datetimeFigureOut">
              <a:rPr lang="sr-Latn-RS" smtClean="0"/>
              <a:t>9.12.2024.</a:t>
            </a:fld>
            <a:endParaRPr lang="sr-Latn-RS"/>
          </a:p>
        </p:txBody>
      </p:sp>
      <p:sp>
        <p:nvSpPr>
          <p:cNvPr id="5" name="Footer Placeholder 4"/>
          <p:cNvSpPr>
            <a:spLocks noGrp="1"/>
          </p:cNvSpPr>
          <p:nvPr>
            <p:ph type="ftr" sz="quarter" idx="11"/>
          </p:nvPr>
        </p:nvSpPr>
        <p:spPr/>
        <p:txBody>
          <a:bodyPr/>
          <a:lstStyle/>
          <a:p>
            <a:endParaRPr lang="sr-Latn-RS"/>
          </a:p>
        </p:txBody>
      </p:sp>
      <p:sp>
        <p:nvSpPr>
          <p:cNvPr id="6" name="Slide Number Placeholder 5"/>
          <p:cNvSpPr>
            <a:spLocks noGrp="1"/>
          </p:cNvSpPr>
          <p:nvPr>
            <p:ph type="sldNum" sz="quarter" idx="12"/>
          </p:nvPr>
        </p:nvSpPr>
        <p:spPr/>
        <p:txBody>
          <a:bodyPr/>
          <a:lstStyle/>
          <a:p>
            <a:fld id="{E82B8BF4-4742-432A-A57D-1773A040DD52}" type="slidenum">
              <a:rPr lang="sr-Latn-RS" smtClean="0"/>
              <a:t>‹#›</a:t>
            </a:fld>
            <a:endParaRPr lang="sr-Latn-RS"/>
          </a:p>
        </p:txBody>
      </p:sp>
    </p:spTree>
    <p:extLst>
      <p:ext uri="{BB962C8B-B14F-4D97-AF65-F5344CB8AC3E}">
        <p14:creationId xmlns:p14="http://schemas.microsoft.com/office/powerpoint/2010/main" val="38830286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sr-Latn-R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sr-Latn-RS"/>
          </a:p>
        </p:txBody>
      </p:sp>
      <p:sp>
        <p:nvSpPr>
          <p:cNvPr id="4" name="Date Placeholder 3"/>
          <p:cNvSpPr>
            <a:spLocks noGrp="1"/>
          </p:cNvSpPr>
          <p:nvPr>
            <p:ph type="dt" sz="half" idx="10"/>
          </p:nvPr>
        </p:nvSpPr>
        <p:spPr/>
        <p:txBody>
          <a:bodyPr/>
          <a:lstStyle/>
          <a:p>
            <a:fld id="{E7D273D1-FA0E-420D-A5DC-6336CB63CFE0}" type="datetimeFigureOut">
              <a:rPr lang="sr-Latn-RS" smtClean="0"/>
              <a:t>9.12.2024.</a:t>
            </a:fld>
            <a:endParaRPr lang="sr-Latn-RS"/>
          </a:p>
        </p:txBody>
      </p:sp>
      <p:sp>
        <p:nvSpPr>
          <p:cNvPr id="5" name="Footer Placeholder 4"/>
          <p:cNvSpPr>
            <a:spLocks noGrp="1"/>
          </p:cNvSpPr>
          <p:nvPr>
            <p:ph type="ftr" sz="quarter" idx="11"/>
          </p:nvPr>
        </p:nvSpPr>
        <p:spPr/>
        <p:txBody>
          <a:bodyPr/>
          <a:lstStyle/>
          <a:p>
            <a:endParaRPr lang="sr-Latn-RS"/>
          </a:p>
        </p:txBody>
      </p:sp>
      <p:sp>
        <p:nvSpPr>
          <p:cNvPr id="6" name="Slide Number Placeholder 5"/>
          <p:cNvSpPr>
            <a:spLocks noGrp="1"/>
          </p:cNvSpPr>
          <p:nvPr>
            <p:ph type="sldNum" sz="quarter" idx="12"/>
          </p:nvPr>
        </p:nvSpPr>
        <p:spPr/>
        <p:txBody>
          <a:bodyPr/>
          <a:lstStyle/>
          <a:p>
            <a:fld id="{E82B8BF4-4742-432A-A57D-1773A040DD52}" type="slidenum">
              <a:rPr lang="sr-Latn-RS" smtClean="0"/>
              <a:t>‹#›</a:t>
            </a:fld>
            <a:endParaRPr lang="sr-Latn-RS"/>
          </a:p>
        </p:txBody>
      </p:sp>
    </p:spTree>
    <p:extLst>
      <p:ext uri="{BB962C8B-B14F-4D97-AF65-F5344CB8AC3E}">
        <p14:creationId xmlns:p14="http://schemas.microsoft.com/office/powerpoint/2010/main" val="41860578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sr-Latn-R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sr-Latn-R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7D273D1-FA0E-420D-A5DC-6336CB63CFE0}" type="datetimeFigureOut">
              <a:rPr lang="sr-Latn-RS" smtClean="0"/>
              <a:t>9.12.2024.</a:t>
            </a:fld>
            <a:endParaRPr lang="sr-Latn-R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r-Latn-R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82B8BF4-4742-432A-A57D-1773A040DD52}" type="slidenum">
              <a:rPr lang="sr-Latn-RS" smtClean="0"/>
              <a:t>‹#›</a:t>
            </a:fld>
            <a:endParaRPr lang="sr-Latn-RS"/>
          </a:p>
        </p:txBody>
      </p:sp>
    </p:spTree>
    <p:extLst>
      <p:ext uri="{BB962C8B-B14F-4D97-AF65-F5344CB8AC3E}">
        <p14:creationId xmlns:p14="http://schemas.microsoft.com/office/powerpoint/2010/main" val="36378197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r-Latn-R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emf"/><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mailto:sremacs@uns.ac.rs" TargetMode="External"/><Relationship Id="rId2" Type="http://schemas.openxmlformats.org/officeDocument/2006/relationships/hyperlink" Target="mailto:dragan.smiljanic@elixirgroup.rs"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2">
            <a:extLst>
              <a:ext uri="{FF2B5EF4-FFF2-40B4-BE49-F238E27FC236}">
                <a16:creationId xmlns:a16="http://schemas.microsoft.com/office/drawing/2014/main" id="{B0D0E612-BA6F-4265-943A-E64B016EEEBB}"/>
              </a:ext>
            </a:extLst>
          </p:cNvPr>
          <p:cNvSpPr txBox="1">
            <a:spLocks/>
          </p:cNvSpPr>
          <p:nvPr/>
        </p:nvSpPr>
        <p:spPr>
          <a:xfrm>
            <a:off x="2731164" y="2253343"/>
            <a:ext cx="6400800" cy="1349828"/>
          </a:xfrm>
          <a:prstGeom prst="rect">
            <a:avLst/>
          </a:prstGeom>
        </p:spPr>
        <p:txBody>
          <a:bodyPr vert="horz" lIns="91440" tIns="45720" rIns="91440" bIns="45720" rtlCol="0">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None/>
            </a:pPr>
            <a:endParaRPr lang="sr-Latn-BA" sz="3200" b="1" dirty="0">
              <a:solidFill>
                <a:srgbClr val="0070C0"/>
              </a:solidFill>
              <a:effectLst>
                <a:outerShdw blurRad="38100" dist="38100" dir="2700000" algn="tl">
                  <a:srgbClr val="000000">
                    <a:alpha val="43137"/>
                  </a:srgbClr>
                </a:outerShdw>
              </a:effectLst>
              <a:latin typeface="Trebuchet MS" panose="020B0603020202020204" pitchFamily="34" charset="0"/>
              <a:cs typeface="Calibri Light" pitchFamily="34" charset="0"/>
            </a:endParaRPr>
          </a:p>
          <a:p>
            <a:pPr marL="0" indent="0" algn="ctr">
              <a:spcBef>
                <a:spcPts val="0"/>
              </a:spcBef>
              <a:buNone/>
            </a:pPr>
            <a:r>
              <a:rPr lang="en-US" sz="3200" b="1" dirty="0">
                <a:solidFill>
                  <a:srgbClr val="0070C0"/>
                </a:solidFill>
                <a:effectLst>
                  <a:outerShdw blurRad="38100" dist="38100" dir="2700000" algn="tl">
                    <a:srgbClr val="000000">
                      <a:alpha val="43137"/>
                    </a:srgbClr>
                  </a:outerShdw>
                </a:effectLst>
                <a:latin typeface="Trebuchet MS" panose="020B0603020202020204" pitchFamily="34" charset="0"/>
                <a:cs typeface="Calibri Light" pitchFamily="34" charset="0"/>
              </a:rPr>
              <a:t>RAZVOJ MODELA ZA ODREĐIVANJE LOKACIJA PARKIRANJA VOZILA SA OPASNOM ROBOM</a:t>
            </a:r>
          </a:p>
        </p:txBody>
      </p:sp>
      <p:sp>
        <p:nvSpPr>
          <p:cNvPr id="3" name="Title 1">
            <a:extLst>
              <a:ext uri="{FF2B5EF4-FFF2-40B4-BE49-F238E27FC236}">
                <a16:creationId xmlns:a16="http://schemas.microsoft.com/office/drawing/2014/main" id="{E507EF86-C013-4F6D-8971-222ACC031242}"/>
              </a:ext>
            </a:extLst>
          </p:cNvPr>
          <p:cNvSpPr txBox="1">
            <a:spLocks/>
          </p:cNvSpPr>
          <p:nvPr/>
        </p:nvSpPr>
        <p:spPr>
          <a:xfrm>
            <a:off x="2045364" y="4070379"/>
            <a:ext cx="7772400" cy="838200"/>
          </a:xfrm>
          <a:prstGeom prst="rect">
            <a:avLst/>
          </a:prstGeom>
        </p:spPr>
        <p:txBody>
          <a:bodyPr vert="horz" lIns="91440" tIns="45720" rIns="91440" bIns="45720" rtlCol="0" anchor="ctr">
            <a:normAutofit fontScale="9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sr-Latn-BA" sz="2000" dirty="0">
                <a:solidFill>
                  <a:srgbClr val="0070C0"/>
                </a:solidFill>
                <a:latin typeface="Trebuchet MS" panose="020B0603020202020204" pitchFamily="34" charset="0"/>
                <a:cs typeface="Calibri Light" pitchFamily="34" charset="0"/>
              </a:rPr>
              <a:t>MSc Dragan Smiljanić, Prof. dr Siniša Sremac</a:t>
            </a:r>
          </a:p>
          <a:p>
            <a:r>
              <a:rPr lang="sr-Latn-BA" sz="2000" dirty="0">
                <a:solidFill>
                  <a:srgbClr val="0070C0"/>
                </a:solidFill>
                <a:latin typeface="Trebuchet MS" panose="020B0603020202020204" pitchFamily="34" charset="0"/>
                <a:cs typeface="Calibri Light" pitchFamily="34" charset="0"/>
              </a:rPr>
              <a:t>Elixir group doo</a:t>
            </a:r>
          </a:p>
          <a:p>
            <a:r>
              <a:rPr lang="sr-Latn-BA" sz="2000" dirty="0">
                <a:solidFill>
                  <a:srgbClr val="0070C0"/>
                </a:solidFill>
                <a:latin typeface="Trebuchet MS" panose="020B0603020202020204" pitchFamily="34" charset="0"/>
                <a:cs typeface="Calibri Light" pitchFamily="34" charset="0"/>
              </a:rPr>
              <a:t>Univerzitet u Novom Sadu, Fakultet tehničkih nauka</a:t>
            </a:r>
            <a:endParaRPr lang="bs-Latn-BA" sz="2000" dirty="0">
              <a:solidFill>
                <a:srgbClr val="0070C0"/>
              </a:solidFill>
              <a:latin typeface="Trebuchet MS" panose="020B0603020202020204" pitchFamily="34" charset="0"/>
              <a:cs typeface="Calibri Light" pitchFamily="34" charset="0"/>
            </a:endParaRPr>
          </a:p>
        </p:txBody>
      </p:sp>
    </p:spTree>
    <p:extLst>
      <p:ext uri="{BB962C8B-B14F-4D97-AF65-F5344CB8AC3E}">
        <p14:creationId xmlns:p14="http://schemas.microsoft.com/office/powerpoint/2010/main" val="20105487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C7E43E6-CA89-42ED-BD73-7ECAFE3A88DD}"/>
              </a:ext>
            </a:extLst>
          </p:cNvPr>
          <p:cNvSpPr/>
          <p:nvPr/>
        </p:nvSpPr>
        <p:spPr>
          <a:xfrm>
            <a:off x="1142329" y="1497727"/>
            <a:ext cx="9904361" cy="4278094"/>
          </a:xfrm>
          <a:prstGeom prst="rect">
            <a:avLst/>
          </a:prstGeom>
        </p:spPr>
        <p:txBody>
          <a:bodyPr wrap="square">
            <a:spAutoFit/>
          </a:bodyPr>
          <a:lstStyle/>
          <a:p>
            <a:r>
              <a:rPr lang="bs-Latn-BA" sz="2000" dirty="0">
                <a:latin typeface="Trebuchet MS" panose="020B0603020202020204" pitchFamily="34" charset="0"/>
              </a:rPr>
              <a:t>Uvodna razmatranja </a:t>
            </a:r>
          </a:p>
          <a:p>
            <a:pPr marL="285750" indent="-285750">
              <a:buFont typeface="Arial" panose="020B0604020202020204" pitchFamily="34" charset="0"/>
              <a:buChar char="•"/>
            </a:pPr>
            <a:endParaRPr lang="bs-Latn-BA" dirty="0">
              <a:latin typeface="Trebuchet MS" panose="020B0603020202020204" pitchFamily="34" charset="0"/>
            </a:endParaRPr>
          </a:p>
          <a:p>
            <a:pPr marL="285750" indent="-285750">
              <a:buFont typeface="Arial" panose="020B0604020202020204" pitchFamily="34" charset="0"/>
              <a:buChar char="•"/>
            </a:pPr>
            <a:r>
              <a:rPr lang="bs-Latn-BA" dirty="0">
                <a:latin typeface="Trebuchet MS" panose="020B0603020202020204" pitchFamily="34" charset="0"/>
              </a:rPr>
              <a:t>TOR je jedna od normativno najuređenijih oblasti.</a:t>
            </a:r>
          </a:p>
          <a:p>
            <a:pPr marL="285750" indent="-285750">
              <a:buFont typeface="Arial" panose="020B0604020202020204" pitchFamily="34" charset="0"/>
              <a:buChar char="•"/>
            </a:pPr>
            <a:endParaRPr lang="bs-Latn-BA" dirty="0">
              <a:latin typeface="Trebuchet MS" panose="020B0603020202020204" pitchFamily="34" charset="0"/>
            </a:endParaRPr>
          </a:p>
          <a:p>
            <a:pPr marL="285750" indent="-285750">
              <a:buFont typeface="Arial" panose="020B0604020202020204" pitchFamily="34" charset="0"/>
              <a:buChar char="•"/>
            </a:pPr>
            <a:r>
              <a:rPr lang="bs-Latn-BA" dirty="0">
                <a:latin typeface="Trebuchet MS" panose="020B0603020202020204" pitchFamily="34" charset="0"/>
              </a:rPr>
              <a:t>Oblast koju je potrebno urediti u TOR-u jeste parkiranje vozila koja vrše prevoz ove vrste robe.</a:t>
            </a:r>
          </a:p>
          <a:p>
            <a:pPr marL="285750" indent="-285750">
              <a:buFont typeface="Arial" panose="020B0604020202020204" pitchFamily="34" charset="0"/>
              <a:buChar char="•"/>
            </a:pPr>
            <a:endParaRPr lang="bs-Latn-BA" dirty="0">
              <a:latin typeface="Trebuchet MS" panose="020B0603020202020204" pitchFamily="34" charset="0"/>
            </a:endParaRPr>
          </a:p>
          <a:p>
            <a:pPr marL="285750" indent="-285750">
              <a:buFont typeface="Arial" panose="020B0604020202020204" pitchFamily="34" charset="0"/>
              <a:buChar char="•"/>
            </a:pPr>
            <a:r>
              <a:rPr lang="bs-Latn-BA" dirty="0">
                <a:latin typeface="Trebuchet MS" panose="020B0603020202020204" pitchFamily="34" charset="0"/>
              </a:rPr>
              <a:t>Predmet istraživanja jeste sistem TOR uključujući sve aktivnosti unutar tog sistema, sa naglaskom na formiranje adekvatne baze potencijalnih lokacija za parkiranje vozila sa opasnom robom, njihovo vrednovanje, te odabir adekvatnih lokacija.</a:t>
            </a:r>
          </a:p>
          <a:p>
            <a:pPr marL="285750" indent="-285750">
              <a:buFont typeface="Arial" panose="020B0604020202020204" pitchFamily="34" charset="0"/>
              <a:buChar char="•"/>
            </a:pPr>
            <a:endParaRPr lang="bs-Latn-BA" dirty="0">
              <a:latin typeface="Trebuchet MS" panose="020B0603020202020204" pitchFamily="34" charset="0"/>
            </a:endParaRPr>
          </a:p>
          <a:p>
            <a:pPr marL="285750" indent="-285750">
              <a:buFont typeface="Arial" panose="020B0604020202020204" pitchFamily="34" charset="0"/>
              <a:buChar char="•"/>
            </a:pPr>
            <a:r>
              <a:rPr lang="bs-Latn-BA" dirty="0">
                <a:latin typeface="Trebuchet MS" panose="020B0603020202020204" pitchFamily="34" charset="0"/>
              </a:rPr>
              <a:t>Zahtevi za nadzor vozila za transport opasne robe definisani su poglavljima 8.4 i 8.5 ADR-a, ali je potrebno da nadležni državni organi bliže urede ovu oblast nacionalnim propisima i regulativom.</a:t>
            </a:r>
          </a:p>
          <a:p>
            <a:endParaRPr lang="bs-Latn-BA" sz="2000" dirty="0">
              <a:latin typeface="Trebuchet MS" panose="020B0603020202020204" pitchFamily="34" charset="0"/>
            </a:endParaRPr>
          </a:p>
        </p:txBody>
      </p:sp>
    </p:spTree>
    <p:extLst>
      <p:ext uri="{BB962C8B-B14F-4D97-AF65-F5344CB8AC3E}">
        <p14:creationId xmlns:p14="http://schemas.microsoft.com/office/powerpoint/2010/main" val="33005221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C7E43E6-CA89-42ED-BD73-7ECAFE3A88DD}"/>
              </a:ext>
            </a:extLst>
          </p:cNvPr>
          <p:cNvSpPr/>
          <p:nvPr/>
        </p:nvSpPr>
        <p:spPr>
          <a:xfrm>
            <a:off x="1142329" y="1497727"/>
            <a:ext cx="9867415" cy="3754874"/>
          </a:xfrm>
          <a:prstGeom prst="rect">
            <a:avLst/>
          </a:prstGeom>
        </p:spPr>
        <p:txBody>
          <a:bodyPr wrap="square">
            <a:spAutoFit/>
          </a:bodyPr>
          <a:lstStyle/>
          <a:p>
            <a:r>
              <a:rPr lang="bs-Latn-BA" sz="2000" dirty="0">
                <a:latin typeface="Trebuchet MS" panose="020B0603020202020204" pitchFamily="34" charset="0"/>
              </a:rPr>
              <a:t>Pregled dosadašnjih istraživanja i cilj istog</a:t>
            </a:r>
            <a:endParaRPr lang="bs-Latn-BA" dirty="0">
              <a:latin typeface="Trebuchet MS" panose="020B0603020202020204" pitchFamily="34" charset="0"/>
            </a:endParaRPr>
          </a:p>
          <a:p>
            <a:pPr marL="342900" indent="-342900">
              <a:buFont typeface="Arial" panose="020B0604020202020204" pitchFamily="34" charset="0"/>
              <a:buChar char="•"/>
            </a:pPr>
            <a:endParaRPr lang="bs-Latn-BA" dirty="0">
              <a:latin typeface="Trebuchet MS" panose="020B0603020202020204" pitchFamily="34" charset="0"/>
            </a:endParaRPr>
          </a:p>
          <a:p>
            <a:pPr marL="342900" indent="-342900">
              <a:buFont typeface="Arial" panose="020B0604020202020204" pitchFamily="34" charset="0"/>
              <a:buChar char="•"/>
            </a:pPr>
            <a:r>
              <a:rPr lang="bs-Latn-BA" dirty="0">
                <a:latin typeface="Trebuchet MS" panose="020B0603020202020204" pitchFamily="34" charset="0"/>
              </a:rPr>
              <a:t>Istraživanja u oblasti pokazuju da postoje određene studije u svetu u pogledu definisanja parkinga za ADR vozila, ali da ne postoji jedinstvena procedura.</a:t>
            </a:r>
          </a:p>
          <a:p>
            <a:pPr marL="342900" indent="-342900">
              <a:buFont typeface="Arial" panose="020B0604020202020204" pitchFamily="34" charset="0"/>
              <a:buChar char="•"/>
            </a:pPr>
            <a:endParaRPr lang="bs-Latn-BA" dirty="0">
              <a:latin typeface="Trebuchet MS" panose="020B0603020202020204" pitchFamily="34" charset="0"/>
            </a:endParaRPr>
          </a:p>
          <a:p>
            <a:pPr marL="342900" indent="-342900">
              <a:buFont typeface="Arial" panose="020B0604020202020204" pitchFamily="34" charset="0"/>
              <a:buChar char="•"/>
            </a:pPr>
            <a:r>
              <a:rPr lang="bs-Latn-BA" dirty="0">
                <a:latin typeface="Trebuchet MS" panose="020B0603020202020204" pitchFamily="34" charset="0"/>
              </a:rPr>
              <a:t>Nedostatak istraživanja u Republici Srbiji, što kreira potrebu za razvoj ovog modela.</a:t>
            </a:r>
          </a:p>
          <a:p>
            <a:pPr marL="342900" indent="-342900">
              <a:buFont typeface="Arial" panose="020B0604020202020204" pitchFamily="34" charset="0"/>
              <a:buChar char="•"/>
            </a:pPr>
            <a:endParaRPr lang="bs-Latn-BA" dirty="0">
              <a:latin typeface="Trebuchet MS" panose="020B0603020202020204" pitchFamily="34" charset="0"/>
            </a:endParaRPr>
          </a:p>
          <a:p>
            <a:pPr marL="342900" indent="-342900">
              <a:buFont typeface="Arial" panose="020B0604020202020204" pitchFamily="34" charset="0"/>
              <a:buChar char="•"/>
            </a:pPr>
            <a:r>
              <a:rPr lang="bs-Latn-BA" dirty="0">
                <a:latin typeface="Trebuchet MS" panose="020B0603020202020204" pitchFamily="34" charset="0"/>
              </a:rPr>
              <a:t>Cilj istraživanja jeste mogućnost unapređenja bezbednosti i efikasnosti tokova opasne robe kroz formiranje mreže lokacija za parkiranje ADR vozila.</a:t>
            </a:r>
          </a:p>
          <a:p>
            <a:pPr marL="342900" indent="-342900">
              <a:buFont typeface="Arial" panose="020B0604020202020204" pitchFamily="34" charset="0"/>
              <a:buChar char="•"/>
            </a:pPr>
            <a:endParaRPr lang="bs-Latn-BA" dirty="0">
              <a:latin typeface="Trebuchet MS" panose="020B0603020202020204" pitchFamily="34" charset="0"/>
            </a:endParaRPr>
          </a:p>
          <a:p>
            <a:pPr marL="342900" indent="-342900">
              <a:buFont typeface="Arial" panose="020B0604020202020204" pitchFamily="34" charset="0"/>
              <a:buChar char="•"/>
            </a:pPr>
            <a:r>
              <a:rPr lang="bs-Latn-BA" dirty="0">
                <a:latin typeface="Trebuchet MS" panose="020B0603020202020204" pitchFamily="34" charset="0"/>
              </a:rPr>
              <a:t>Za razvoj modela primenjena su znanja iz određenih različitih oblasti, jer je predmet istraživanja kompleksan (F-VKO-Z, F-PIPRECIA-Z, F-MARCOS-Z, GIS, itd).</a:t>
            </a:r>
          </a:p>
          <a:p>
            <a:pPr marL="342900" indent="-342900">
              <a:buFont typeface="Arial" panose="020B0604020202020204" pitchFamily="34" charset="0"/>
              <a:buChar char="•"/>
            </a:pPr>
            <a:endParaRPr lang="bs-Latn-BA" sz="2000" dirty="0">
              <a:latin typeface="Trebuchet MS" panose="020B0603020202020204" pitchFamily="34" charset="0"/>
            </a:endParaRPr>
          </a:p>
        </p:txBody>
      </p:sp>
    </p:spTree>
    <p:extLst>
      <p:ext uri="{BB962C8B-B14F-4D97-AF65-F5344CB8AC3E}">
        <p14:creationId xmlns:p14="http://schemas.microsoft.com/office/powerpoint/2010/main" val="4721624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C7E43E6-CA89-42ED-BD73-7ECAFE3A88DD}"/>
              </a:ext>
            </a:extLst>
          </p:cNvPr>
          <p:cNvSpPr/>
          <p:nvPr/>
        </p:nvSpPr>
        <p:spPr>
          <a:xfrm>
            <a:off x="1142330" y="1497727"/>
            <a:ext cx="10079852" cy="4832092"/>
          </a:xfrm>
          <a:prstGeom prst="rect">
            <a:avLst/>
          </a:prstGeom>
        </p:spPr>
        <p:txBody>
          <a:bodyPr wrap="square">
            <a:spAutoFit/>
          </a:bodyPr>
          <a:lstStyle/>
          <a:p>
            <a:r>
              <a:rPr lang="bs-Latn-BA" sz="2000" dirty="0">
                <a:latin typeface="Trebuchet MS" panose="020B0603020202020204" pitchFamily="34" charset="0"/>
              </a:rPr>
              <a:t>Kreiranje novog modela</a:t>
            </a:r>
          </a:p>
          <a:p>
            <a:pPr marL="285750" indent="-285750">
              <a:buFont typeface="Arial" panose="020B0604020202020204" pitchFamily="34" charset="0"/>
              <a:buChar char="•"/>
            </a:pPr>
            <a:endParaRPr lang="bs-Latn-BA" dirty="0">
              <a:latin typeface="Trebuchet MS" panose="020B0603020202020204" pitchFamily="34" charset="0"/>
            </a:endParaRPr>
          </a:p>
          <a:p>
            <a:pPr marL="285750" indent="-285750">
              <a:buFont typeface="Arial" panose="020B0604020202020204" pitchFamily="34" charset="0"/>
              <a:buChar char="•"/>
            </a:pPr>
            <a:r>
              <a:rPr lang="bs-Latn-BA" dirty="0">
                <a:latin typeface="Trebuchet MS" panose="020B0603020202020204" pitchFamily="34" charset="0"/>
              </a:rPr>
              <a:t>Istraživanje sprovedeno na mreži puteva IA reda – autoputeva na teritoriji Republike Srbije.</a:t>
            </a:r>
          </a:p>
          <a:p>
            <a:endParaRPr lang="bs-Latn-BA" dirty="0">
              <a:latin typeface="Trebuchet MS" panose="020B0603020202020204" pitchFamily="34" charset="0"/>
            </a:endParaRPr>
          </a:p>
          <a:p>
            <a:pPr marL="285750" indent="-285750">
              <a:buFont typeface="Arial" panose="020B0604020202020204" pitchFamily="34" charset="0"/>
              <a:buChar char="•"/>
            </a:pPr>
            <a:r>
              <a:rPr lang="bs-Latn-BA" dirty="0">
                <a:latin typeface="Trebuchet MS" panose="020B0603020202020204" pitchFamily="34" charset="0"/>
              </a:rPr>
              <a:t>Na osnovu diskusije sa ekspertima, definisani su kriterijumi na osnovu kojih su vrednovane lokacije za parking ADR vozila: </a:t>
            </a:r>
          </a:p>
          <a:p>
            <a:endParaRPr lang="bs-Latn-BA" dirty="0">
              <a:latin typeface="Trebuchet MS" panose="020B0603020202020204" pitchFamily="34" charset="0"/>
            </a:endParaRPr>
          </a:p>
          <a:p>
            <a:r>
              <a:rPr lang="bs-Latn-BA" dirty="0">
                <a:latin typeface="Trebuchet MS" panose="020B0603020202020204" pitchFamily="34" charset="0"/>
              </a:rPr>
              <a:t>       C1 - udaljenost naseljenih mesta, </a:t>
            </a:r>
          </a:p>
          <a:p>
            <a:r>
              <a:rPr lang="bs-Latn-BA" dirty="0">
                <a:latin typeface="Trebuchet MS" panose="020B0603020202020204" pitchFamily="34" charset="0"/>
              </a:rPr>
              <a:t>       C2 - zaštita životne sredine i udaljenost vodenih tokova, </a:t>
            </a:r>
          </a:p>
          <a:p>
            <a:r>
              <a:rPr lang="bs-Latn-BA" dirty="0">
                <a:latin typeface="Trebuchet MS" panose="020B0603020202020204" pitchFamily="34" charset="0"/>
              </a:rPr>
              <a:t>       C3 - materijalna dobra (industrijski, komunalni, javni i drugi objekti) i </a:t>
            </a:r>
          </a:p>
          <a:p>
            <a:r>
              <a:rPr lang="bs-Latn-BA" dirty="0">
                <a:latin typeface="Trebuchet MS" panose="020B0603020202020204" pitchFamily="34" charset="0"/>
              </a:rPr>
              <a:t>       C4 - raspoloživa infrastruktura</a:t>
            </a:r>
          </a:p>
          <a:p>
            <a:endParaRPr lang="bs-Latn-BA" dirty="0">
              <a:latin typeface="Trebuchet MS" panose="020B0603020202020204" pitchFamily="34" charset="0"/>
            </a:endParaRPr>
          </a:p>
          <a:p>
            <a:pPr marL="285750" indent="-285750">
              <a:buFont typeface="Arial" panose="020B0604020202020204" pitchFamily="34" charset="0"/>
              <a:buChar char="•"/>
            </a:pPr>
            <a:r>
              <a:rPr lang="bs-Latn-BA" dirty="0">
                <a:latin typeface="Trebuchet MS" panose="020B0603020202020204" pitchFamily="34" charset="0"/>
              </a:rPr>
              <a:t>Određeno je 92 potencijalna parkirališta koja ispunjavaju minimalne uslove za parkiranje teretnih vozila sa opasnom robom. </a:t>
            </a:r>
          </a:p>
          <a:p>
            <a:endParaRPr lang="bs-Latn-BA" dirty="0">
              <a:latin typeface="Trebuchet MS" panose="020B0603020202020204" pitchFamily="34" charset="0"/>
            </a:endParaRPr>
          </a:p>
          <a:p>
            <a:pPr marL="285750" indent="-285750">
              <a:buFont typeface="Arial" panose="020B0604020202020204" pitchFamily="34" charset="0"/>
              <a:buChar char="•"/>
            </a:pPr>
            <a:r>
              <a:rPr lang="bs-Latn-BA" dirty="0">
                <a:latin typeface="Trebuchet MS" panose="020B0603020202020204" pitchFamily="34" charset="0"/>
              </a:rPr>
              <a:t>Usvojen kriterijum da je potrebno minimalno jedno parkiralište na 80 km puta.</a:t>
            </a:r>
          </a:p>
          <a:p>
            <a:endParaRPr lang="bs-Latn-BA" sz="2000" dirty="0">
              <a:latin typeface="Trebuchet MS" panose="020B0603020202020204" pitchFamily="34" charset="0"/>
            </a:endParaRPr>
          </a:p>
        </p:txBody>
      </p:sp>
      <p:pic>
        <p:nvPicPr>
          <p:cNvPr id="2" name="Picture 1">
            <a:extLst>
              <a:ext uri="{FF2B5EF4-FFF2-40B4-BE49-F238E27FC236}">
                <a16:creationId xmlns:a16="http://schemas.microsoft.com/office/drawing/2014/main" id="{9963CDC4-6E1B-14A6-1E02-55FD3FA6A807}"/>
              </a:ext>
            </a:extLst>
          </p:cNvPr>
          <p:cNvPicPr>
            <a:picLocks noChangeAspect="1"/>
          </p:cNvPicPr>
          <p:nvPr/>
        </p:nvPicPr>
        <p:blipFill>
          <a:blip r:embed="rId2">
            <a:extLst>
              <a:ext uri="{28A0092B-C50C-407E-A947-70E740481C1C}">
                <a14:useLocalDpi xmlns:a14="http://schemas.microsoft.com/office/drawing/2010/main" val="0"/>
              </a:ext>
            </a:extLst>
          </a:blip>
          <a:srcRect t="1441" r="2" b="2"/>
          <a:stretch/>
        </p:blipFill>
        <p:spPr bwMode="auto">
          <a:xfrm>
            <a:off x="3807405" y="1073327"/>
            <a:ext cx="4292886" cy="5142884"/>
          </a:xfrm>
          <a:prstGeom prst="rect">
            <a:avLst/>
          </a:prstGeom>
          <a:noFill/>
          <a:effectLst/>
        </p:spPr>
      </p:pic>
    </p:spTree>
    <p:extLst>
      <p:ext uri="{BB962C8B-B14F-4D97-AF65-F5344CB8AC3E}">
        <p14:creationId xmlns:p14="http://schemas.microsoft.com/office/powerpoint/2010/main" val="29916826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C7E43E6-CA89-42ED-BD73-7ECAFE3A88DD}"/>
              </a:ext>
            </a:extLst>
          </p:cNvPr>
          <p:cNvSpPr/>
          <p:nvPr/>
        </p:nvSpPr>
        <p:spPr>
          <a:xfrm>
            <a:off x="1142330" y="1497727"/>
            <a:ext cx="6096000" cy="1323439"/>
          </a:xfrm>
          <a:prstGeom prst="rect">
            <a:avLst/>
          </a:prstGeom>
        </p:spPr>
        <p:txBody>
          <a:bodyPr>
            <a:spAutoFit/>
          </a:bodyPr>
          <a:lstStyle/>
          <a:p>
            <a:r>
              <a:rPr lang="bs-Latn-BA" sz="2000" dirty="0">
                <a:latin typeface="Trebuchet MS" panose="020B0603020202020204" pitchFamily="34" charset="0"/>
              </a:rPr>
              <a:t>Tekst</a:t>
            </a:r>
          </a:p>
          <a:p>
            <a:r>
              <a:rPr lang="bs-Latn-BA" sz="2000" dirty="0">
                <a:latin typeface="Trebuchet MS" panose="020B0603020202020204" pitchFamily="34" charset="0"/>
              </a:rPr>
              <a:t>Tekst</a:t>
            </a:r>
          </a:p>
          <a:p>
            <a:r>
              <a:rPr lang="bs-Latn-BA" sz="2000" dirty="0">
                <a:latin typeface="Trebuchet MS" panose="020B0603020202020204" pitchFamily="34" charset="0"/>
              </a:rPr>
              <a:t>Tekst</a:t>
            </a:r>
          </a:p>
          <a:p>
            <a:endParaRPr lang="bs-Latn-BA" sz="2000" dirty="0">
              <a:latin typeface="Trebuchet MS" panose="020B0603020202020204" pitchFamily="34" charset="0"/>
            </a:endParaRPr>
          </a:p>
        </p:txBody>
      </p:sp>
      <p:sp useBgFill="1">
        <p:nvSpPr>
          <p:cNvPr id="2" name="Rectangle 1">
            <a:extLst>
              <a:ext uri="{FF2B5EF4-FFF2-40B4-BE49-F238E27FC236}">
                <a16:creationId xmlns:a16="http://schemas.microsoft.com/office/drawing/2014/main" id="{EF6D22C9-648F-C82B-5069-A307AB4CC3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7337F843-96E0-449E-E704-BE295F4BD2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6BD7AA38-96AF-85CB-5323-5E2AB103756D}"/>
              </a:ext>
            </a:extLst>
          </p:cNvPr>
          <p:cNvSpPr txBox="1"/>
          <p:nvPr/>
        </p:nvSpPr>
        <p:spPr>
          <a:xfrm>
            <a:off x="-4" y="1370189"/>
            <a:ext cx="5410847" cy="4786313"/>
          </a:xfrm>
          <a:prstGeom prst="rect">
            <a:avLst/>
          </a:prstGeom>
        </p:spPr>
        <p:txBody>
          <a:bodyPr vert="horz" lIns="91440" tIns="45720" rIns="91440" bIns="45720" rtlCol="0">
            <a:normAutofit/>
          </a:bodyPr>
          <a:lstStyle/>
          <a:p>
            <a:pPr indent="-228600" algn="just">
              <a:lnSpc>
                <a:spcPct val="90000"/>
              </a:lnSpc>
              <a:spcAft>
                <a:spcPts val="600"/>
              </a:spcAft>
              <a:buFont typeface="Arial" panose="020B0604020202020204" pitchFamily="34" charset="0"/>
              <a:buChar char="•"/>
            </a:pPr>
            <a:endParaRPr lang="en-US" sz="1600" dirty="0">
              <a:latin typeface="Arial" panose="020B0604020202020204" pitchFamily="34" charset="0"/>
              <a:cs typeface="Arial" panose="020B0604020202020204" pitchFamily="34" charset="0"/>
            </a:endParaRPr>
          </a:p>
          <a:p>
            <a:pPr indent="-228600" algn="just">
              <a:lnSpc>
                <a:spcPct val="90000"/>
              </a:lnSpc>
              <a:spcAft>
                <a:spcPts val="600"/>
              </a:spcAft>
              <a:buFont typeface="Arial" panose="020B0604020202020204" pitchFamily="34" charset="0"/>
              <a:buChar char="•"/>
            </a:pPr>
            <a:endParaRPr lang="en-US" sz="1600" dirty="0">
              <a:latin typeface="Arial" panose="020B0604020202020204" pitchFamily="34" charset="0"/>
              <a:cs typeface="Arial" panose="020B0604020202020204" pitchFamily="34" charset="0"/>
            </a:endParaRPr>
          </a:p>
          <a:p>
            <a:pPr indent="-228600" algn="just">
              <a:lnSpc>
                <a:spcPct val="90000"/>
              </a:lnSpc>
              <a:spcAft>
                <a:spcPts val="600"/>
              </a:spcAft>
              <a:buFont typeface="Arial" panose="020B0604020202020204" pitchFamily="34" charset="0"/>
              <a:buChar char="•"/>
            </a:pPr>
            <a:endParaRPr lang="en-US" sz="1300" dirty="0"/>
          </a:p>
          <a:p>
            <a:pPr indent="-228600" algn="just">
              <a:lnSpc>
                <a:spcPct val="90000"/>
              </a:lnSpc>
              <a:spcAft>
                <a:spcPts val="600"/>
              </a:spcAft>
              <a:buFont typeface="Arial" panose="020B0604020202020204" pitchFamily="34" charset="0"/>
              <a:buChar char="•"/>
            </a:pPr>
            <a:endParaRPr lang="en-US" sz="1300" dirty="0"/>
          </a:p>
        </p:txBody>
      </p:sp>
      <p:sp>
        <p:nvSpPr>
          <p:cNvPr id="6" name="TextBox 5">
            <a:extLst>
              <a:ext uri="{FF2B5EF4-FFF2-40B4-BE49-F238E27FC236}">
                <a16:creationId xmlns:a16="http://schemas.microsoft.com/office/drawing/2014/main" id="{C87BB20A-2A63-789C-C1CE-8920302FD3B9}"/>
              </a:ext>
            </a:extLst>
          </p:cNvPr>
          <p:cNvSpPr txBox="1"/>
          <p:nvPr/>
        </p:nvSpPr>
        <p:spPr>
          <a:xfrm>
            <a:off x="-4" y="84930"/>
            <a:ext cx="2479302" cy="400110"/>
          </a:xfrm>
          <a:prstGeom prst="rect">
            <a:avLst/>
          </a:prstGeom>
          <a:noFill/>
        </p:spPr>
        <p:txBody>
          <a:bodyPr wrap="square">
            <a:spAutoFit/>
          </a:bodyPr>
          <a:lstStyle/>
          <a:p>
            <a:r>
              <a:rPr lang="pl-PL" sz="2000" dirty="0">
                <a:latin typeface="Trebuchet MS" panose="020B0603020202020204" pitchFamily="34" charset="0"/>
              </a:rPr>
              <a:t>Faza I istraživanja</a:t>
            </a:r>
            <a:endParaRPr lang="en-US" sz="2000" dirty="0">
              <a:latin typeface="Trebuchet MS" panose="020B0603020202020204" pitchFamily="34" charset="0"/>
            </a:endParaRPr>
          </a:p>
        </p:txBody>
      </p:sp>
      <p:pic>
        <p:nvPicPr>
          <p:cNvPr id="7" name="Picture 6">
            <a:extLst>
              <a:ext uri="{FF2B5EF4-FFF2-40B4-BE49-F238E27FC236}">
                <a16:creationId xmlns:a16="http://schemas.microsoft.com/office/drawing/2014/main" id="{353ACDF9-D65F-F07C-2985-48CDF0DECC60}"/>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7783"/>
          <a:stretch/>
        </p:blipFill>
        <p:spPr bwMode="auto">
          <a:xfrm>
            <a:off x="2592456" y="170047"/>
            <a:ext cx="7007088" cy="6687953"/>
          </a:xfrm>
          <a:prstGeom prst="rect">
            <a:avLst/>
          </a:prstGeom>
          <a:noFill/>
          <a:ln>
            <a:noFill/>
          </a:ln>
          <a:extLst>
            <a:ext uri="{53640926-AAD7-44D8-BBD7-CCE9431645EC}">
              <a14:shadowObscured xmlns:a14="http://schemas.microsoft.com/office/drawing/2010/main"/>
            </a:ext>
          </a:extLst>
        </p:spPr>
      </p:pic>
      <p:pic>
        <p:nvPicPr>
          <p:cNvPr id="8" name="Picture 7">
            <a:extLst>
              <a:ext uri="{FF2B5EF4-FFF2-40B4-BE49-F238E27FC236}">
                <a16:creationId xmlns:a16="http://schemas.microsoft.com/office/drawing/2014/main" id="{EB4361AD-E535-F003-072D-E38CF399147E}"/>
              </a:ext>
            </a:extLst>
          </p:cNvPr>
          <p:cNvPicPr>
            <a:picLocks noChangeAspect="1"/>
          </p:cNvPicPr>
          <p:nvPr/>
        </p:nvPicPr>
        <p:blipFill>
          <a:blip r:embed="rId3"/>
          <a:stretch>
            <a:fillRect/>
          </a:stretch>
        </p:blipFill>
        <p:spPr>
          <a:xfrm>
            <a:off x="3022807" y="1328047"/>
            <a:ext cx="5905379" cy="4201905"/>
          </a:xfrm>
          <a:prstGeom prst="rect">
            <a:avLst/>
          </a:prstGeom>
        </p:spPr>
      </p:pic>
      <p:pic>
        <p:nvPicPr>
          <p:cNvPr id="9" name="Picture 8">
            <a:extLst>
              <a:ext uri="{FF2B5EF4-FFF2-40B4-BE49-F238E27FC236}">
                <a16:creationId xmlns:a16="http://schemas.microsoft.com/office/drawing/2014/main" id="{77E92DC8-98B8-CE34-B077-774FA99EEB16}"/>
              </a:ext>
            </a:extLst>
          </p:cNvPr>
          <p:cNvPicPr>
            <a:picLocks noChangeAspect="1"/>
          </p:cNvPicPr>
          <p:nvPr/>
        </p:nvPicPr>
        <p:blipFill>
          <a:blip r:embed="rId4"/>
          <a:stretch>
            <a:fillRect/>
          </a:stretch>
        </p:blipFill>
        <p:spPr>
          <a:xfrm>
            <a:off x="2509986" y="1250918"/>
            <a:ext cx="7202716" cy="4279033"/>
          </a:xfrm>
          <a:prstGeom prst="rect">
            <a:avLst/>
          </a:prstGeom>
        </p:spPr>
      </p:pic>
      <p:pic>
        <p:nvPicPr>
          <p:cNvPr id="10" name="Picture 9">
            <a:extLst>
              <a:ext uri="{FF2B5EF4-FFF2-40B4-BE49-F238E27FC236}">
                <a16:creationId xmlns:a16="http://schemas.microsoft.com/office/drawing/2014/main" id="{6291E96B-2E42-E6B2-DCA4-F499D4AC707F}"/>
              </a:ext>
            </a:extLst>
          </p:cNvPr>
          <p:cNvPicPr>
            <a:picLocks noChangeAspect="1"/>
          </p:cNvPicPr>
          <p:nvPr/>
        </p:nvPicPr>
        <p:blipFill>
          <a:blip r:embed="rId5"/>
          <a:stretch>
            <a:fillRect/>
          </a:stretch>
        </p:blipFill>
        <p:spPr>
          <a:xfrm>
            <a:off x="681513" y="1250918"/>
            <a:ext cx="10996585" cy="4356162"/>
          </a:xfrm>
          <a:prstGeom prst="rect">
            <a:avLst/>
          </a:prstGeom>
        </p:spPr>
      </p:pic>
      <p:pic>
        <p:nvPicPr>
          <p:cNvPr id="11" name="Picture 10">
            <a:extLst>
              <a:ext uri="{FF2B5EF4-FFF2-40B4-BE49-F238E27FC236}">
                <a16:creationId xmlns:a16="http://schemas.microsoft.com/office/drawing/2014/main" id="{EEC2D354-9EE9-D64D-91D9-A2C7E666A347}"/>
              </a:ext>
            </a:extLst>
          </p:cNvPr>
          <p:cNvPicPr>
            <a:picLocks noChangeAspect="1"/>
          </p:cNvPicPr>
          <p:nvPr/>
        </p:nvPicPr>
        <p:blipFill>
          <a:blip r:embed="rId6"/>
          <a:stretch>
            <a:fillRect/>
          </a:stretch>
        </p:blipFill>
        <p:spPr>
          <a:xfrm>
            <a:off x="2322439" y="1276513"/>
            <a:ext cx="7390263" cy="4295580"/>
          </a:xfrm>
          <a:prstGeom prst="rect">
            <a:avLst/>
          </a:prstGeom>
        </p:spPr>
      </p:pic>
      <p:pic>
        <p:nvPicPr>
          <p:cNvPr id="12" name="Picture 11">
            <a:extLst>
              <a:ext uri="{FF2B5EF4-FFF2-40B4-BE49-F238E27FC236}">
                <a16:creationId xmlns:a16="http://schemas.microsoft.com/office/drawing/2014/main" id="{C580385C-413C-257A-EC61-BEC159E90760}"/>
              </a:ext>
            </a:extLst>
          </p:cNvPr>
          <p:cNvPicPr>
            <a:picLocks noChangeAspect="1"/>
          </p:cNvPicPr>
          <p:nvPr/>
        </p:nvPicPr>
        <p:blipFill>
          <a:blip r:embed="rId7"/>
          <a:stretch>
            <a:fillRect/>
          </a:stretch>
        </p:blipFill>
        <p:spPr>
          <a:xfrm>
            <a:off x="3694726" y="1851421"/>
            <a:ext cx="4627800" cy="3053195"/>
          </a:xfrm>
          <a:prstGeom prst="rect">
            <a:avLst/>
          </a:prstGeom>
        </p:spPr>
      </p:pic>
    </p:spTree>
    <p:extLst>
      <p:ext uri="{BB962C8B-B14F-4D97-AF65-F5344CB8AC3E}">
        <p14:creationId xmlns:p14="http://schemas.microsoft.com/office/powerpoint/2010/main" val="6892350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8"/>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nodeType="clickEffect">
                                  <p:stCondLst>
                                    <p:cond delay="0"/>
                                  </p:stCondLst>
                                  <p:childTnLst>
                                    <p:set>
                                      <p:cBhvr>
                                        <p:cTn id="18" dur="1" fill="hold">
                                          <p:stCondLst>
                                            <p:cond delay="0"/>
                                          </p:stCondLst>
                                        </p:cTn>
                                        <p:tgtEl>
                                          <p:spTgt spid="9"/>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nodeType="clickEffect">
                                  <p:stCondLst>
                                    <p:cond delay="0"/>
                                  </p:stCondLst>
                                  <p:childTnLst>
                                    <p:set>
                                      <p:cBhvr>
                                        <p:cTn id="26" dur="1" fill="hold">
                                          <p:stCondLst>
                                            <p:cond delay="0"/>
                                          </p:stCondLst>
                                        </p:cTn>
                                        <p:tgtEl>
                                          <p:spTgt spid="10"/>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xit" presetSubtype="0" fill="hold" nodeType="clickEffect">
                                  <p:stCondLst>
                                    <p:cond delay="0"/>
                                  </p:stCondLst>
                                  <p:childTnLst>
                                    <p:set>
                                      <p:cBhvr>
                                        <p:cTn id="34" dur="1" fill="hold">
                                          <p:stCondLst>
                                            <p:cond delay="0"/>
                                          </p:stCondLst>
                                        </p:cTn>
                                        <p:tgtEl>
                                          <p:spTgt spid="11"/>
                                        </p:tgtEl>
                                        <p:attrNameLst>
                                          <p:attrName>style.visibility</p:attrName>
                                        </p:attrNameLst>
                                      </p:cBhvr>
                                      <p:to>
                                        <p:strVal val="hidden"/>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2"/>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xit" presetSubtype="0" fill="hold" nodeType="clickEffect">
                                  <p:stCondLst>
                                    <p:cond delay="0"/>
                                  </p:stCondLst>
                                  <p:childTnLst>
                                    <p:set>
                                      <p:cBhvr>
                                        <p:cTn id="42" dur="1" fill="hold">
                                          <p:stCondLst>
                                            <p:cond delay="0"/>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9871656-398C-B78A-4492-06EC83A196B4}"/>
              </a:ext>
            </a:extLst>
          </p:cNvPr>
          <p:cNvPicPr>
            <a:picLocks noChangeAspect="1"/>
          </p:cNvPicPr>
          <p:nvPr/>
        </p:nvPicPr>
        <p:blipFill>
          <a:blip r:embed="rId2"/>
          <a:stretch>
            <a:fillRect/>
          </a:stretch>
        </p:blipFill>
        <p:spPr>
          <a:xfrm>
            <a:off x="7241308" y="1344938"/>
            <a:ext cx="3539651" cy="4782693"/>
          </a:xfrm>
          <a:prstGeom prst="rect">
            <a:avLst/>
          </a:prstGeom>
        </p:spPr>
      </p:pic>
      <p:pic>
        <p:nvPicPr>
          <p:cNvPr id="2" name="Picture 1">
            <a:extLst>
              <a:ext uri="{FF2B5EF4-FFF2-40B4-BE49-F238E27FC236}">
                <a16:creationId xmlns:a16="http://schemas.microsoft.com/office/drawing/2014/main" id="{FBBA63D9-CC15-3A3B-A32E-2A1E79003284}"/>
              </a:ext>
            </a:extLst>
          </p:cNvPr>
          <p:cNvPicPr>
            <a:picLocks noChangeAspect="1"/>
          </p:cNvPicPr>
          <p:nvPr/>
        </p:nvPicPr>
        <p:blipFill>
          <a:blip r:embed="rId3"/>
          <a:stretch>
            <a:fillRect/>
          </a:stretch>
        </p:blipFill>
        <p:spPr>
          <a:xfrm>
            <a:off x="1793982" y="1349774"/>
            <a:ext cx="3426692" cy="4767170"/>
          </a:xfrm>
          <a:prstGeom prst="rect">
            <a:avLst/>
          </a:prstGeom>
        </p:spPr>
      </p:pic>
      <p:sp>
        <p:nvSpPr>
          <p:cNvPr id="4" name="Rectangle 3">
            <a:extLst>
              <a:ext uri="{FF2B5EF4-FFF2-40B4-BE49-F238E27FC236}">
                <a16:creationId xmlns:a16="http://schemas.microsoft.com/office/drawing/2014/main" id="{DC7E43E6-CA89-42ED-BD73-7ECAFE3A88DD}"/>
              </a:ext>
            </a:extLst>
          </p:cNvPr>
          <p:cNvSpPr/>
          <p:nvPr/>
        </p:nvSpPr>
        <p:spPr>
          <a:xfrm>
            <a:off x="772874" y="1045145"/>
            <a:ext cx="6957961" cy="707886"/>
          </a:xfrm>
          <a:prstGeom prst="rect">
            <a:avLst/>
          </a:prstGeom>
        </p:spPr>
        <p:txBody>
          <a:bodyPr wrap="square">
            <a:spAutoFit/>
          </a:bodyPr>
          <a:lstStyle/>
          <a:p>
            <a:r>
              <a:rPr lang="pl-PL" sz="2000" dirty="0"/>
              <a:t>Izabrane lokacije za oba smera za formiranje konačnih scenarija</a:t>
            </a:r>
            <a:endParaRPr lang="en-US" sz="2000" dirty="0"/>
          </a:p>
          <a:p>
            <a:endParaRPr lang="bs-Latn-BA" sz="2000" dirty="0">
              <a:latin typeface="Trebuchet MS" panose="020B0603020202020204" pitchFamily="34" charset="0"/>
            </a:endParaRPr>
          </a:p>
        </p:txBody>
      </p:sp>
    </p:spTree>
    <p:extLst>
      <p:ext uri="{BB962C8B-B14F-4D97-AF65-F5344CB8AC3E}">
        <p14:creationId xmlns:p14="http://schemas.microsoft.com/office/powerpoint/2010/main" val="16208081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C7E43E6-CA89-42ED-BD73-7ECAFE3A88DD}"/>
              </a:ext>
            </a:extLst>
          </p:cNvPr>
          <p:cNvSpPr/>
          <p:nvPr/>
        </p:nvSpPr>
        <p:spPr>
          <a:xfrm>
            <a:off x="854728" y="1080985"/>
            <a:ext cx="2544254" cy="707886"/>
          </a:xfrm>
          <a:prstGeom prst="rect">
            <a:avLst/>
          </a:prstGeom>
        </p:spPr>
        <p:txBody>
          <a:bodyPr wrap="square">
            <a:spAutoFit/>
          </a:bodyPr>
          <a:lstStyle/>
          <a:p>
            <a:r>
              <a:rPr lang="pl-PL" sz="2000" dirty="0">
                <a:latin typeface="Trebuchet MS" panose="020B0603020202020204" pitchFamily="34" charset="0"/>
              </a:rPr>
              <a:t>Faza II istraživanja</a:t>
            </a:r>
            <a:endParaRPr lang="en-US" sz="2000" dirty="0">
              <a:latin typeface="Trebuchet MS" panose="020B0603020202020204" pitchFamily="34" charset="0"/>
            </a:endParaRPr>
          </a:p>
          <a:p>
            <a:endParaRPr lang="bs-Latn-BA" sz="2000" dirty="0">
              <a:latin typeface="Trebuchet MS" panose="020B0603020202020204" pitchFamily="34" charset="0"/>
            </a:endParaRPr>
          </a:p>
        </p:txBody>
      </p:sp>
      <p:sp>
        <p:nvSpPr>
          <p:cNvPr id="2" name="Rectangle 1">
            <a:extLst>
              <a:ext uri="{FF2B5EF4-FFF2-40B4-BE49-F238E27FC236}">
                <a16:creationId xmlns:a16="http://schemas.microsoft.com/office/drawing/2014/main" id="{C4114460-EFC2-F9DC-F333-D646D81224BB}"/>
              </a:ext>
            </a:extLst>
          </p:cNvPr>
          <p:cNvSpPr/>
          <p:nvPr/>
        </p:nvSpPr>
        <p:spPr>
          <a:xfrm rot="5400000">
            <a:off x="2123074" y="2584688"/>
            <a:ext cx="1438521" cy="173801"/>
          </a:xfrm>
          <a:prstGeom prst="rect">
            <a:avLst/>
          </a:prstGeom>
          <a:solidFill>
            <a:srgbClr val="FFFF00"/>
          </a:solidFill>
          <a:ln>
            <a:solidFill>
              <a:schemeClr val="tx1"/>
            </a:solidFill>
          </a:ln>
        </p:spPr>
        <p:style>
          <a:lnRef idx="0">
            <a:scrgbClr r="0" g="0" b="0"/>
          </a:lnRef>
          <a:fillRef idx="1">
            <a:scrgbClr r="0" g="0" b="0"/>
          </a:fillRef>
          <a:effectRef idx="0">
            <a:schemeClr val="accent1">
              <a:tint val="60000"/>
              <a:hueOff val="0"/>
              <a:satOff val="0"/>
              <a:lumOff val="0"/>
              <a:alphaOff val="0"/>
            </a:schemeClr>
          </a:effectRef>
          <a:fontRef idx="minor">
            <a:schemeClr val="lt1"/>
          </a:fontRef>
        </p:style>
        <p:txBody>
          <a:bodyPr/>
          <a:lstStyle/>
          <a:p>
            <a:endParaRPr lang="en-US"/>
          </a:p>
        </p:txBody>
      </p:sp>
      <p:grpSp>
        <p:nvGrpSpPr>
          <p:cNvPr id="3" name="Group 2">
            <a:extLst>
              <a:ext uri="{FF2B5EF4-FFF2-40B4-BE49-F238E27FC236}">
                <a16:creationId xmlns:a16="http://schemas.microsoft.com/office/drawing/2014/main" id="{EA20B1F1-619A-B698-4AC0-5A2DCB425DBD}"/>
              </a:ext>
            </a:extLst>
          </p:cNvPr>
          <p:cNvGrpSpPr/>
          <p:nvPr/>
        </p:nvGrpSpPr>
        <p:grpSpPr>
          <a:xfrm>
            <a:off x="2451195" y="1662488"/>
            <a:ext cx="1931130" cy="1158678"/>
            <a:chOff x="3558" y="253107"/>
            <a:chExt cx="1931130" cy="1158678"/>
          </a:xfrm>
        </p:grpSpPr>
        <p:sp>
          <p:nvSpPr>
            <p:cNvPr id="36" name="Rectangle: Rounded Corners 35">
              <a:extLst>
                <a:ext uri="{FF2B5EF4-FFF2-40B4-BE49-F238E27FC236}">
                  <a16:creationId xmlns:a16="http://schemas.microsoft.com/office/drawing/2014/main" id="{062C9A65-2476-06D7-6524-5F86F742146E}"/>
                </a:ext>
              </a:extLst>
            </p:cNvPr>
            <p:cNvSpPr/>
            <p:nvPr/>
          </p:nvSpPr>
          <p:spPr>
            <a:xfrm>
              <a:off x="3558" y="253107"/>
              <a:ext cx="1931130" cy="1158678"/>
            </a:xfrm>
            <a:prstGeom prst="roundRect">
              <a:avLst>
                <a:gd name="adj" fmla="val 10000"/>
              </a:avLst>
            </a:prstGeom>
            <a:ln>
              <a:solidFill>
                <a:schemeClr val="tx1"/>
              </a:solidFill>
            </a:ln>
          </p:spPr>
          <p:style>
            <a:lnRef idx="2">
              <a:scrgbClr r="0" g="0" b="0"/>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sp>
          <p:nvSpPr>
            <p:cNvPr id="37" name="Rectangle: Rounded Corners 5">
              <a:extLst>
                <a:ext uri="{FF2B5EF4-FFF2-40B4-BE49-F238E27FC236}">
                  <a16:creationId xmlns:a16="http://schemas.microsoft.com/office/drawing/2014/main" id="{C51ECA75-03F9-95E2-25BF-76B7AA871B0B}"/>
                </a:ext>
              </a:extLst>
            </p:cNvPr>
            <p:cNvSpPr txBox="1"/>
            <p:nvPr/>
          </p:nvSpPr>
          <p:spPr>
            <a:xfrm>
              <a:off x="37495" y="287044"/>
              <a:ext cx="1863256" cy="109080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bs-Latn-BA" sz="1500" b="0" kern="1200" cap="none" spc="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Definisanje kriterijuma za vrednovanje i definisanje potencijalnih lokacija</a:t>
              </a:r>
            </a:p>
          </p:txBody>
        </p:sp>
      </p:grpSp>
      <p:sp>
        <p:nvSpPr>
          <p:cNvPr id="5" name="Rectangle 4">
            <a:extLst>
              <a:ext uri="{FF2B5EF4-FFF2-40B4-BE49-F238E27FC236}">
                <a16:creationId xmlns:a16="http://schemas.microsoft.com/office/drawing/2014/main" id="{CC6CA6B8-B3DD-535E-A615-CE0263E11DD3}"/>
              </a:ext>
            </a:extLst>
          </p:cNvPr>
          <p:cNvSpPr/>
          <p:nvPr/>
        </p:nvSpPr>
        <p:spPr>
          <a:xfrm rot="5400000">
            <a:off x="2123074" y="4033036"/>
            <a:ext cx="1438521" cy="173801"/>
          </a:xfrm>
          <a:prstGeom prst="rect">
            <a:avLst/>
          </a:prstGeom>
          <a:solidFill>
            <a:srgbClr val="00B050"/>
          </a:solidFill>
          <a:ln>
            <a:solidFill>
              <a:schemeClr val="tx1"/>
            </a:solidFill>
          </a:ln>
        </p:spPr>
        <p:style>
          <a:lnRef idx="0">
            <a:scrgbClr r="0" g="0" b="0"/>
          </a:lnRef>
          <a:fillRef idx="1">
            <a:scrgbClr r="0" g="0" b="0"/>
          </a:fillRef>
          <a:effectRef idx="0">
            <a:schemeClr val="accent1">
              <a:tint val="60000"/>
              <a:hueOff val="0"/>
              <a:satOff val="0"/>
              <a:lumOff val="0"/>
              <a:alphaOff val="0"/>
            </a:schemeClr>
          </a:effectRef>
          <a:fontRef idx="minor">
            <a:schemeClr val="lt1"/>
          </a:fontRef>
        </p:style>
        <p:txBody>
          <a:bodyPr/>
          <a:lstStyle/>
          <a:p>
            <a:endParaRPr lang="en-US"/>
          </a:p>
        </p:txBody>
      </p:sp>
      <p:grpSp>
        <p:nvGrpSpPr>
          <p:cNvPr id="6" name="Group 5">
            <a:extLst>
              <a:ext uri="{FF2B5EF4-FFF2-40B4-BE49-F238E27FC236}">
                <a16:creationId xmlns:a16="http://schemas.microsoft.com/office/drawing/2014/main" id="{65B4FB46-3140-3D25-A65D-976B80072C74}"/>
              </a:ext>
            </a:extLst>
          </p:cNvPr>
          <p:cNvGrpSpPr/>
          <p:nvPr/>
        </p:nvGrpSpPr>
        <p:grpSpPr>
          <a:xfrm>
            <a:off x="2451195" y="3110836"/>
            <a:ext cx="1931130" cy="1158678"/>
            <a:chOff x="3558" y="1701455"/>
            <a:chExt cx="1931130" cy="1158678"/>
          </a:xfrm>
        </p:grpSpPr>
        <p:sp>
          <p:nvSpPr>
            <p:cNvPr id="34" name="Rectangle: Rounded Corners 33">
              <a:extLst>
                <a:ext uri="{FF2B5EF4-FFF2-40B4-BE49-F238E27FC236}">
                  <a16:creationId xmlns:a16="http://schemas.microsoft.com/office/drawing/2014/main" id="{0E6BF6CE-DDD4-DA8A-21FA-880DE73BE9AE}"/>
                </a:ext>
              </a:extLst>
            </p:cNvPr>
            <p:cNvSpPr/>
            <p:nvPr/>
          </p:nvSpPr>
          <p:spPr>
            <a:xfrm>
              <a:off x="3558" y="1701455"/>
              <a:ext cx="1931130" cy="1158678"/>
            </a:xfrm>
            <a:prstGeom prst="roundRect">
              <a:avLst>
                <a:gd name="adj" fmla="val 10000"/>
              </a:avLst>
            </a:prstGeom>
            <a:solidFill>
              <a:schemeClr val="bg1">
                <a:lumMod val="85000"/>
              </a:schemeClr>
            </a:solidFill>
            <a:ln>
              <a:solidFill>
                <a:schemeClr val="tx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lstStyle/>
            <a:p>
              <a:endParaRPr lang="en-US"/>
            </a:p>
          </p:txBody>
        </p:sp>
        <p:sp>
          <p:nvSpPr>
            <p:cNvPr id="35" name="Rectangle: Rounded Corners 8">
              <a:extLst>
                <a:ext uri="{FF2B5EF4-FFF2-40B4-BE49-F238E27FC236}">
                  <a16:creationId xmlns:a16="http://schemas.microsoft.com/office/drawing/2014/main" id="{5BEE9893-56F1-EFCF-886B-7F8CFE31B186}"/>
                </a:ext>
              </a:extLst>
            </p:cNvPr>
            <p:cNvSpPr txBox="1"/>
            <p:nvPr/>
          </p:nvSpPr>
          <p:spPr>
            <a:xfrm>
              <a:off x="37495" y="1735392"/>
              <a:ext cx="1863256" cy="109080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bs-Latn-BA" sz="1500" b="0" kern="1200" cap="none" spc="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Razvoj novog F-PIPRECIA-Z metode za težine kriterijuma</a:t>
              </a:r>
            </a:p>
          </p:txBody>
        </p:sp>
      </p:grpSp>
      <p:sp>
        <p:nvSpPr>
          <p:cNvPr id="7" name="Rectangle 6">
            <a:extLst>
              <a:ext uri="{FF2B5EF4-FFF2-40B4-BE49-F238E27FC236}">
                <a16:creationId xmlns:a16="http://schemas.microsoft.com/office/drawing/2014/main" id="{2C156C14-0D47-1751-8F0F-5DFD2014C150}"/>
              </a:ext>
            </a:extLst>
          </p:cNvPr>
          <p:cNvSpPr/>
          <p:nvPr/>
        </p:nvSpPr>
        <p:spPr>
          <a:xfrm>
            <a:off x="2847247" y="4757210"/>
            <a:ext cx="2558577" cy="173801"/>
          </a:xfrm>
          <a:prstGeom prst="rect">
            <a:avLst/>
          </a:prstGeom>
          <a:solidFill>
            <a:srgbClr val="FF0000"/>
          </a:solidFill>
          <a:ln>
            <a:solidFill>
              <a:schemeClr val="tx1"/>
            </a:solidFill>
          </a:ln>
        </p:spPr>
        <p:style>
          <a:lnRef idx="0">
            <a:scrgbClr r="0" g="0" b="0"/>
          </a:lnRef>
          <a:fillRef idx="1">
            <a:scrgbClr r="0" g="0" b="0"/>
          </a:fillRef>
          <a:effectRef idx="0">
            <a:schemeClr val="accent1">
              <a:tint val="60000"/>
              <a:hueOff val="0"/>
              <a:satOff val="0"/>
              <a:lumOff val="0"/>
              <a:alphaOff val="0"/>
            </a:schemeClr>
          </a:effectRef>
          <a:fontRef idx="minor">
            <a:schemeClr val="lt1"/>
          </a:fontRef>
        </p:style>
        <p:txBody>
          <a:bodyPr/>
          <a:lstStyle/>
          <a:p>
            <a:endParaRPr lang="en-US"/>
          </a:p>
        </p:txBody>
      </p:sp>
      <p:grpSp>
        <p:nvGrpSpPr>
          <p:cNvPr id="8" name="Group 7">
            <a:extLst>
              <a:ext uri="{FF2B5EF4-FFF2-40B4-BE49-F238E27FC236}">
                <a16:creationId xmlns:a16="http://schemas.microsoft.com/office/drawing/2014/main" id="{5CAEC4F8-604E-D608-E5B6-94F04E2B7591}"/>
              </a:ext>
            </a:extLst>
          </p:cNvPr>
          <p:cNvGrpSpPr/>
          <p:nvPr/>
        </p:nvGrpSpPr>
        <p:grpSpPr>
          <a:xfrm>
            <a:off x="2451195" y="4559184"/>
            <a:ext cx="1931130" cy="1158678"/>
            <a:chOff x="3558" y="3149803"/>
            <a:chExt cx="1931130" cy="1158678"/>
          </a:xfrm>
        </p:grpSpPr>
        <p:sp>
          <p:nvSpPr>
            <p:cNvPr id="32" name="Rectangle: Rounded Corners 31">
              <a:extLst>
                <a:ext uri="{FF2B5EF4-FFF2-40B4-BE49-F238E27FC236}">
                  <a16:creationId xmlns:a16="http://schemas.microsoft.com/office/drawing/2014/main" id="{25B4A4C9-4F8D-B07C-E9FA-879105357345}"/>
                </a:ext>
              </a:extLst>
            </p:cNvPr>
            <p:cNvSpPr/>
            <p:nvPr/>
          </p:nvSpPr>
          <p:spPr>
            <a:xfrm>
              <a:off x="3558" y="3149803"/>
              <a:ext cx="1931130" cy="1158678"/>
            </a:xfrm>
            <a:prstGeom prst="roundRect">
              <a:avLst>
                <a:gd name="adj" fmla="val 10000"/>
              </a:avLst>
            </a:prstGeom>
            <a:solidFill>
              <a:srgbClr val="FFC000"/>
            </a:solidFill>
            <a:ln>
              <a:solidFill>
                <a:schemeClr val="tx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lstStyle/>
            <a:p>
              <a:endParaRPr lang="en-US"/>
            </a:p>
          </p:txBody>
        </p:sp>
        <p:sp>
          <p:nvSpPr>
            <p:cNvPr id="33" name="Rectangle: Rounded Corners 11">
              <a:extLst>
                <a:ext uri="{FF2B5EF4-FFF2-40B4-BE49-F238E27FC236}">
                  <a16:creationId xmlns:a16="http://schemas.microsoft.com/office/drawing/2014/main" id="{DA4238C4-D3C2-1A02-63EC-C98A2E164AE9}"/>
                </a:ext>
              </a:extLst>
            </p:cNvPr>
            <p:cNvSpPr txBox="1"/>
            <p:nvPr/>
          </p:nvSpPr>
          <p:spPr>
            <a:xfrm>
              <a:off x="37495" y="3183740"/>
              <a:ext cx="1863256" cy="109080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bs-Latn-BA" sz="1500" b="0" kern="1200" cap="none" spc="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Primena F-PIPRECIA-Z metode za svakog eksperta posebno</a:t>
              </a:r>
            </a:p>
          </p:txBody>
        </p:sp>
      </p:grpSp>
      <p:sp>
        <p:nvSpPr>
          <p:cNvPr id="9" name="Rectangle 8">
            <a:extLst>
              <a:ext uri="{FF2B5EF4-FFF2-40B4-BE49-F238E27FC236}">
                <a16:creationId xmlns:a16="http://schemas.microsoft.com/office/drawing/2014/main" id="{6025A388-6F01-EDB7-093D-182C6B8F50CE}"/>
              </a:ext>
            </a:extLst>
          </p:cNvPr>
          <p:cNvSpPr/>
          <p:nvPr/>
        </p:nvSpPr>
        <p:spPr>
          <a:xfrm rot="16200000">
            <a:off x="4691477" y="4033036"/>
            <a:ext cx="1438521" cy="173801"/>
          </a:xfrm>
          <a:prstGeom prst="rect">
            <a:avLst/>
          </a:prstGeom>
          <a:solidFill>
            <a:srgbClr val="00B0F0"/>
          </a:solidFill>
          <a:ln>
            <a:solidFill>
              <a:schemeClr val="tx1"/>
            </a:solidFill>
          </a:ln>
        </p:spPr>
        <p:style>
          <a:lnRef idx="0">
            <a:scrgbClr r="0" g="0" b="0"/>
          </a:lnRef>
          <a:fillRef idx="1">
            <a:scrgbClr r="0" g="0" b="0"/>
          </a:fillRef>
          <a:effectRef idx="0">
            <a:schemeClr val="accent1">
              <a:tint val="60000"/>
              <a:hueOff val="0"/>
              <a:satOff val="0"/>
              <a:lumOff val="0"/>
              <a:alphaOff val="0"/>
            </a:schemeClr>
          </a:effectRef>
          <a:fontRef idx="minor">
            <a:schemeClr val="lt1"/>
          </a:fontRef>
        </p:style>
        <p:txBody>
          <a:bodyPr/>
          <a:lstStyle/>
          <a:p>
            <a:endParaRPr lang="en-US"/>
          </a:p>
        </p:txBody>
      </p:sp>
      <p:grpSp>
        <p:nvGrpSpPr>
          <p:cNvPr id="10" name="Group 9">
            <a:extLst>
              <a:ext uri="{FF2B5EF4-FFF2-40B4-BE49-F238E27FC236}">
                <a16:creationId xmlns:a16="http://schemas.microsoft.com/office/drawing/2014/main" id="{F01DC5F9-7C62-58CE-C748-FC1CC9A12042}"/>
              </a:ext>
            </a:extLst>
          </p:cNvPr>
          <p:cNvGrpSpPr/>
          <p:nvPr/>
        </p:nvGrpSpPr>
        <p:grpSpPr>
          <a:xfrm>
            <a:off x="5019598" y="4559184"/>
            <a:ext cx="1931130" cy="1158678"/>
            <a:chOff x="2571961" y="3149803"/>
            <a:chExt cx="1931130" cy="1158678"/>
          </a:xfrm>
        </p:grpSpPr>
        <p:sp>
          <p:nvSpPr>
            <p:cNvPr id="30" name="Rectangle: Rounded Corners 29">
              <a:extLst>
                <a:ext uri="{FF2B5EF4-FFF2-40B4-BE49-F238E27FC236}">
                  <a16:creationId xmlns:a16="http://schemas.microsoft.com/office/drawing/2014/main" id="{29AB161D-4C7F-57A9-45B7-29F948BAC84C}"/>
                </a:ext>
              </a:extLst>
            </p:cNvPr>
            <p:cNvSpPr/>
            <p:nvPr/>
          </p:nvSpPr>
          <p:spPr>
            <a:xfrm>
              <a:off x="2571961" y="3149803"/>
              <a:ext cx="1931130" cy="1158678"/>
            </a:xfrm>
            <a:prstGeom prst="roundRect">
              <a:avLst>
                <a:gd name="adj" fmla="val 10000"/>
              </a:avLst>
            </a:prstGeom>
            <a:solidFill>
              <a:srgbClr val="92D050"/>
            </a:solidFill>
            <a:ln>
              <a:solidFill>
                <a:schemeClr val="tx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lstStyle/>
            <a:p>
              <a:endParaRPr lang="en-US"/>
            </a:p>
          </p:txBody>
        </p:sp>
        <p:sp>
          <p:nvSpPr>
            <p:cNvPr id="31" name="Rectangle: Rounded Corners 14">
              <a:extLst>
                <a:ext uri="{FF2B5EF4-FFF2-40B4-BE49-F238E27FC236}">
                  <a16:creationId xmlns:a16="http://schemas.microsoft.com/office/drawing/2014/main" id="{7A56A25D-D1A9-91EA-8B39-19F1D3A76015}"/>
                </a:ext>
              </a:extLst>
            </p:cNvPr>
            <p:cNvSpPr txBox="1"/>
            <p:nvPr/>
          </p:nvSpPr>
          <p:spPr>
            <a:xfrm>
              <a:off x="2605898" y="3183740"/>
              <a:ext cx="1863256" cy="109080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bs-Latn-BA" sz="1500" b="0" kern="1200" cap="none" spc="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Proračun konačnih težina kriterijuma sa fuzzy Dombi operatorom</a:t>
              </a:r>
            </a:p>
          </p:txBody>
        </p:sp>
      </p:grpSp>
      <p:sp>
        <p:nvSpPr>
          <p:cNvPr id="11" name="Rectangle 10">
            <a:extLst>
              <a:ext uri="{FF2B5EF4-FFF2-40B4-BE49-F238E27FC236}">
                <a16:creationId xmlns:a16="http://schemas.microsoft.com/office/drawing/2014/main" id="{FBAB13D3-7B10-5F32-50ED-F6A4AC14DCA2}"/>
              </a:ext>
            </a:extLst>
          </p:cNvPr>
          <p:cNvSpPr/>
          <p:nvPr/>
        </p:nvSpPr>
        <p:spPr>
          <a:xfrm rot="16200000">
            <a:off x="4691477" y="2584688"/>
            <a:ext cx="1438521" cy="173801"/>
          </a:xfrm>
          <a:prstGeom prst="rect">
            <a:avLst/>
          </a:prstGeom>
          <a:solidFill>
            <a:schemeClr val="accent2">
              <a:lumMod val="60000"/>
              <a:lumOff val="40000"/>
            </a:schemeClr>
          </a:solidFill>
          <a:ln>
            <a:solidFill>
              <a:schemeClr val="tx1"/>
            </a:solidFill>
          </a:ln>
        </p:spPr>
        <p:style>
          <a:lnRef idx="0">
            <a:scrgbClr r="0" g="0" b="0"/>
          </a:lnRef>
          <a:fillRef idx="1">
            <a:scrgbClr r="0" g="0" b="0"/>
          </a:fillRef>
          <a:effectRef idx="0">
            <a:schemeClr val="accent1">
              <a:tint val="60000"/>
              <a:hueOff val="0"/>
              <a:satOff val="0"/>
              <a:lumOff val="0"/>
              <a:alphaOff val="0"/>
            </a:schemeClr>
          </a:effectRef>
          <a:fontRef idx="minor">
            <a:schemeClr val="lt1"/>
          </a:fontRef>
        </p:style>
        <p:txBody>
          <a:bodyPr/>
          <a:lstStyle/>
          <a:p>
            <a:endParaRPr lang="en-US"/>
          </a:p>
        </p:txBody>
      </p:sp>
      <p:grpSp>
        <p:nvGrpSpPr>
          <p:cNvPr id="12" name="Group 11">
            <a:extLst>
              <a:ext uri="{FF2B5EF4-FFF2-40B4-BE49-F238E27FC236}">
                <a16:creationId xmlns:a16="http://schemas.microsoft.com/office/drawing/2014/main" id="{E762EED4-C78B-5228-588E-656DCBC6B596}"/>
              </a:ext>
            </a:extLst>
          </p:cNvPr>
          <p:cNvGrpSpPr/>
          <p:nvPr/>
        </p:nvGrpSpPr>
        <p:grpSpPr>
          <a:xfrm>
            <a:off x="5019598" y="3110836"/>
            <a:ext cx="1931130" cy="1158678"/>
            <a:chOff x="2571961" y="1701455"/>
            <a:chExt cx="1931130" cy="1158678"/>
          </a:xfrm>
        </p:grpSpPr>
        <p:sp>
          <p:nvSpPr>
            <p:cNvPr id="28" name="Rectangle: Rounded Corners 27">
              <a:extLst>
                <a:ext uri="{FF2B5EF4-FFF2-40B4-BE49-F238E27FC236}">
                  <a16:creationId xmlns:a16="http://schemas.microsoft.com/office/drawing/2014/main" id="{8148C6F4-BA4F-731C-5ADB-51C0310F010D}"/>
                </a:ext>
              </a:extLst>
            </p:cNvPr>
            <p:cNvSpPr/>
            <p:nvPr/>
          </p:nvSpPr>
          <p:spPr>
            <a:xfrm>
              <a:off x="2571961" y="1701455"/>
              <a:ext cx="1931130" cy="1158678"/>
            </a:xfrm>
            <a:prstGeom prst="roundRect">
              <a:avLst>
                <a:gd name="adj" fmla="val 10000"/>
              </a:avLst>
            </a:prstGeom>
            <a:solidFill>
              <a:srgbClr val="FFFF00"/>
            </a:solidFill>
            <a:ln>
              <a:solidFill>
                <a:schemeClr val="tx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lstStyle/>
            <a:p>
              <a:endParaRPr lang="en-US"/>
            </a:p>
          </p:txBody>
        </p:sp>
        <p:sp>
          <p:nvSpPr>
            <p:cNvPr id="29" name="Rectangle: Rounded Corners 17">
              <a:extLst>
                <a:ext uri="{FF2B5EF4-FFF2-40B4-BE49-F238E27FC236}">
                  <a16:creationId xmlns:a16="http://schemas.microsoft.com/office/drawing/2014/main" id="{9D089AE9-4189-BF8F-A92E-315441BA29DC}"/>
                </a:ext>
              </a:extLst>
            </p:cNvPr>
            <p:cNvSpPr txBox="1"/>
            <p:nvPr/>
          </p:nvSpPr>
          <p:spPr>
            <a:xfrm>
              <a:off x="2605898" y="1735392"/>
              <a:ext cx="1863256" cy="109080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bs-Latn-BA" sz="1500" b="0" kern="1200" cap="none" spc="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Izbor 28 od 92 potencijalne lokacije primenom F-MARCOS-Z metode</a:t>
              </a:r>
            </a:p>
          </p:txBody>
        </p:sp>
      </p:grpSp>
      <p:sp>
        <p:nvSpPr>
          <p:cNvPr id="13" name="Rectangle 12">
            <a:extLst>
              <a:ext uri="{FF2B5EF4-FFF2-40B4-BE49-F238E27FC236}">
                <a16:creationId xmlns:a16="http://schemas.microsoft.com/office/drawing/2014/main" id="{7B357924-E595-4532-DC12-014AA0F39535}"/>
              </a:ext>
            </a:extLst>
          </p:cNvPr>
          <p:cNvSpPr/>
          <p:nvPr/>
        </p:nvSpPr>
        <p:spPr>
          <a:xfrm>
            <a:off x="5415651" y="1860514"/>
            <a:ext cx="2558577" cy="173801"/>
          </a:xfrm>
          <a:prstGeom prst="rect">
            <a:avLst/>
          </a:prstGeom>
          <a:solidFill>
            <a:srgbClr val="FFC000"/>
          </a:solidFill>
          <a:ln>
            <a:solidFill>
              <a:schemeClr val="tx1"/>
            </a:solidFill>
          </a:ln>
        </p:spPr>
        <p:style>
          <a:lnRef idx="0">
            <a:scrgbClr r="0" g="0" b="0"/>
          </a:lnRef>
          <a:fillRef idx="1">
            <a:scrgbClr r="0" g="0" b="0"/>
          </a:fillRef>
          <a:effectRef idx="0">
            <a:schemeClr val="accent1">
              <a:tint val="60000"/>
              <a:hueOff val="0"/>
              <a:satOff val="0"/>
              <a:lumOff val="0"/>
              <a:alphaOff val="0"/>
            </a:schemeClr>
          </a:effectRef>
          <a:fontRef idx="minor">
            <a:schemeClr val="lt1"/>
          </a:fontRef>
        </p:style>
        <p:txBody>
          <a:bodyPr/>
          <a:lstStyle/>
          <a:p>
            <a:endParaRPr lang="en-US"/>
          </a:p>
        </p:txBody>
      </p:sp>
      <p:grpSp>
        <p:nvGrpSpPr>
          <p:cNvPr id="14" name="Group 13">
            <a:extLst>
              <a:ext uri="{FF2B5EF4-FFF2-40B4-BE49-F238E27FC236}">
                <a16:creationId xmlns:a16="http://schemas.microsoft.com/office/drawing/2014/main" id="{6622AB4C-CB64-D0AE-123E-CE82DC1225DB}"/>
              </a:ext>
            </a:extLst>
          </p:cNvPr>
          <p:cNvGrpSpPr/>
          <p:nvPr/>
        </p:nvGrpSpPr>
        <p:grpSpPr>
          <a:xfrm>
            <a:off x="5019598" y="1662488"/>
            <a:ext cx="1931130" cy="1158678"/>
            <a:chOff x="2571961" y="253107"/>
            <a:chExt cx="1931130" cy="1158678"/>
          </a:xfrm>
        </p:grpSpPr>
        <p:sp>
          <p:nvSpPr>
            <p:cNvPr id="26" name="Rectangle: Rounded Corners 25">
              <a:extLst>
                <a:ext uri="{FF2B5EF4-FFF2-40B4-BE49-F238E27FC236}">
                  <a16:creationId xmlns:a16="http://schemas.microsoft.com/office/drawing/2014/main" id="{51B42E5A-E0D8-1059-E5D5-78C498128AE9}"/>
                </a:ext>
              </a:extLst>
            </p:cNvPr>
            <p:cNvSpPr/>
            <p:nvPr/>
          </p:nvSpPr>
          <p:spPr>
            <a:xfrm>
              <a:off x="2571961" y="253107"/>
              <a:ext cx="1931130" cy="1158678"/>
            </a:xfrm>
            <a:prstGeom prst="roundRect">
              <a:avLst>
                <a:gd name="adj" fmla="val 10000"/>
              </a:avLst>
            </a:prstGeom>
            <a:solidFill>
              <a:srgbClr val="00B050"/>
            </a:solidFill>
            <a:ln>
              <a:solidFill>
                <a:schemeClr val="tx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lstStyle/>
            <a:p>
              <a:endParaRPr lang="en-US"/>
            </a:p>
          </p:txBody>
        </p:sp>
        <p:sp>
          <p:nvSpPr>
            <p:cNvPr id="27" name="Rectangle: Rounded Corners 20">
              <a:extLst>
                <a:ext uri="{FF2B5EF4-FFF2-40B4-BE49-F238E27FC236}">
                  <a16:creationId xmlns:a16="http://schemas.microsoft.com/office/drawing/2014/main" id="{8761CA65-1E62-5AE4-7BF4-3CA4A128EA68}"/>
                </a:ext>
              </a:extLst>
            </p:cNvPr>
            <p:cNvSpPr txBox="1"/>
            <p:nvPr/>
          </p:nvSpPr>
          <p:spPr>
            <a:xfrm>
              <a:off x="2605898" y="287044"/>
              <a:ext cx="1863256" cy="109080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bs-Latn-BA" sz="1500" b="0" kern="1200" cap="none" spc="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Formiranje 32 scenarija (16 po smeru) od 28 izabranih lokacija</a:t>
              </a:r>
            </a:p>
          </p:txBody>
        </p:sp>
      </p:grpSp>
      <p:sp>
        <p:nvSpPr>
          <p:cNvPr id="15" name="Rectangle 14">
            <a:extLst>
              <a:ext uri="{FF2B5EF4-FFF2-40B4-BE49-F238E27FC236}">
                <a16:creationId xmlns:a16="http://schemas.microsoft.com/office/drawing/2014/main" id="{1BFBE6E3-35E3-8CCD-1010-24F583EFB194}"/>
              </a:ext>
            </a:extLst>
          </p:cNvPr>
          <p:cNvSpPr/>
          <p:nvPr/>
        </p:nvSpPr>
        <p:spPr>
          <a:xfrm rot="5400000">
            <a:off x="7259880" y="2584688"/>
            <a:ext cx="1438521" cy="173801"/>
          </a:xfrm>
          <a:prstGeom prst="rect">
            <a:avLst/>
          </a:prstGeom>
          <a:solidFill>
            <a:srgbClr val="0070C0"/>
          </a:solidFill>
          <a:ln>
            <a:solidFill>
              <a:schemeClr val="tx1"/>
            </a:solidFill>
          </a:ln>
        </p:spPr>
        <p:style>
          <a:lnRef idx="0">
            <a:scrgbClr r="0" g="0" b="0"/>
          </a:lnRef>
          <a:fillRef idx="1">
            <a:scrgbClr r="0" g="0" b="0"/>
          </a:fillRef>
          <a:effectRef idx="0">
            <a:schemeClr val="accent1">
              <a:tint val="60000"/>
              <a:hueOff val="0"/>
              <a:satOff val="0"/>
              <a:lumOff val="0"/>
              <a:alphaOff val="0"/>
            </a:schemeClr>
          </a:effectRef>
          <a:fontRef idx="minor">
            <a:schemeClr val="lt1"/>
          </a:fontRef>
        </p:style>
        <p:txBody>
          <a:bodyPr/>
          <a:lstStyle/>
          <a:p>
            <a:endParaRPr lang="en-US"/>
          </a:p>
        </p:txBody>
      </p:sp>
      <p:grpSp>
        <p:nvGrpSpPr>
          <p:cNvPr id="16" name="Group 15">
            <a:extLst>
              <a:ext uri="{FF2B5EF4-FFF2-40B4-BE49-F238E27FC236}">
                <a16:creationId xmlns:a16="http://schemas.microsoft.com/office/drawing/2014/main" id="{F0A114C4-EDFE-B697-96D3-CFA865AA222D}"/>
              </a:ext>
            </a:extLst>
          </p:cNvPr>
          <p:cNvGrpSpPr/>
          <p:nvPr/>
        </p:nvGrpSpPr>
        <p:grpSpPr>
          <a:xfrm>
            <a:off x="7588002" y="1662488"/>
            <a:ext cx="1931130" cy="1158678"/>
            <a:chOff x="5140365" y="253107"/>
            <a:chExt cx="1931130" cy="1158678"/>
          </a:xfrm>
        </p:grpSpPr>
        <p:sp>
          <p:nvSpPr>
            <p:cNvPr id="24" name="Rectangle: Rounded Corners 23">
              <a:extLst>
                <a:ext uri="{FF2B5EF4-FFF2-40B4-BE49-F238E27FC236}">
                  <a16:creationId xmlns:a16="http://schemas.microsoft.com/office/drawing/2014/main" id="{F66A8AEC-F628-E805-A15E-A2CD1DDF5FDD}"/>
                </a:ext>
              </a:extLst>
            </p:cNvPr>
            <p:cNvSpPr/>
            <p:nvPr/>
          </p:nvSpPr>
          <p:spPr>
            <a:xfrm>
              <a:off x="5140365" y="253107"/>
              <a:ext cx="1931130" cy="1158678"/>
            </a:xfrm>
            <a:prstGeom prst="roundRect">
              <a:avLst>
                <a:gd name="adj" fmla="val 10000"/>
              </a:avLst>
            </a:prstGeom>
            <a:solidFill>
              <a:srgbClr val="FF3300"/>
            </a:solidFill>
            <a:ln>
              <a:solidFill>
                <a:schemeClr val="tx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lstStyle/>
            <a:p>
              <a:endParaRPr lang="en-US"/>
            </a:p>
          </p:txBody>
        </p:sp>
        <p:sp>
          <p:nvSpPr>
            <p:cNvPr id="25" name="Rectangle: Rounded Corners 23">
              <a:extLst>
                <a:ext uri="{FF2B5EF4-FFF2-40B4-BE49-F238E27FC236}">
                  <a16:creationId xmlns:a16="http://schemas.microsoft.com/office/drawing/2014/main" id="{E77FA93A-3C21-6140-A2E7-E59041EA9E91}"/>
                </a:ext>
              </a:extLst>
            </p:cNvPr>
            <p:cNvSpPr txBox="1"/>
            <p:nvPr/>
          </p:nvSpPr>
          <p:spPr>
            <a:xfrm>
              <a:off x="5174302" y="287044"/>
              <a:ext cx="1863256" cy="109080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bs-Latn-BA" sz="1500" b="0" kern="1200" cap="none" spc="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Primena GIS modela za vrednovanje 32 scenarija</a:t>
              </a:r>
            </a:p>
          </p:txBody>
        </p:sp>
      </p:grpSp>
      <p:sp>
        <p:nvSpPr>
          <p:cNvPr id="17" name="Rectangle 16">
            <a:extLst>
              <a:ext uri="{FF2B5EF4-FFF2-40B4-BE49-F238E27FC236}">
                <a16:creationId xmlns:a16="http://schemas.microsoft.com/office/drawing/2014/main" id="{CD25EDEB-6C24-CE09-047A-78389DA1A75E}"/>
              </a:ext>
            </a:extLst>
          </p:cNvPr>
          <p:cNvSpPr/>
          <p:nvPr/>
        </p:nvSpPr>
        <p:spPr>
          <a:xfrm rot="5400000">
            <a:off x="7259880" y="4033036"/>
            <a:ext cx="1438521" cy="173801"/>
          </a:xfrm>
          <a:prstGeom prst="rect">
            <a:avLst/>
          </a:prstGeom>
          <a:solidFill>
            <a:schemeClr val="accent4"/>
          </a:solidFill>
          <a:ln>
            <a:solidFill>
              <a:schemeClr val="tx1"/>
            </a:solidFill>
          </a:ln>
        </p:spPr>
        <p:style>
          <a:lnRef idx="0">
            <a:scrgbClr r="0" g="0" b="0"/>
          </a:lnRef>
          <a:fillRef idx="1">
            <a:scrgbClr r="0" g="0" b="0"/>
          </a:fillRef>
          <a:effectRef idx="0">
            <a:schemeClr val="accent1">
              <a:tint val="60000"/>
              <a:hueOff val="0"/>
              <a:satOff val="0"/>
              <a:lumOff val="0"/>
              <a:alphaOff val="0"/>
            </a:schemeClr>
          </a:effectRef>
          <a:fontRef idx="minor">
            <a:schemeClr val="lt1"/>
          </a:fontRef>
        </p:style>
        <p:txBody>
          <a:bodyPr/>
          <a:lstStyle/>
          <a:p>
            <a:endParaRPr lang="en-US"/>
          </a:p>
        </p:txBody>
      </p:sp>
      <p:grpSp>
        <p:nvGrpSpPr>
          <p:cNvPr id="18" name="Group 17">
            <a:extLst>
              <a:ext uri="{FF2B5EF4-FFF2-40B4-BE49-F238E27FC236}">
                <a16:creationId xmlns:a16="http://schemas.microsoft.com/office/drawing/2014/main" id="{4A4D1FA7-E2BD-7DA1-ED70-3457AE4F2B2A}"/>
              </a:ext>
            </a:extLst>
          </p:cNvPr>
          <p:cNvGrpSpPr/>
          <p:nvPr/>
        </p:nvGrpSpPr>
        <p:grpSpPr>
          <a:xfrm>
            <a:off x="7588002" y="3110836"/>
            <a:ext cx="1931130" cy="1158678"/>
            <a:chOff x="5140365" y="1701455"/>
            <a:chExt cx="1931130" cy="1158678"/>
          </a:xfrm>
        </p:grpSpPr>
        <p:sp>
          <p:nvSpPr>
            <p:cNvPr id="22" name="Rectangle: Rounded Corners 21">
              <a:extLst>
                <a:ext uri="{FF2B5EF4-FFF2-40B4-BE49-F238E27FC236}">
                  <a16:creationId xmlns:a16="http://schemas.microsoft.com/office/drawing/2014/main" id="{01EC5580-19B0-AC4E-D87A-6E403E377AA8}"/>
                </a:ext>
              </a:extLst>
            </p:cNvPr>
            <p:cNvSpPr/>
            <p:nvPr/>
          </p:nvSpPr>
          <p:spPr>
            <a:xfrm>
              <a:off x="5140365" y="1701455"/>
              <a:ext cx="1931130" cy="1158678"/>
            </a:xfrm>
            <a:prstGeom prst="roundRect">
              <a:avLst>
                <a:gd name="adj" fmla="val 10000"/>
              </a:avLst>
            </a:prstGeom>
            <a:solidFill>
              <a:srgbClr val="00B0F0"/>
            </a:solidFill>
            <a:ln>
              <a:solidFill>
                <a:schemeClr val="tx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lstStyle/>
            <a:p>
              <a:endParaRPr lang="en-US"/>
            </a:p>
          </p:txBody>
        </p:sp>
        <p:sp>
          <p:nvSpPr>
            <p:cNvPr id="23" name="Rectangle: Rounded Corners 26">
              <a:extLst>
                <a:ext uri="{FF2B5EF4-FFF2-40B4-BE49-F238E27FC236}">
                  <a16:creationId xmlns:a16="http://schemas.microsoft.com/office/drawing/2014/main" id="{E1744046-A398-E3D8-67AD-C78EC37C724D}"/>
                </a:ext>
              </a:extLst>
            </p:cNvPr>
            <p:cNvSpPr txBox="1"/>
            <p:nvPr/>
          </p:nvSpPr>
          <p:spPr>
            <a:xfrm>
              <a:off x="5174302" y="1735392"/>
              <a:ext cx="1863256" cy="109080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bs-Latn-BA" sz="1500" b="0" kern="1200" cap="none" spc="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Rangiranje i izbor najboljeg scenarija za oba smera</a:t>
              </a:r>
            </a:p>
          </p:txBody>
        </p:sp>
      </p:grpSp>
      <p:grpSp>
        <p:nvGrpSpPr>
          <p:cNvPr id="19" name="Group 18">
            <a:extLst>
              <a:ext uri="{FF2B5EF4-FFF2-40B4-BE49-F238E27FC236}">
                <a16:creationId xmlns:a16="http://schemas.microsoft.com/office/drawing/2014/main" id="{C0062E0A-3FBA-1BB2-8CBC-29629DB6EE80}"/>
              </a:ext>
            </a:extLst>
          </p:cNvPr>
          <p:cNvGrpSpPr/>
          <p:nvPr/>
        </p:nvGrpSpPr>
        <p:grpSpPr>
          <a:xfrm>
            <a:off x="7588002" y="4559184"/>
            <a:ext cx="1931130" cy="1158678"/>
            <a:chOff x="5140365" y="3149803"/>
            <a:chExt cx="1931130" cy="1158678"/>
          </a:xfrm>
        </p:grpSpPr>
        <p:sp>
          <p:nvSpPr>
            <p:cNvPr id="20" name="Rectangle: Rounded Corners 19">
              <a:extLst>
                <a:ext uri="{FF2B5EF4-FFF2-40B4-BE49-F238E27FC236}">
                  <a16:creationId xmlns:a16="http://schemas.microsoft.com/office/drawing/2014/main" id="{20B56371-8FBE-F9CA-2648-CD14C78683F8}"/>
                </a:ext>
              </a:extLst>
            </p:cNvPr>
            <p:cNvSpPr/>
            <p:nvPr/>
          </p:nvSpPr>
          <p:spPr>
            <a:xfrm>
              <a:off x="5140365" y="3149803"/>
              <a:ext cx="1931130" cy="1158678"/>
            </a:xfrm>
            <a:prstGeom prst="roundRect">
              <a:avLst>
                <a:gd name="adj" fmla="val 10000"/>
              </a:avLst>
            </a:prstGeom>
            <a:solidFill>
              <a:schemeClr val="accent3">
                <a:lumMod val="40000"/>
                <a:lumOff val="60000"/>
              </a:schemeClr>
            </a:solidFill>
            <a:ln>
              <a:solidFill>
                <a:schemeClr val="tx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lstStyle/>
            <a:p>
              <a:endParaRPr lang="en-US"/>
            </a:p>
          </p:txBody>
        </p:sp>
        <p:sp>
          <p:nvSpPr>
            <p:cNvPr id="21" name="Rectangle: Rounded Corners 28">
              <a:extLst>
                <a:ext uri="{FF2B5EF4-FFF2-40B4-BE49-F238E27FC236}">
                  <a16:creationId xmlns:a16="http://schemas.microsoft.com/office/drawing/2014/main" id="{0E8E6C0B-239D-D245-D045-7DBE21F59E44}"/>
                </a:ext>
              </a:extLst>
            </p:cNvPr>
            <p:cNvSpPr txBox="1"/>
            <p:nvPr/>
          </p:nvSpPr>
          <p:spPr>
            <a:xfrm>
              <a:off x="5174302" y="3183740"/>
              <a:ext cx="1863256" cy="109080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bs-Latn-BA" sz="1500" b="0" kern="1200" cap="none" spc="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Preporuka nadležnom ministarstvu za implmentaciju modela</a:t>
              </a:r>
            </a:p>
          </p:txBody>
        </p:sp>
      </p:grpSp>
    </p:spTree>
    <p:extLst>
      <p:ext uri="{BB962C8B-B14F-4D97-AF65-F5344CB8AC3E}">
        <p14:creationId xmlns:p14="http://schemas.microsoft.com/office/powerpoint/2010/main" val="12371126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C7E43E6-CA89-42ED-BD73-7ECAFE3A88DD}"/>
              </a:ext>
            </a:extLst>
          </p:cNvPr>
          <p:cNvSpPr/>
          <p:nvPr/>
        </p:nvSpPr>
        <p:spPr>
          <a:xfrm>
            <a:off x="735929" y="1063618"/>
            <a:ext cx="8712871" cy="707886"/>
          </a:xfrm>
          <a:prstGeom prst="rect">
            <a:avLst/>
          </a:prstGeom>
        </p:spPr>
        <p:txBody>
          <a:bodyPr wrap="square">
            <a:spAutoFit/>
          </a:bodyPr>
          <a:lstStyle/>
          <a:p>
            <a:r>
              <a:rPr lang="pl-PL" sz="2000" dirty="0">
                <a:latin typeface="Trebuchet MS" panose="020B0603020202020204" pitchFamily="34" charset="0"/>
              </a:rPr>
              <a:t>Grafički prikaz najboljeg scenarija intergisanim </a:t>
            </a:r>
            <a:r>
              <a:rPr lang="sr-Latn-RS" sz="2000" dirty="0">
                <a:latin typeface="Trebuchet MS" panose="020B0603020202020204" pitchFamily="34" charset="0"/>
              </a:rPr>
              <a:t>F-VKO-Z-GIS </a:t>
            </a:r>
            <a:r>
              <a:rPr lang="pl-PL" sz="2000" dirty="0">
                <a:latin typeface="Trebuchet MS" panose="020B0603020202020204" pitchFamily="34" charset="0"/>
              </a:rPr>
              <a:t>modelom</a:t>
            </a:r>
            <a:r>
              <a:rPr lang="sr-Latn-RS" sz="2000" dirty="0">
                <a:latin typeface="Trebuchet MS" panose="020B0603020202020204" pitchFamily="34" charset="0"/>
              </a:rPr>
              <a:t>  </a:t>
            </a:r>
            <a:r>
              <a:rPr lang="pl-PL" sz="2000" dirty="0">
                <a:latin typeface="Trebuchet MS" panose="020B0603020202020204" pitchFamily="34" charset="0"/>
              </a:rPr>
              <a:t> </a:t>
            </a:r>
            <a:endParaRPr lang="en-US" sz="2000" dirty="0">
              <a:latin typeface="Trebuchet MS" panose="020B0603020202020204" pitchFamily="34" charset="0"/>
            </a:endParaRPr>
          </a:p>
          <a:p>
            <a:endParaRPr lang="bs-Latn-BA" sz="2000" dirty="0">
              <a:latin typeface="Trebuchet MS" panose="020B0603020202020204" pitchFamily="34" charset="0"/>
            </a:endParaRPr>
          </a:p>
        </p:txBody>
      </p:sp>
      <p:pic>
        <p:nvPicPr>
          <p:cNvPr id="5" name="Picture 4">
            <a:extLst>
              <a:ext uri="{FF2B5EF4-FFF2-40B4-BE49-F238E27FC236}">
                <a16:creationId xmlns:a16="http://schemas.microsoft.com/office/drawing/2014/main" id="{C63B5F63-2432-47DE-AA49-40E5E327C506}"/>
              </a:ext>
            </a:extLst>
          </p:cNvPr>
          <p:cNvPicPr/>
          <p:nvPr/>
        </p:nvPicPr>
        <p:blipFill>
          <a:blip r:embed="rId2"/>
          <a:stretch>
            <a:fillRect/>
          </a:stretch>
        </p:blipFill>
        <p:spPr>
          <a:xfrm>
            <a:off x="1003531" y="1442110"/>
            <a:ext cx="3457634" cy="4709052"/>
          </a:xfrm>
          <a:prstGeom prst="rect">
            <a:avLst/>
          </a:prstGeom>
        </p:spPr>
      </p:pic>
      <p:pic>
        <p:nvPicPr>
          <p:cNvPr id="6" name="Picture 5">
            <a:extLst>
              <a:ext uri="{FF2B5EF4-FFF2-40B4-BE49-F238E27FC236}">
                <a16:creationId xmlns:a16="http://schemas.microsoft.com/office/drawing/2014/main" id="{5EA10517-CCCB-4E1C-A7AA-DCC7962D3A94}"/>
              </a:ext>
            </a:extLst>
          </p:cNvPr>
          <p:cNvPicPr/>
          <p:nvPr/>
        </p:nvPicPr>
        <p:blipFill>
          <a:blip r:embed="rId3"/>
          <a:stretch>
            <a:fillRect/>
          </a:stretch>
        </p:blipFill>
        <p:spPr>
          <a:xfrm>
            <a:off x="7084291" y="1417561"/>
            <a:ext cx="3906981" cy="4709051"/>
          </a:xfrm>
          <a:prstGeom prst="rect">
            <a:avLst/>
          </a:prstGeom>
        </p:spPr>
      </p:pic>
    </p:spTree>
    <p:extLst>
      <p:ext uri="{BB962C8B-B14F-4D97-AF65-F5344CB8AC3E}">
        <p14:creationId xmlns:p14="http://schemas.microsoft.com/office/powerpoint/2010/main" val="26370442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C7E43E6-CA89-42ED-BD73-7ECAFE3A88DD}"/>
              </a:ext>
            </a:extLst>
          </p:cNvPr>
          <p:cNvSpPr/>
          <p:nvPr/>
        </p:nvSpPr>
        <p:spPr>
          <a:xfrm>
            <a:off x="1142330" y="1497727"/>
            <a:ext cx="10181452" cy="4001095"/>
          </a:xfrm>
          <a:prstGeom prst="rect">
            <a:avLst/>
          </a:prstGeom>
        </p:spPr>
        <p:txBody>
          <a:bodyPr wrap="square">
            <a:spAutoFit/>
          </a:bodyPr>
          <a:lstStyle/>
          <a:p>
            <a:r>
              <a:rPr lang="pt-BR" sz="2000" dirty="0">
                <a:latin typeface="Trebuchet MS" panose="020B0603020202020204" pitchFamily="34" charset="0"/>
              </a:rPr>
              <a:t>Zaključna razmatranja i doprinos istraživanja</a:t>
            </a:r>
          </a:p>
          <a:p>
            <a:pPr marL="342900" indent="-342900">
              <a:buFont typeface="Arial" panose="020B0604020202020204" pitchFamily="34" charset="0"/>
              <a:buChar char="•"/>
            </a:pPr>
            <a:endParaRPr lang="bs-Latn-BA" dirty="0">
              <a:latin typeface="Trebuchet MS" panose="020B0603020202020204" pitchFamily="34" charset="0"/>
            </a:endParaRPr>
          </a:p>
          <a:p>
            <a:pPr marL="342900" indent="-342900">
              <a:buFont typeface="Arial" panose="020B0604020202020204" pitchFamily="34" charset="0"/>
              <a:buChar char="•"/>
            </a:pPr>
            <a:r>
              <a:rPr lang="bs-Latn-BA" dirty="0">
                <a:latin typeface="Trebuchet MS" panose="020B0603020202020204" pitchFamily="34" charset="0"/>
              </a:rPr>
              <a:t>Razvijen je originalni VKO model F-PIPRECIA-Z-F-MARCOS-Z koji podrazumeva integraciju različitih metoda sa Z brojevima.</a:t>
            </a:r>
          </a:p>
          <a:p>
            <a:pPr marL="342900" indent="-342900">
              <a:buFont typeface="Arial" panose="020B0604020202020204" pitchFamily="34" charset="0"/>
              <a:buChar char="•"/>
            </a:pPr>
            <a:endParaRPr lang="bs-Latn-BA" dirty="0">
              <a:latin typeface="Trebuchet MS" panose="020B0603020202020204" pitchFamily="34" charset="0"/>
            </a:endParaRPr>
          </a:p>
          <a:p>
            <a:pPr marL="342900" indent="-342900">
              <a:buFont typeface="Arial" panose="020B0604020202020204" pitchFamily="34" charset="0"/>
              <a:buChar char="•"/>
            </a:pPr>
            <a:r>
              <a:rPr lang="bs-Latn-BA" dirty="0">
                <a:latin typeface="Trebuchet MS" panose="020B0603020202020204" pitchFamily="34" charset="0"/>
              </a:rPr>
              <a:t>Pionirska studija u oblasti TOR koja definiše lokacije na kompletnoj mreži autoputa jedne države za bezbedno parkiranje ADR vozila.</a:t>
            </a:r>
          </a:p>
          <a:p>
            <a:pPr marL="342900" indent="-342900">
              <a:buFont typeface="Arial" panose="020B0604020202020204" pitchFamily="34" charset="0"/>
              <a:buChar char="•"/>
            </a:pPr>
            <a:endParaRPr lang="bs-Latn-BA" dirty="0">
              <a:latin typeface="Trebuchet MS" panose="020B0603020202020204" pitchFamily="34" charset="0"/>
            </a:endParaRPr>
          </a:p>
          <a:p>
            <a:pPr marL="342900" indent="-342900">
              <a:buFont typeface="Arial" panose="020B0604020202020204" pitchFamily="34" charset="0"/>
              <a:buChar char="•"/>
            </a:pPr>
            <a:r>
              <a:rPr lang="bs-Latn-BA" dirty="0">
                <a:latin typeface="Trebuchet MS" panose="020B0603020202020204" pitchFamily="34" charset="0"/>
              </a:rPr>
              <a:t>Izutetna važnost u ostvarivanju preventivnog inženjeringa i smanjenju rizika od dešavanja akcidenata.</a:t>
            </a:r>
          </a:p>
          <a:p>
            <a:pPr marL="342900" indent="-342900">
              <a:buFont typeface="Arial" panose="020B0604020202020204" pitchFamily="34" charset="0"/>
              <a:buChar char="•"/>
            </a:pPr>
            <a:endParaRPr lang="bs-Latn-BA" dirty="0">
              <a:latin typeface="Trebuchet MS" panose="020B0603020202020204" pitchFamily="34" charset="0"/>
            </a:endParaRPr>
          </a:p>
          <a:p>
            <a:pPr marL="342900" indent="-342900">
              <a:buFont typeface="Arial" panose="020B0604020202020204" pitchFamily="34" charset="0"/>
              <a:buChar char="•"/>
            </a:pPr>
            <a:r>
              <a:rPr lang="bs-Latn-BA" dirty="0">
                <a:latin typeface="Trebuchet MS" panose="020B0603020202020204" pitchFamily="34" charset="0"/>
              </a:rPr>
              <a:t>Davanje preporuka nadležnim državnim organima za implementaciju razvijenog modela, koji sigurno može poslužiti kao benčmarking za neke druge države.</a:t>
            </a:r>
          </a:p>
          <a:p>
            <a:endParaRPr lang="bs-Latn-BA" sz="2000" dirty="0">
              <a:latin typeface="Trebuchet MS" panose="020B0603020202020204" pitchFamily="34" charset="0"/>
            </a:endParaRPr>
          </a:p>
        </p:txBody>
      </p:sp>
    </p:spTree>
    <p:extLst>
      <p:ext uri="{BB962C8B-B14F-4D97-AF65-F5344CB8AC3E}">
        <p14:creationId xmlns:p14="http://schemas.microsoft.com/office/powerpoint/2010/main" val="15540609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D4E2E21-25A6-6E12-D68A-277B0118BFC6}"/>
              </a:ext>
            </a:extLst>
          </p:cNvPr>
          <p:cNvSpPr txBox="1"/>
          <p:nvPr/>
        </p:nvSpPr>
        <p:spPr>
          <a:xfrm>
            <a:off x="4084615" y="3075057"/>
            <a:ext cx="5003435" cy="707886"/>
          </a:xfrm>
          <a:prstGeom prst="rect">
            <a:avLst/>
          </a:prstGeom>
          <a:noFill/>
        </p:spPr>
        <p:txBody>
          <a:bodyPr wrap="square" rtlCol="0">
            <a:spAutoFit/>
          </a:bodyPr>
          <a:lstStyle/>
          <a:p>
            <a:r>
              <a:rPr lang="sr-Latn-RS" sz="4000" dirty="0">
                <a:latin typeface="Trebuchet MS" panose="020B0603020202020204" pitchFamily="34" charset="0"/>
              </a:rPr>
              <a:t>Hvala na pažnji! </a:t>
            </a:r>
            <a:r>
              <a:rPr lang="sr-Latn-RS" sz="4000" dirty="0">
                <a:latin typeface="Trebuchet MS" panose="020B0603020202020204" pitchFamily="34" charset="0"/>
                <a:sym typeface="Wingdings" panose="05000000000000000000" pitchFamily="2" charset="2"/>
              </a:rPr>
              <a:t></a:t>
            </a:r>
            <a:endParaRPr lang="en-US" sz="4000" dirty="0">
              <a:latin typeface="Trebuchet MS" panose="020B0603020202020204" pitchFamily="34" charset="0"/>
            </a:endParaRPr>
          </a:p>
        </p:txBody>
      </p:sp>
      <p:sp>
        <p:nvSpPr>
          <p:cNvPr id="3" name="TextBox 2">
            <a:extLst>
              <a:ext uri="{FF2B5EF4-FFF2-40B4-BE49-F238E27FC236}">
                <a16:creationId xmlns:a16="http://schemas.microsoft.com/office/drawing/2014/main" id="{42BBD551-4993-4A22-27DA-6C37162D579C}"/>
              </a:ext>
            </a:extLst>
          </p:cNvPr>
          <p:cNvSpPr txBox="1"/>
          <p:nvPr/>
        </p:nvSpPr>
        <p:spPr>
          <a:xfrm>
            <a:off x="923636" y="4876279"/>
            <a:ext cx="7065817" cy="1200329"/>
          </a:xfrm>
          <a:prstGeom prst="rect">
            <a:avLst/>
          </a:prstGeom>
          <a:noFill/>
        </p:spPr>
        <p:txBody>
          <a:bodyPr wrap="square" rtlCol="0">
            <a:spAutoFit/>
          </a:bodyPr>
          <a:lstStyle/>
          <a:p>
            <a:r>
              <a:rPr lang="sr-Latn-RS" dirty="0">
                <a:latin typeface="Trebuchet MS" panose="020B0603020202020204" pitchFamily="34" charset="0"/>
              </a:rPr>
              <a:t>Kontakt mejlovi:</a:t>
            </a:r>
          </a:p>
          <a:p>
            <a:br>
              <a:rPr lang="sr-Latn-RS" dirty="0">
                <a:latin typeface="Trebuchet MS" panose="020B0603020202020204" pitchFamily="34" charset="0"/>
              </a:rPr>
            </a:br>
            <a:r>
              <a:rPr lang="sr-Latn-RS" dirty="0">
                <a:latin typeface="Trebuchet MS" panose="020B0603020202020204" pitchFamily="34" charset="0"/>
              </a:rPr>
              <a:t>MSc Dragan Smiljanić – </a:t>
            </a:r>
            <a:r>
              <a:rPr lang="sr-Latn-RS" dirty="0">
                <a:solidFill>
                  <a:srgbClr val="0563C1"/>
                </a:solidFill>
                <a:latin typeface="Trebuchet MS" panose="020B0603020202020204" pitchFamily="34" charset="0"/>
                <a:hlinkClick r:id="rId2">
                  <a:extLst>
                    <a:ext uri="{A12FA001-AC4F-418D-AE19-62706E023703}">
                      <ahyp:hlinkClr xmlns:ahyp="http://schemas.microsoft.com/office/drawing/2018/hyperlinkcolor" xmlns="" val="tx"/>
                    </a:ext>
                  </a:extLst>
                </a:hlinkClick>
              </a:rPr>
              <a:t>dragan.smiljanic@elixirgroup.rs</a:t>
            </a:r>
            <a:endParaRPr lang="sr-Latn-RS" dirty="0">
              <a:latin typeface="Trebuchet MS" panose="020B0603020202020204" pitchFamily="34" charset="0"/>
            </a:endParaRPr>
          </a:p>
          <a:p>
            <a:r>
              <a:rPr lang="sr-Latn-RS" dirty="0">
                <a:latin typeface="Trebuchet MS" panose="020B0603020202020204" pitchFamily="34" charset="0"/>
              </a:rPr>
              <a:t>Prof. dr Siniša Sremac – </a:t>
            </a:r>
            <a:r>
              <a:rPr lang="sr-Latn-RS" dirty="0">
                <a:latin typeface="Trebuchet MS" panose="020B0603020202020204" pitchFamily="34" charset="0"/>
                <a:hlinkClick r:id="rId3"/>
              </a:rPr>
              <a:t>sremacs@uns.ac.rs</a:t>
            </a:r>
            <a:r>
              <a:rPr lang="sr-Latn-RS" dirty="0">
                <a:latin typeface="Trebuchet MS" panose="020B0603020202020204" pitchFamily="34" charset="0"/>
              </a:rPr>
              <a:t> </a:t>
            </a:r>
            <a:endParaRPr lang="en-US" dirty="0">
              <a:latin typeface="Trebuchet MS" panose="020B0603020202020204" pitchFamily="34" charset="0"/>
            </a:endParaRPr>
          </a:p>
        </p:txBody>
      </p:sp>
    </p:spTree>
    <p:extLst>
      <p:ext uri="{BB962C8B-B14F-4D97-AF65-F5344CB8AC3E}">
        <p14:creationId xmlns:p14="http://schemas.microsoft.com/office/powerpoint/2010/main" val="139053638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215</TotalTime>
  <Words>501</Words>
  <Application>Microsoft Office PowerPoint</Application>
  <PresentationFormat>Widescreen</PresentationFormat>
  <Paragraphs>68</Paragraphs>
  <Slides>10</Slides>
  <Notes>0</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10</vt:i4>
      </vt:variant>
    </vt:vector>
  </HeadingPairs>
  <TitlesOfParts>
    <vt:vector size="18" baseType="lpstr">
      <vt:lpstr>Arial</vt:lpstr>
      <vt:lpstr>Calibri</vt:lpstr>
      <vt:lpstr>Calibri Light</vt:lpstr>
      <vt:lpstr>Times New Roman</vt:lpstr>
      <vt:lpstr>Trebuchet MS</vt:lpstr>
      <vt:lpstr>Wingdings</vt:lpstr>
      <vt:lpstr>Office Theme</vt:lpstr>
      <vt:lpstr>CorelDRAW</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PC</dc:creator>
  <cp:lastModifiedBy>Korisnik</cp:lastModifiedBy>
  <cp:revision>21</cp:revision>
  <dcterms:created xsi:type="dcterms:W3CDTF">2024-10-17T06:51:12Z</dcterms:created>
  <dcterms:modified xsi:type="dcterms:W3CDTF">2024-12-09T17:32:49Z</dcterms:modified>
</cp:coreProperties>
</file>