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gif" ContentType="image/gif"/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1"/>
  </p:notesMasterIdLst>
  <p:handoutMasterIdLst>
    <p:handoutMasterId r:id="rId52"/>
  </p:handoutMasterIdLst>
  <p:sldIdLst>
    <p:sldId id="261" r:id="rId2"/>
    <p:sldId id="410" r:id="rId3"/>
    <p:sldId id="292" r:id="rId4"/>
    <p:sldId id="349" r:id="rId5"/>
    <p:sldId id="348" r:id="rId6"/>
    <p:sldId id="283" r:id="rId7"/>
    <p:sldId id="374" r:id="rId8"/>
    <p:sldId id="416" r:id="rId9"/>
    <p:sldId id="357" r:id="rId10"/>
    <p:sldId id="417" r:id="rId11"/>
    <p:sldId id="285" r:id="rId12"/>
    <p:sldId id="335" r:id="rId13"/>
    <p:sldId id="385" r:id="rId14"/>
    <p:sldId id="386" r:id="rId15"/>
    <p:sldId id="387" r:id="rId16"/>
    <p:sldId id="415" r:id="rId17"/>
    <p:sldId id="408" r:id="rId18"/>
    <p:sldId id="389" r:id="rId19"/>
    <p:sldId id="388" r:id="rId20"/>
    <p:sldId id="390" r:id="rId21"/>
    <p:sldId id="391" r:id="rId22"/>
    <p:sldId id="392" r:id="rId23"/>
    <p:sldId id="393" r:id="rId24"/>
    <p:sldId id="401" r:id="rId25"/>
    <p:sldId id="411" r:id="rId26"/>
    <p:sldId id="418" r:id="rId27"/>
    <p:sldId id="419" r:id="rId28"/>
    <p:sldId id="420" r:id="rId29"/>
    <p:sldId id="286" r:id="rId30"/>
    <p:sldId id="402" r:id="rId31"/>
    <p:sldId id="403" r:id="rId32"/>
    <p:sldId id="404" r:id="rId33"/>
    <p:sldId id="405" r:id="rId34"/>
    <p:sldId id="406" r:id="rId35"/>
    <p:sldId id="288" r:id="rId36"/>
    <p:sldId id="284" r:id="rId37"/>
    <p:sldId id="289" r:id="rId38"/>
    <p:sldId id="371" r:id="rId39"/>
    <p:sldId id="372" r:id="rId40"/>
    <p:sldId id="290" r:id="rId41"/>
    <p:sldId id="291" r:id="rId42"/>
    <p:sldId id="347" r:id="rId43"/>
    <p:sldId id="294" r:id="rId44"/>
    <p:sldId id="412" r:id="rId45"/>
    <p:sldId id="361" r:id="rId46"/>
    <p:sldId id="296" r:id="rId47"/>
    <p:sldId id="366" r:id="rId48"/>
    <p:sldId id="409" r:id="rId49"/>
    <p:sldId id="263" r:id="rId50"/>
  </p:sldIdLst>
  <p:sldSz cx="12192000" cy="6858000"/>
  <p:notesSz cx="6858000" cy="9144000"/>
  <p:defaultTextStyle>
    <a:defPPr>
      <a:defRPr lang="sr-Latn-R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anja Dostic" initials="SD" lastIdx="5" clrIdx="0">
    <p:extLst>
      <p:ext uri="{19B8F6BF-5375-455C-9EA6-DF929625EA0E}">
        <p15:presenceInfo xmlns:p15="http://schemas.microsoft.com/office/powerpoint/2012/main" userId="S-1-5-21-1586552430-4133758251-648856464-7291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62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commentAuthors" Target="commentAuthor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3DBD829-33AF-4275-8261-6319C2A623DE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F962C2-61B6-4994-9724-646D958A2B53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6" name="hc" descr=" "/>
          <p:cNvSpPr txBox="1"/>
          <p:nvPr/>
        </p:nvSpPr>
        <p:spPr>
          <a:xfrm>
            <a:off x="0" y="0"/>
            <a:ext cx="6858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sr-Latn-RS" sz="120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92713929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A7BA72-204B-4C41-85C5-1EE6986E4DA4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r-Latn-R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4C885C-5617-4AD8-A3AB-1572A5B8EAB8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8" name="hc" descr=" "/>
          <p:cNvSpPr txBox="1"/>
          <p:nvPr/>
        </p:nvSpPr>
        <p:spPr>
          <a:xfrm>
            <a:off x="0" y="0"/>
            <a:ext cx="6858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sr-Latn-RS" sz="1200" b="0" i="0" u="none" baseline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76370539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C885C-5617-4AD8-A3AB-1572A5B8EAB8}" type="slidenum">
              <a:rPr lang="sr-Latn-RS" smtClean="0"/>
              <a:t>22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19686154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C885C-5617-4AD8-A3AB-1572A5B8EAB8}" type="slidenum">
              <a:rPr lang="sr-Latn-RS" smtClean="0"/>
              <a:t>26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655447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C885C-5617-4AD8-A3AB-1572A5B8EAB8}" type="slidenum">
              <a:rPr lang="sr-Latn-RS" smtClean="0"/>
              <a:t>29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08974054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C885C-5617-4AD8-A3AB-1572A5B8EAB8}" type="slidenum">
              <a:rPr lang="sr-Latn-RS" smtClean="0"/>
              <a:t>40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560797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C885C-5617-4AD8-A3AB-1572A5B8EAB8}" type="slidenum">
              <a:rPr lang="sr-Latn-RS" smtClean="0"/>
              <a:t>41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72631010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4C885C-5617-4AD8-A3AB-1572A5B8EAB8}" type="slidenum">
              <a:rPr lang="sr-Latn-RS" smtClean="0"/>
              <a:t>45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20158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4.pn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3.jpeg"/><Relationship Id="rId5" Type="http://schemas.openxmlformats.org/officeDocument/2006/relationships/image" Target="../media/image2.png"/><Relationship Id="rId10" Type="http://schemas.openxmlformats.org/officeDocument/2006/relationships/image" Target="../media/image7.png"/><Relationship Id="rId4" Type="http://schemas.openxmlformats.org/officeDocument/2006/relationships/image" Target="../media/image1.emf"/><Relationship Id="rId9" Type="http://schemas.openxmlformats.org/officeDocument/2006/relationships/image" Target="../media/image6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7" name="hc" descr=" "/>
          <p:cNvSpPr txBox="1"/>
          <p:nvPr userDrawn="1"/>
        </p:nvSpPr>
        <p:spPr>
          <a:xfrm>
            <a:off x="0" y="0"/>
            <a:ext cx="12192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sr-Latn-RS" sz="1200" b="0" i="0" u="none" baseline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883010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8BFF1CB6-7BE8-41E4-A671-754BC1A5DA5B}"/>
              </a:ext>
            </a:extLst>
          </p:cNvPr>
          <p:cNvSpPr/>
          <p:nvPr userDrawn="1"/>
        </p:nvSpPr>
        <p:spPr>
          <a:xfrm>
            <a:off x="791213" y="0"/>
            <a:ext cx="10613015" cy="1391871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graphicFrame>
        <p:nvGraphicFramePr>
          <p:cNvPr id="20" name="Object 19">
            <a:extLst>
              <a:ext uri="{FF2B5EF4-FFF2-40B4-BE49-F238E27FC236}">
                <a16:creationId xmlns:a16="http://schemas.microsoft.com/office/drawing/2014/main" id="{FF8B717A-6313-47BF-A01A-DA49D125D324}"/>
              </a:ext>
            </a:extLst>
          </p:cNvPr>
          <p:cNvGraphicFramePr>
            <a:graphicFrameLocks noChangeAspect="1"/>
          </p:cNvGraphicFramePr>
          <p:nvPr userDrawn="1">
            <p:extLst>
              <p:ext uri="{D42A27DB-BD31-4B8C-83A1-F6EECF244321}">
                <p14:modId xmlns:p14="http://schemas.microsoft.com/office/powerpoint/2010/main" val="2577977186"/>
              </p:ext>
            </p:extLst>
          </p:nvPr>
        </p:nvGraphicFramePr>
        <p:xfrm>
          <a:off x="891879" y="-5182"/>
          <a:ext cx="1163130" cy="10547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97" name="CorelDRAW" r:id="rId3" imgW="27762635" imgH="28514773" progId="CorelDraw.Graphic.24">
                  <p:embed/>
                </p:oleObj>
              </mc:Choice>
              <mc:Fallback>
                <p:oleObj name="CorelDRAW" r:id="rId3" imgW="27762635" imgH="28514773" progId="CorelDraw.Graphic.24">
                  <p:embed/>
                  <p:pic>
                    <p:nvPicPr>
                      <p:cNvPr id="20" name="Object 19">
                        <a:extLst>
                          <a:ext uri="{FF2B5EF4-FFF2-40B4-BE49-F238E27FC236}">
                            <a16:creationId xmlns:a16="http://schemas.microsoft.com/office/drawing/2014/main" id="{FF8B717A-6313-47BF-A01A-DA49D125D32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>
                        <a:lum bright="26000"/>
                      </a:blip>
                      <a:stretch>
                        <a:fillRect/>
                      </a:stretch>
                    </p:blipFill>
                    <p:spPr>
                      <a:xfrm>
                        <a:off x="891879" y="-5182"/>
                        <a:ext cx="1163130" cy="10547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1" name="Picture 20">
            <a:extLst>
              <a:ext uri="{FF2B5EF4-FFF2-40B4-BE49-F238E27FC236}">
                <a16:creationId xmlns:a16="http://schemas.microsoft.com/office/drawing/2014/main" id="{40687800-4485-4E04-9247-CF30AFA9C2F1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6529" y="10884"/>
            <a:ext cx="1062574" cy="975067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60FA619-3E9A-4DDE-B531-B2C3AA1891CB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86845" y="10885"/>
            <a:ext cx="2502278" cy="983956"/>
          </a:xfrm>
          <a:prstGeom prst="rect">
            <a:avLst/>
          </a:prstGeom>
        </p:spPr>
      </p:pic>
      <p:sp>
        <p:nvSpPr>
          <p:cNvPr id="23" name="Flowchart: Process 22">
            <a:extLst>
              <a:ext uri="{FF2B5EF4-FFF2-40B4-BE49-F238E27FC236}">
                <a16:creationId xmlns:a16="http://schemas.microsoft.com/office/drawing/2014/main" id="{D887F8D6-7856-45CE-95C7-7C2FD96CE712}"/>
              </a:ext>
            </a:extLst>
          </p:cNvPr>
          <p:cNvSpPr/>
          <p:nvPr userDrawn="1"/>
        </p:nvSpPr>
        <p:spPr>
          <a:xfrm>
            <a:off x="0" y="6215743"/>
            <a:ext cx="12192000" cy="707571"/>
          </a:xfrm>
          <a:prstGeom prst="flowChartProcess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BA" b="1" dirty="0">
                <a:solidFill>
                  <a:schemeClr val="bg1"/>
                </a:solidFill>
                <a:latin typeface="Trebuchet MS" panose="020B0603020202020204" pitchFamily="34" charset="0"/>
              </a:rPr>
              <a:t>SAOBRAĆAJNI FAKULTET DOBOJ - Prvo stručno savjetovanje Transport Opasne Robe, 05.11.2024. godine</a:t>
            </a:r>
            <a:endParaRPr lang="en-US" b="1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2ECD3A5-396E-4E0D-9208-FB756FAE755F}"/>
              </a:ext>
            </a:extLst>
          </p:cNvPr>
          <p:cNvSpPr/>
          <p:nvPr userDrawn="1"/>
        </p:nvSpPr>
        <p:spPr>
          <a:xfrm>
            <a:off x="0" y="0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5AC2A680-692B-4F4F-944B-4604571B288F}"/>
              </a:ext>
            </a:extLst>
          </p:cNvPr>
          <p:cNvSpPr/>
          <p:nvPr userDrawn="1"/>
        </p:nvSpPr>
        <p:spPr>
          <a:xfrm>
            <a:off x="11404229" y="-1"/>
            <a:ext cx="791214" cy="621574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s-Latn-BA"/>
          </a:p>
        </p:txBody>
      </p:sp>
      <p:pic>
        <p:nvPicPr>
          <p:cNvPr id="26" name="Picture 10" descr="https://vladars.rs/Style%20Library/images/amblem.png">
            <a:extLst>
              <a:ext uri="{FF2B5EF4-FFF2-40B4-BE49-F238E27FC236}">
                <a16:creationId xmlns:a16="http://schemas.microsoft.com/office/drawing/2014/main" id="{47324246-0CAC-4293-B8CE-4FE3E52534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93687" y="32849"/>
            <a:ext cx="1048013" cy="979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6E16488-7E8E-4155-AEC8-1D3480A27D4D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6162" y="10885"/>
            <a:ext cx="1048013" cy="979212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32EB9ACD-BFE2-45AC-8912-66E740A9AB0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97498" y="16373"/>
            <a:ext cx="1048013" cy="969578"/>
          </a:xfrm>
          <a:prstGeom prst="rect">
            <a:avLst/>
          </a:prstGeom>
        </p:spPr>
      </p:pic>
      <p:graphicFrame>
        <p:nvGraphicFramePr>
          <p:cNvPr id="29" name="Table 28">
            <a:extLst>
              <a:ext uri="{FF2B5EF4-FFF2-40B4-BE49-F238E27FC236}">
                <a16:creationId xmlns:a16="http://schemas.microsoft.com/office/drawing/2014/main" id="{804EA3A2-3F91-4419-B51A-BCA001643ADD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61351480"/>
              </p:ext>
            </p:extLst>
          </p:nvPr>
        </p:nvGraphicFramePr>
        <p:xfrm>
          <a:off x="810984" y="1058959"/>
          <a:ext cx="10573474" cy="365760"/>
        </p:xfrm>
        <a:graphic>
          <a:graphicData uri="http://schemas.openxmlformats.org/drawingml/2006/table">
            <a:tbl>
              <a:tblPr/>
              <a:tblGrid>
                <a:gridCol w="10573474">
                  <a:extLst>
                    <a:ext uri="{9D8B030D-6E8A-4147-A177-3AD203B41FA5}">
                      <a16:colId xmlns:a16="http://schemas.microsoft.com/office/drawing/2014/main" val="4013043016"/>
                    </a:ext>
                  </a:extLst>
                </a:gridCol>
              </a:tblGrid>
              <a:tr h="304800">
                <a:tc>
                  <a:txBody>
                    <a:bodyPr/>
                    <a:lstStyle/>
                    <a:p>
                      <a:endParaRPr lang="bs-Latn-BA" dirty="0">
                        <a:solidFill>
                          <a:sysClr val="windowText" lastClr="000000"/>
                        </a:solidFill>
                      </a:endParaRPr>
                    </a:p>
                  </a:txBody>
                  <a:tcPr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70027732"/>
                  </a:ext>
                </a:extLst>
              </a:tr>
            </a:tbl>
          </a:graphicData>
        </a:graphic>
      </p:graphicFrame>
      <p:pic>
        <p:nvPicPr>
          <p:cNvPr id="30" name="Picture 29">
            <a:extLst>
              <a:ext uri="{FF2B5EF4-FFF2-40B4-BE49-F238E27FC236}">
                <a16:creationId xmlns:a16="http://schemas.microsoft.com/office/drawing/2014/main" id="{6019BE0F-78A3-46C7-9CD0-80C9422F197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11906" y="1123169"/>
            <a:ext cx="6456524" cy="5059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138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9660714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410300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4107535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25737513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6357634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7362272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R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126414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883028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86057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R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R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D273D1-FA0E-420D-A5DC-6336CB63CFE0}" type="datetimeFigureOut">
              <a:rPr lang="sr-Latn-RS" smtClean="0"/>
              <a:t>31.10.2024.</a:t>
            </a:fld>
            <a:endParaRPr lang="sr-Latn-R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R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2B8BF4-4742-432A-A57D-1773A040DD52}" type="slidenum">
              <a:rPr lang="sr-Latn-RS" smtClean="0"/>
              <a:t>‹#›</a:t>
            </a:fld>
            <a:endParaRPr lang="sr-Latn-RS"/>
          </a:p>
        </p:txBody>
      </p:sp>
      <p:sp>
        <p:nvSpPr>
          <p:cNvPr id="7" name="hc" descr=" "/>
          <p:cNvSpPr txBox="1"/>
          <p:nvPr userDrawn="1"/>
        </p:nvSpPr>
        <p:spPr>
          <a:xfrm>
            <a:off x="0" y="0"/>
            <a:ext cx="12192000" cy="27699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sr-Latn-RS" sz="1200" b="0" i="0" u="none" baseline="0">
                <a:solidFill>
                  <a:srgbClr val="000000"/>
                </a:solidFill>
                <a:latin typeface="Verdana" panose="020B0604030504040204" pitchFamily="34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6378197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R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gif"/><Relationship Id="rId3" Type="http://schemas.openxmlformats.org/officeDocument/2006/relationships/image" Target="../media/image39.gif"/><Relationship Id="rId7" Type="http://schemas.openxmlformats.org/officeDocument/2006/relationships/image" Target="../media/image43.gif"/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gif"/><Relationship Id="rId5" Type="http://schemas.openxmlformats.org/officeDocument/2006/relationships/image" Target="../media/image41.gif"/><Relationship Id="rId4" Type="http://schemas.openxmlformats.org/officeDocument/2006/relationships/image" Target="../media/image40.gi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5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3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image" Target="../media/image6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73.png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E507EF86-C013-4F6D-8971-222ACC031242}"/>
              </a:ext>
            </a:extLst>
          </p:cNvPr>
          <p:cNvSpPr txBox="1">
            <a:spLocks/>
          </p:cNvSpPr>
          <p:nvPr/>
        </p:nvSpPr>
        <p:spPr>
          <a:xfrm>
            <a:off x="802106" y="5068846"/>
            <a:ext cx="10587790" cy="97711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r-Latn-BA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Vedrana</a:t>
            </a:r>
            <a:r>
              <a:rPr lang="sr-Latn-B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BA" sz="24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Medan</a:t>
            </a:r>
            <a:r>
              <a:rPr lang="sr-Latn-BA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HSE </a:t>
            </a:r>
            <a:r>
              <a:rPr lang="ru-RU" sz="2400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Se</a:t>
            </a:r>
            <a:r>
              <a:rPr lang="sr-Latn-RS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ru-RU" sz="2400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tor</a:t>
            </a:r>
            <a:r>
              <a:rPr lang="sr-Latn-RS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, NIS </a:t>
            </a:r>
            <a:r>
              <a:rPr lang="sr-Latn-RS" sz="2400" b="1" i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a.d</a:t>
            </a:r>
            <a:r>
              <a:rPr lang="sr-Latn-RS" sz="2400" b="1" i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. Novi Sad</a:t>
            </a:r>
          </a:p>
          <a:p>
            <a:pPr algn="l"/>
            <a:r>
              <a:rPr lang="sr-Latn-R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Jugoslav Ilić, </a:t>
            </a:r>
            <a:r>
              <a:rPr lang="pt-B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HSE Se</a:t>
            </a:r>
            <a:r>
              <a:rPr lang="sr-Latn-R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pt-BR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tor, NIS a.d. Novi Sad</a:t>
            </a:r>
            <a:endParaRPr lang="sr-Latn-RS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l"/>
            <a:r>
              <a:rPr lang="sr-Latn-RS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Momčilo Matijašević, DMM2020 Beograd</a:t>
            </a:r>
            <a:endParaRPr lang="bs-Latn-BA" sz="24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A8D2845-C05A-46DE-AFE3-A24C7C0DA286}"/>
              </a:ext>
            </a:extLst>
          </p:cNvPr>
          <p:cNvSpPr txBox="1"/>
          <p:nvPr/>
        </p:nvSpPr>
        <p:spPr>
          <a:xfrm>
            <a:off x="1581664" y="1856958"/>
            <a:ext cx="9028671" cy="224676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0" marR="0" indent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2340610" algn="ctr"/>
                <a:tab pos="3960495" algn="l"/>
                <a:tab pos="4320540" algn="r"/>
                <a:tab pos="4680585" algn="r"/>
                <a:tab pos="4320540" algn="r"/>
              </a:tabLst>
            </a:pPr>
            <a:r>
              <a:rPr lang="sr-Latn-RS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UPRAVLJANJE RIZICIMA TOKOM NEKONTROLISANOG ISPUŠTANJA ISPARLJIVIH ORGANSKIH JEDINJENJA (VOC) TOKOM PUNJENJA PODZEMNIH REZERVOARA I PUNJENJA POGONSKIH REZERVOARA VOZILA</a:t>
            </a:r>
            <a:endParaRPr lang="sr-Latn-RS" sz="2800" dirty="0">
              <a:solidFill>
                <a:srgbClr val="002060"/>
              </a:solidFill>
              <a:effectLst/>
              <a:latin typeface="FrizQuadrata B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5487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29891" y="1274521"/>
            <a:ext cx="977179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sr-Latn-RS" sz="80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HSE </a:t>
            </a:r>
            <a:r>
              <a:rPr lang="sr-Latn-RS" sz="8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</a:t>
            </a:r>
            <a:endParaRPr lang="sr-Latn-RS" sz="80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90554" y="4556682"/>
            <a:ext cx="30843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Health</a:t>
            </a:r>
            <a:r>
              <a:rPr lang="sr-Latn-RS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bezbednost</a:t>
            </a:r>
          </a:p>
        </p:txBody>
      </p:sp>
      <p:sp>
        <p:nvSpPr>
          <p:cNvPr id="4" name="Rectangle 3"/>
          <p:cNvSpPr/>
          <p:nvPr/>
        </p:nvSpPr>
        <p:spPr>
          <a:xfrm>
            <a:off x="4671484" y="4603759"/>
            <a:ext cx="22245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Safety</a:t>
            </a:r>
            <a:r>
              <a:rPr lang="sr-Latn-RS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- zdravlje</a:t>
            </a:r>
          </a:p>
        </p:txBody>
      </p:sp>
      <p:sp>
        <p:nvSpPr>
          <p:cNvPr id="5" name="Rectangle 4"/>
          <p:cNvSpPr/>
          <p:nvPr/>
        </p:nvSpPr>
        <p:spPr>
          <a:xfrm>
            <a:off x="7192605" y="4603760"/>
            <a:ext cx="33358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sr-Latn-RS" sz="3600" b="1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Environment</a:t>
            </a:r>
            <a:r>
              <a:rPr lang="sr-Latn-RS" sz="36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 – životna sredina</a:t>
            </a:r>
            <a:endParaRPr lang="sr-Latn-RS" sz="3600" b="1" dirty="0">
              <a:solidFill>
                <a:srgbClr val="002060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7585880" y="2878056"/>
            <a:ext cx="835386" cy="1216392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2920622" y="2878056"/>
            <a:ext cx="1454326" cy="1189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5963774" y="2878056"/>
            <a:ext cx="0" cy="1165365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29373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31B43D8-842B-4565-B288-4694685EAA5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1953" y="1936241"/>
            <a:ext cx="8734285" cy="409486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B4E1DC4-82AF-42B6-8B2B-4A47D35CD6AA}"/>
              </a:ext>
            </a:extLst>
          </p:cNvPr>
          <p:cNvSpPr txBox="1"/>
          <p:nvPr/>
        </p:nvSpPr>
        <p:spPr>
          <a:xfrm>
            <a:off x="850232" y="1105244"/>
            <a:ext cx="10331115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OKRUŽENJE STANICA ZA SNABDEVANJE GORIVOM</a:t>
            </a:r>
          </a:p>
          <a:p>
            <a:pPr algn="ctr"/>
            <a:r>
              <a:rPr lang="sr-Latn-RS" sz="24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SMEŠTENE U OKVIRU TRAJNO NASELJENIH  MESTA ILI RADNIH OBLASTI</a:t>
            </a:r>
          </a:p>
        </p:txBody>
      </p:sp>
      <p:cxnSp>
        <p:nvCxnSpPr>
          <p:cNvPr id="6" name="Straight Arrow Connector 5"/>
          <p:cNvCxnSpPr>
            <a:stCxn id="5" idx="2"/>
          </p:cNvCxnSpPr>
          <p:nvPr/>
        </p:nvCxnSpPr>
        <p:spPr>
          <a:xfrm>
            <a:off x="6015790" y="1936241"/>
            <a:ext cx="2304860" cy="2523178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80061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17" t="2492" r="3866" b="10191"/>
          <a:stretch/>
        </p:blipFill>
        <p:spPr>
          <a:xfrm>
            <a:off x="883911" y="1947992"/>
            <a:ext cx="5425457" cy="37469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85841" y="1535981"/>
            <a:ext cx="4328535" cy="288365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9368" y="3392869"/>
            <a:ext cx="3895682" cy="287756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1004645" y="1018567"/>
            <a:ext cx="10409731" cy="7078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DELATNOST NA SSG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Izvod iz Akta o proceni rizika na radnom mestu i u radnoj okolini  </a:t>
            </a:r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PRIJEM I SKALDIŠTENJE ND i TNG 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4423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83911" y="1434352"/>
            <a:ext cx="10507015" cy="132343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Redovna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delatnost</a:t>
            </a:r>
            <a:r>
              <a:rPr lang="sr-Latn-RS" sz="2000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SSG je prodaja zapaljivih i eksplozivnih materija </a:t>
            </a:r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(opasne materije):</a:t>
            </a:r>
            <a:r>
              <a:rPr lang="ru-RU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Tečna goriva (benzin, evrodizel)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Asortiman sredstava koja imaju svojstva opasnih materija, kao što su razna ulja, deterdženti i slično u originalnim pakovanjima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707" r="4133" b="14098"/>
          <a:stretch/>
        </p:blipFill>
        <p:spPr>
          <a:xfrm>
            <a:off x="958990" y="2705575"/>
            <a:ext cx="3823906" cy="29535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20194" y="2670166"/>
            <a:ext cx="2362946" cy="29889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3909" b="15697"/>
          <a:stretch/>
        </p:blipFill>
        <p:spPr>
          <a:xfrm>
            <a:off x="8020438" y="2529519"/>
            <a:ext cx="2933190" cy="31296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883911" y="1018567"/>
            <a:ext cx="10409731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DELATNOST NA SSG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Izvod iz Akta o proceni rizika na radnom mestu i u radnoj okolini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6682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120142" y="2875027"/>
            <a:ext cx="10064009" cy="1936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sr-Latn-RS" sz="28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Najveća opasnost na objektima naftne industrije jeste pojava isparenja, a samim tim i </a:t>
            </a:r>
            <a:r>
              <a:rPr lang="sr-Latn-RS" sz="28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POJAVA ELEKTROSTATIČKOG PRAŽNJENJA ODNOSNO POJAVA POŽARA SA DOMINO EFEKTOM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4400" y="1415953"/>
            <a:ext cx="10475495" cy="9541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800" b="1" dirty="0">
                <a:solidFill>
                  <a:srgbClr val="002060"/>
                </a:solidFill>
              </a:rPr>
              <a:t>PROBLEMI I POJAVE</a:t>
            </a:r>
            <a:r>
              <a:rPr lang="sr-Cyrl-RS" sz="2800" b="1" dirty="0">
                <a:solidFill>
                  <a:srgbClr val="002060"/>
                </a:solidFill>
              </a:rPr>
              <a:t>  </a:t>
            </a:r>
            <a:r>
              <a:rPr lang="sr-Latn-RS" sz="2800" b="1" dirty="0">
                <a:solidFill>
                  <a:srgbClr val="002060"/>
                </a:solidFill>
              </a:rPr>
              <a:t>PRI MANIPULACIJI SA NAFTNIM DERIVATIMA 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5755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5" name="VID_N.Pazar, Smart, Pozar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0476" y="1107039"/>
            <a:ext cx="9036908" cy="5083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2696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246" fill="hold"/>
                                        <p:tgtEl>
                                          <p:spTgt spid="8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82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dia1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66850" y="1065797"/>
            <a:ext cx="9032876" cy="5094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89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981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15688" y="2000049"/>
            <a:ext cx="10577242" cy="353943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rgbClr val="002060"/>
                </a:solidFill>
              </a:rPr>
              <a:t>Omogućava da se SSG</a:t>
            </a:r>
            <a:r>
              <a:rPr lang="ru-RU" sz="2800" dirty="0">
                <a:solidFill>
                  <a:srgbClr val="002060"/>
                </a:solidFill>
              </a:rPr>
              <a:t> </a:t>
            </a:r>
            <a:r>
              <a:rPr lang="sr-Latn-RS" sz="2800" dirty="0">
                <a:solidFill>
                  <a:srgbClr val="002060"/>
                </a:solidFill>
              </a:rPr>
              <a:t>grade u naseljenim područjima sa minimalnom zonom isparenja</a:t>
            </a:r>
            <a:endParaRPr lang="en-US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rgbClr val="002060"/>
                </a:solidFill>
              </a:rPr>
              <a:t>Znatno umanjuje rizik od pojave požara na SSG</a:t>
            </a:r>
            <a:endParaRPr lang="en-US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rgbClr val="002060"/>
                </a:solidFill>
              </a:rPr>
              <a:t>Sprečava isparenja goriva u atmosferu</a:t>
            </a:r>
            <a:endParaRPr lang="en-US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rgbClr val="002060"/>
                </a:solidFill>
              </a:rPr>
              <a:t>Čini vazduh u gradu čistijim</a:t>
            </a:r>
            <a:endParaRPr lang="en-US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rgbClr val="002060"/>
                </a:solidFill>
              </a:rPr>
              <a:t>Štedi novac vlasniku SSG, sprečavajući gubitak goriva</a:t>
            </a:r>
            <a:endParaRPr lang="en-US" sz="2800" dirty="0">
              <a:solidFill>
                <a:srgbClr val="002060"/>
              </a:solidFill>
            </a:endParaRPr>
          </a:p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sr-Latn-RS" sz="2800" dirty="0">
                <a:solidFill>
                  <a:srgbClr val="002060"/>
                </a:solidFill>
              </a:rPr>
              <a:t>Povećava profitabilnost, pretvarajući isparenja (pare) koje su se ranije gubile u gorivo koje se prodaje</a:t>
            </a:r>
            <a:endParaRPr lang="en-US" sz="2800" dirty="0">
              <a:solidFill>
                <a:srgbClr val="002060"/>
              </a:solidFill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85377" y="1276864"/>
            <a:ext cx="8747163" cy="5232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ZAŠTO REKUPERACIJA GASNIH ISPARENJA</a:t>
            </a:r>
            <a:r>
              <a:rPr lang="ru-RU" altLang="en-U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en-US" alt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3074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3720641" y="967645"/>
            <a:ext cx="4381110" cy="52322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800" b="1" cap="all" dirty="0">
                <a:solidFill>
                  <a:srgbClr val="002060"/>
                </a:solidFill>
              </a:rPr>
              <a:t>PRAVNI OSNOV</a:t>
            </a:r>
            <a:endParaRPr lang="en-US" sz="2800" b="1" cap="all" dirty="0">
              <a:solidFill>
                <a:srgbClr val="00206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90384" y="3117023"/>
            <a:ext cx="1059617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r-Latn-RS"/>
            </a:defPPr>
            <a:lvl1pPr algn="just">
              <a:defRPr sz="2000" b="1" i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pPr marL="342900" indent="-342900">
              <a:buFont typeface="Wingdings" panose="05000000000000000000" pitchFamily="2" charset="2"/>
              <a:buChar char="ü"/>
            </a:pPr>
            <a:r>
              <a:rPr lang="sr-Latn-RS" i="0" dirty="0">
                <a:solidFill>
                  <a:srgbClr val="002060"/>
                </a:solidFill>
              </a:rPr>
              <a:t>Pravilnik o tehničkim merama i zahtevima koji se odnose na dozvoljene emisione faktore za isparljiva organska jedinjenja koja potiču iz procesa treansporta i skladištenja benzina </a:t>
            </a:r>
            <a:r>
              <a:rPr lang="sr-Cyrl-RS" b="0" i="0" dirty="0">
                <a:solidFill>
                  <a:srgbClr val="002060"/>
                </a:solidFill>
              </a:rPr>
              <a:t>(</a:t>
            </a:r>
            <a:r>
              <a:rPr lang="sr-Latn-RS" b="0" i="0" dirty="0">
                <a:solidFill>
                  <a:srgbClr val="002060"/>
                </a:solidFill>
              </a:rPr>
              <a:t>Sl</a:t>
            </a:r>
            <a:r>
              <a:rPr lang="sr-Cyrl-RS" b="0" i="0" dirty="0">
                <a:solidFill>
                  <a:srgbClr val="002060"/>
                </a:solidFill>
              </a:rPr>
              <a:t>. </a:t>
            </a:r>
            <a:r>
              <a:rPr lang="sr-Latn-RS" b="0" i="0" dirty="0">
                <a:solidFill>
                  <a:srgbClr val="002060"/>
                </a:solidFill>
              </a:rPr>
              <a:t>Glasnik RS</a:t>
            </a:r>
            <a:r>
              <a:rPr lang="sr-Cyrl-RS" b="0" i="0" dirty="0">
                <a:solidFill>
                  <a:srgbClr val="002060"/>
                </a:solidFill>
              </a:rPr>
              <a:t> </a:t>
            </a:r>
            <a:r>
              <a:rPr lang="sr-Latn-RS" b="0" i="0" dirty="0">
                <a:solidFill>
                  <a:srgbClr val="002060"/>
                </a:solidFill>
              </a:rPr>
              <a:t>br</a:t>
            </a:r>
            <a:r>
              <a:rPr lang="sr-Cyrl-RS" b="0" i="0" dirty="0">
                <a:solidFill>
                  <a:srgbClr val="002060"/>
                </a:solidFill>
              </a:rPr>
              <a:t>. </a:t>
            </a:r>
            <a:r>
              <a:rPr lang="ru-RU" b="0" i="0" dirty="0">
                <a:solidFill>
                  <a:srgbClr val="002060"/>
                </a:solidFill>
              </a:rPr>
              <a:t>1/2012, 25/2012, 48/2012, 96/2019, 143/2022.</a:t>
            </a:r>
            <a:endParaRPr lang="sr-Cyrl-RS" b="0" i="0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0383" y="1490865"/>
            <a:ext cx="10450985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sr-Latn-RS"/>
            </a:defPPr>
            <a:lvl1pPr marL="342900" indent="-342900" algn="just">
              <a:buFont typeface="Wingdings" panose="05000000000000000000" pitchFamily="2" charset="2"/>
              <a:buChar char="ü"/>
              <a:defRPr sz="2000" b="0" i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  <a:lvl6pPr>
              <a:defRPr>
                <a:solidFill>
                  <a:schemeClr val="tx1"/>
                </a:solidFill>
              </a:defRPr>
            </a:lvl6pPr>
            <a:lvl7pPr>
              <a:defRPr>
                <a:solidFill>
                  <a:schemeClr val="tx1"/>
                </a:solidFill>
              </a:defRPr>
            </a:lvl7pPr>
            <a:lvl8pPr>
              <a:defRPr>
                <a:solidFill>
                  <a:schemeClr val="tx1"/>
                </a:solidFill>
              </a:defRPr>
            </a:lvl8pPr>
            <a:lvl9pPr>
              <a:defRPr>
                <a:solidFill>
                  <a:schemeClr val="tx1"/>
                </a:solidFill>
              </a:defRPr>
            </a:lvl9pPr>
          </a:lstStyle>
          <a:p>
            <a:r>
              <a:rPr lang="sr-Latn-RS" b="1" dirty="0">
                <a:solidFill>
                  <a:srgbClr val="002060"/>
                </a:solidFill>
              </a:rPr>
              <a:t>Direktiva </a:t>
            </a:r>
            <a:r>
              <a:rPr lang="ru-RU" b="1" dirty="0">
                <a:solidFill>
                  <a:srgbClr val="002060"/>
                </a:solidFill>
              </a:rPr>
              <a:t>1994/63/ Е</a:t>
            </a:r>
            <a:r>
              <a:rPr lang="sr-Latn-RS" b="1" dirty="0">
                <a:solidFill>
                  <a:srgbClr val="002060"/>
                </a:solidFill>
              </a:rPr>
              <a:t>C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sr-Latn-RS" b="1" dirty="0">
                <a:solidFill>
                  <a:srgbClr val="002060"/>
                </a:solidFill>
              </a:rPr>
              <a:t>od</a:t>
            </a:r>
            <a:r>
              <a:rPr lang="ru-RU" b="1" dirty="0">
                <a:solidFill>
                  <a:srgbClr val="002060"/>
                </a:solidFill>
              </a:rPr>
              <a:t> 20. </a:t>
            </a:r>
            <a:r>
              <a:rPr lang="sr-Latn-RS" b="1" dirty="0">
                <a:solidFill>
                  <a:srgbClr val="002060"/>
                </a:solidFill>
              </a:rPr>
              <a:t>decembra </a:t>
            </a:r>
            <a:r>
              <a:rPr lang="ru-RU" b="1" dirty="0">
                <a:solidFill>
                  <a:srgbClr val="002060"/>
                </a:solidFill>
              </a:rPr>
              <a:t>1994. </a:t>
            </a:r>
            <a:r>
              <a:rPr lang="sr-Latn-RS" b="1" dirty="0">
                <a:solidFill>
                  <a:srgbClr val="002060"/>
                </a:solidFill>
              </a:rPr>
              <a:t>godine </a:t>
            </a:r>
            <a:r>
              <a:rPr lang="ru-RU" b="1" dirty="0">
                <a:solidFill>
                  <a:srgbClr val="002060"/>
                </a:solidFill>
              </a:rPr>
              <a:t>(</a:t>
            </a:r>
            <a:r>
              <a:rPr lang="sr-Latn-RS" b="1" dirty="0">
                <a:solidFill>
                  <a:srgbClr val="002060"/>
                </a:solidFill>
              </a:rPr>
              <a:t>Direktiva</a:t>
            </a:r>
            <a:r>
              <a:rPr lang="en-US" b="1" dirty="0">
                <a:solidFill>
                  <a:srgbClr val="002060"/>
                </a:solidFill>
              </a:rPr>
              <a:t>VOC-I</a:t>
            </a:r>
            <a:r>
              <a:rPr lang="ru-RU" b="1" dirty="0">
                <a:solidFill>
                  <a:srgbClr val="002060"/>
                </a:solidFill>
              </a:rPr>
              <a:t>) </a:t>
            </a:r>
            <a:r>
              <a:rPr lang="sr-Latn-RS" dirty="0">
                <a:solidFill>
                  <a:srgbClr val="002060"/>
                </a:solidFill>
              </a:rPr>
              <a:t>uređuje kontrolu emisija u Fazi I </a:t>
            </a:r>
            <a:r>
              <a:rPr lang="ru-RU" dirty="0">
                <a:solidFill>
                  <a:srgbClr val="002060"/>
                </a:solidFill>
              </a:rPr>
              <a:t>(</a:t>
            </a:r>
            <a:r>
              <a:rPr lang="sr-Latn-RS" dirty="0">
                <a:solidFill>
                  <a:srgbClr val="002060"/>
                </a:solidFill>
              </a:rPr>
              <a:t>Faza I</a:t>
            </a:r>
            <a:r>
              <a:rPr lang="ru-RU" dirty="0">
                <a:solidFill>
                  <a:srgbClr val="002060"/>
                </a:solidFill>
              </a:rPr>
              <a:t>А </a:t>
            </a:r>
            <a:r>
              <a:rPr lang="sr-Latn-RS" dirty="0">
                <a:solidFill>
                  <a:srgbClr val="002060"/>
                </a:solidFill>
              </a:rPr>
              <a:t>i Faza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IB</a:t>
            </a:r>
            <a:r>
              <a:rPr lang="ru-RU" dirty="0">
                <a:solidFill>
                  <a:srgbClr val="002060"/>
                </a:solidFill>
              </a:rPr>
              <a:t>) </a:t>
            </a:r>
            <a:r>
              <a:rPr lang="sr-Latn-RS" dirty="0">
                <a:solidFill>
                  <a:srgbClr val="002060"/>
                </a:solidFill>
              </a:rPr>
              <a:t>dok je kontrola emisija u Fazi II uređena </a:t>
            </a:r>
            <a:r>
              <a:rPr lang="sr-Latn-RS" b="1" dirty="0">
                <a:solidFill>
                  <a:srgbClr val="002060"/>
                </a:solidFill>
              </a:rPr>
              <a:t>Direktivom </a:t>
            </a:r>
            <a:r>
              <a:rPr lang="ru-RU" b="1" dirty="0">
                <a:solidFill>
                  <a:srgbClr val="002060"/>
                </a:solidFill>
              </a:rPr>
              <a:t>2009/126/Е</a:t>
            </a:r>
            <a:r>
              <a:rPr lang="sr-Latn-RS" b="1" dirty="0">
                <a:solidFill>
                  <a:srgbClr val="002060"/>
                </a:solidFill>
              </a:rPr>
              <a:t>C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sr-Latn-RS" b="1" dirty="0">
                <a:solidFill>
                  <a:srgbClr val="002060"/>
                </a:solidFill>
              </a:rPr>
              <a:t>od</a:t>
            </a:r>
            <a:r>
              <a:rPr lang="ru-RU" b="1" dirty="0">
                <a:solidFill>
                  <a:srgbClr val="002060"/>
                </a:solidFill>
              </a:rPr>
              <a:t> 21. </a:t>
            </a:r>
            <a:r>
              <a:rPr lang="sr-Latn-RS" b="1" dirty="0">
                <a:solidFill>
                  <a:srgbClr val="002060"/>
                </a:solidFill>
              </a:rPr>
              <a:t>oktobra</a:t>
            </a:r>
            <a:r>
              <a:rPr lang="ru-RU" b="1" dirty="0">
                <a:solidFill>
                  <a:srgbClr val="002060"/>
                </a:solidFill>
              </a:rPr>
              <a:t> 2009. </a:t>
            </a:r>
            <a:r>
              <a:rPr lang="sr-Latn-RS" b="1" dirty="0">
                <a:solidFill>
                  <a:srgbClr val="002060"/>
                </a:solidFill>
              </a:rPr>
              <a:t>godine</a:t>
            </a:r>
            <a:r>
              <a:rPr lang="ru-RU" b="1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i njenom izmenom</a:t>
            </a:r>
            <a:r>
              <a:rPr lang="ru-RU" dirty="0">
                <a:solidFill>
                  <a:srgbClr val="002060"/>
                </a:solidFill>
              </a:rPr>
              <a:t> 2014/99/</a:t>
            </a:r>
            <a:r>
              <a:rPr lang="sr-Latn-RS" dirty="0">
                <a:solidFill>
                  <a:srgbClr val="002060"/>
                </a:solidFill>
              </a:rPr>
              <a:t>EU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od</a:t>
            </a:r>
            <a:r>
              <a:rPr lang="ru-RU" dirty="0">
                <a:solidFill>
                  <a:srgbClr val="002060"/>
                </a:solidFill>
              </a:rPr>
              <a:t> 21. </a:t>
            </a:r>
            <a:r>
              <a:rPr lang="sr-Latn-RS" dirty="0">
                <a:solidFill>
                  <a:srgbClr val="002060"/>
                </a:solidFill>
              </a:rPr>
              <a:t>oktobra</a:t>
            </a:r>
            <a:r>
              <a:rPr lang="ru-RU" dirty="0">
                <a:solidFill>
                  <a:srgbClr val="002060"/>
                </a:solidFill>
              </a:rPr>
              <a:t> 2014. </a:t>
            </a:r>
            <a:r>
              <a:rPr lang="sr-Latn-RS" dirty="0">
                <a:solidFill>
                  <a:srgbClr val="002060"/>
                </a:solidFill>
              </a:rPr>
              <a:t>godine</a:t>
            </a:r>
            <a:r>
              <a:rPr lang="ru-RU" dirty="0">
                <a:solidFill>
                  <a:srgbClr val="002060"/>
                </a:solidFill>
              </a:rPr>
              <a:t> (</a:t>
            </a:r>
            <a:r>
              <a:rPr lang="sr-Latn-RS" dirty="0">
                <a:solidFill>
                  <a:srgbClr val="002060"/>
                </a:solidFill>
              </a:rPr>
              <a:t>Direktiva VOC II</a:t>
            </a:r>
            <a:r>
              <a:rPr lang="ru-RU" dirty="0">
                <a:solidFill>
                  <a:srgbClr val="002060"/>
                </a:solidFill>
              </a:rPr>
              <a:t>). </a:t>
            </a:r>
            <a:r>
              <a:rPr lang="sr-Latn-RS" dirty="0">
                <a:solidFill>
                  <a:srgbClr val="002060"/>
                </a:solidFill>
              </a:rPr>
              <a:t>Direktiva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VOC</a:t>
            </a:r>
            <a:r>
              <a:rPr lang="ru-RU" dirty="0">
                <a:solidFill>
                  <a:srgbClr val="002060"/>
                </a:solidFill>
              </a:rPr>
              <a:t>-</a:t>
            </a:r>
            <a:r>
              <a:rPr lang="sr-Latn-RS" dirty="0">
                <a:solidFill>
                  <a:srgbClr val="002060"/>
                </a:solidFill>
              </a:rPr>
              <a:t>I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i Direktiva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VOC</a:t>
            </a:r>
            <a:r>
              <a:rPr lang="ru-RU" dirty="0">
                <a:solidFill>
                  <a:srgbClr val="002060"/>
                </a:solidFill>
              </a:rPr>
              <a:t>-</a:t>
            </a:r>
            <a:r>
              <a:rPr lang="sr-Latn-RS" dirty="0">
                <a:solidFill>
                  <a:srgbClr val="002060"/>
                </a:solidFill>
              </a:rPr>
              <a:t>II</a:t>
            </a:r>
            <a:r>
              <a:rPr lang="ru-RU" dirty="0">
                <a:solidFill>
                  <a:srgbClr val="002060"/>
                </a:solidFill>
              </a:rPr>
              <a:t>, </a:t>
            </a:r>
            <a:r>
              <a:rPr lang="sr-Latn-RS" dirty="0">
                <a:solidFill>
                  <a:srgbClr val="002060"/>
                </a:solidFill>
              </a:rPr>
              <a:t>u stručnoj javnosti zajedno se nbazivaju Petrol Direktive. 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9464" y="4191425"/>
            <a:ext cx="9743464" cy="20313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Zahtevi koji se odnose na SSG:</a:t>
            </a: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sr-Latn-R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 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- </a:t>
            </a:r>
            <a:r>
              <a:rPr lang="sr-Latn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POVRAT BENZINSKIH PARA IZ SKLADIŠNOG REZERVOARA U CISTERNU – </a:t>
            </a:r>
            <a:r>
              <a:rPr lang="sr-Latn-RS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IMAJU SVE SSG</a:t>
            </a:r>
            <a:endParaRPr lang="ru-RU" b="1" i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546100" indent="-285750">
              <a:buFont typeface="Arial" panose="020B0604020202020204" pitchFamily="34" charset="0"/>
              <a:buChar char="•"/>
            </a:pPr>
            <a:r>
              <a:rPr lang="sr-Latn-RS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FAZA</a:t>
            </a:r>
            <a:r>
              <a:rPr lang="ru-RU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  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Latn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POVRAT BENZINSKIH PARA IZ VOZILA POTROŠAĆA U PUMPNI AUTOMAT / SKLADIŠNI REZERVOAR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r-Latn-RS" b="1" i="1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NAPOMENA: </a:t>
            </a:r>
            <a:r>
              <a:rPr lang="sr-Latn-RS" i="1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OBAVEZA SAMO ZA NOVE / REKONSTRUISANE STANICE, KAO I POSTOJEĆE KOJE IMAJU GODIŠNJI PROTOK BENZINA VEĆI OD  </a:t>
            </a:r>
            <a:r>
              <a:rPr lang="ru-RU" i="1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3000 m3  </a:t>
            </a:r>
            <a:r>
              <a:rPr lang="sr-Latn-RS" i="1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GODIŠNJE</a:t>
            </a:r>
            <a:r>
              <a:rPr lang="ru-RU" i="1" cap="sm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177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7434EF-DA4E-4A29-88C1-BB6532F1DC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272" b="8712"/>
          <a:stretch/>
        </p:blipFill>
        <p:spPr>
          <a:xfrm>
            <a:off x="2140998" y="2478175"/>
            <a:ext cx="2738268" cy="36068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20A1A86-2E87-41FD-8C41-884445CE9C9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891" b="9591"/>
          <a:stretch/>
        </p:blipFill>
        <p:spPr>
          <a:xfrm>
            <a:off x="6243171" y="2618739"/>
            <a:ext cx="4692262" cy="33257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5542BDC-4662-4CF0-A117-D998B087916B}"/>
              </a:ext>
            </a:extLst>
          </p:cNvPr>
          <p:cNvSpPr txBox="1"/>
          <p:nvPr/>
        </p:nvSpPr>
        <p:spPr>
          <a:xfrm>
            <a:off x="914316" y="1106394"/>
            <a:ext cx="101214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ü"/>
            </a:pP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Od posebnog značaja za javno zdravlje</a:t>
            </a:r>
            <a:r>
              <a:rPr lang="sr-Latn-R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je </a:t>
            </a:r>
            <a:r>
              <a:rPr lang="sr-Latn-R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postojanje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sistema povrata (rekuperacije) para - </a:t>
            </a:r>
            <a:r>
              <a:rPr lang="en-US" sz="2000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VRU - </a:t>
            </a:r>
            <a:r>
              <a:rPr lang="en-US" sz="2000" i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Vapor Recovery Unit</a:t>
            </a:r>
            <a:r>
              <a:rPr lang="sr-Latn-RS" sz="2000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en-US" sz="2000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</a:t>
            </a:r>
            <a:endParaRPr lang="sr-Latn-RS" sz="2000" b="1" noProof="1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8699" y="1831844"/>
            <a:ext cx="545896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7900" indent="-342900" algn="just">
              <a:buFont typeface="Wingdings" panose="05000000000000000000" pitchFamily="2" charset="2"/>
              <a:buChar char="Ø"/>
            </a:pPr>
            <a:r>
              <a:rPr lang="sr-Latn-RS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FAZA</a:t>
            </a:r>
            <a:r>
              <a:rPr lang="en-US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 – </a:t>
            </a:r>
            <a:r>
              <a:rPr lang="sr-Latn-R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tokom </a:t>
            </a:r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prijem</a:t>
            </a:r>
            <a:r>
              <a:rPr lang="sr-Latn-R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</a:t>
            </a:r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naftnih derivata iz auto-cisterne u podzemni rezervoar </a:t>
            </a:r>
            <a:r>
              <a:rPr lang="sr-Latn-R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SSG</a:t>
            </a:r>
          </a:p>
        </p:txBody>
      </p:sp>
      <p:sp>
        <p:nvSpPr>
          <p:cNvPr id="10" name="Rectangle 9"/>
          <p:cNvSpPr/>
          <p:nvPr/>
        </p:nvSpPr>
        <p:spPr>
          <a:xfrm>
            <a:off x="5541302" y="1831843"/>
            <a:ext cx="549442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77900" indent="-342900" algn="just">
              <a:buFont typeface="Wingdings" panose="05000000000000000000" pitchFamily="2" charset="2"/>
              <a:buChar char="Ø"/>
            </a:pPr>
            <a:r>
              <a:rPr lang="sr-Latn-RS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FAZA</a:t>
            </a:r>
            <a:r>
              <a:rPr lang="en-US" b="1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II </a:t>
            </a:r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– </a:t>
            </a:r>
            <a:r>
              <a:rPr lang="sr-Latn-R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tokom </a:t>
            </a:r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dopun</a:t>
            </a:r>
            <a:r>
              <a:rPr lang="sr-Latn-R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e</a:t>
            </a:r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pogonskih rezervoara vozila na </a:t>
            </a:r>
            <a:r>
              <a:rPr lang="sr-Latn-RS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SSG</a:t>
            </a:r>
            <a:endParaRPr lang="en-US" noProof="1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4821" y="1814280"/>
            <a:ext cx="4892842" cy="4270781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13" name="Rectangle 12"/>
          <p:cNvSpPr/>
          <p:nvPr/>
        </p:nvSpPr>
        <p:spPr>
          <a:xfrm>
            <a:off x="6142881" y="1815802"/>
            <a:ext cx="4892842" cy="4270781"/>
          </a:xfrm>
          <a:prstGeom prst="rect">
            <a:avLst/>
          </a:prstGeom>
          <a:noFill/>
          <a:ln w="9525"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4115613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225AAD1-7602-4F5E-BD7E-AE59F3D42A48}"/>
              </a:ext>
            </a:extLst>
          </p:cNvPr>
          <p:cNvSpPr txBox="1"/>
          <p:nvPr/>
        </p:nvSpPr>
        <p:spPr>
          <a:xfrm>
            <a:off x="411037" y="1151903"/>
            <a:ext cx="11177517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200" b="1" dirty="0">
                <a:solidFill>
                  <a:srgbClr val="002060"/>
                </a:solidFill>
              </a:rPr>
              <a:t>SPREČITI EMISIJU ISPARENJA – UČINITI RADNO OKRUŽENJE ZDRAVIM</a:t>
            </a:r>
            <a:r>
              <a:rPr lang="sr-Cyrl-RS" sz="2400" b="1" dirty="0">
                <a:solidFill>
                  <a:srgbClr val="002060"/>
                </a:solidFill>
              </a:rPr>
              <a:t>!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11240A4-FBE3-47C0-B2D9-5A8697C6CC4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90" b="6746"/>
          <a:stretch/>
        </p:blipFill>
        <p:spPr>
          <a:xfrm>
            <a:off x="1331495" y="1613568"/>
            <a:ext cx="9336602" cy="44831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3977406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86721" y="1155879"/>
            <a:ext cx="8071944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 cap="all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b="1" dirty="0">
                <a:solidFill>
                  <a:srgbClr val="002060"/>
                </a:solidFill>
              </a:rPr>
              <a:t>FUNKCIONALNA ŠEMA RADA VRU </a:t>
            </a:r>
            <a:r>
              <a:rPr lang="sr-Cyrl-RS" sz="2400" b="1" dirty="0">
                <a:solidFill>
                  <a:srgbClr val="002060"/>
                </a:solidFill>
              </a:rPr>
              <a:t>– </a:t>
            </a:r>
            <a:r>
              <a:rPr lang="sr-Latn-RS" sz="2400" b="1" dirty="0">
                <a:solidFill>
                  <a:srgbClr val="002060"/>
                </a:solidFill>
              </a:rPr>
              <a:t>FAZA I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52A87CD-4121-4F72-BDBE-854807FDD1A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880" r="1031" b="9726"/>
          <a:stretch/>
        </p:blipFill>
        <p:spPr>
          <a:xfrm>
            <a:off x="1264989" y="1528693"/>
            <a:ext cx="9915408" cy="455126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988491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77922" y="1078642"/>
            <a:ext cx="10516895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 cap="all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b="1" dirty="0">
                <a:solidFill>
                  <a:srgbClr val="002060"/>
                </a:solidFill>
              </a:rPr>
              <a:t>NAČIN POVEZIVANJA INSTALACIJE PRILIKOM PRIJEMA ND – FAZA I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8448" y="5757344"/>
            <a:ext cx="5434416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DOBRA PRAKSA</a:t>
            </a:r>
            <a:r>
              <a:rPr lang="sr-Cyrl-RS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</a:t>
            </a:r>
            <a:r>
              <a:rPr lang="sr-Latn-RS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PRAVNO OBAVEZUJUĆA</a:t>
            </a:r>
            <a:r>
              <a:rPr lang="sr-Cyrl-RS" b="1" i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b="1" i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6B37E63-2CCC-419D-AD63-6C4D3CA2A5C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981" b="8159"/>
          <a:stretch/>
        </p:blipFill>
        <p:spPr>
          <a:xfrm>
            <a:off x="1395662" y="1478752"/>
            <a:ext cx="8999621" cy="42785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134849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110043" y="1107210"/>
            <a:ext cx="7387354" cy="46166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i="0" dirty="0">
                <a:solidFill>
                  <a:srgbClr val="002060"/>
                </a:solidFill>
              </a:rPr>
              <a:t>LOŠA PRAKSA</a:t>
            </a:r>
            <a:r>
              <a:rPr lang="sr-Cyrl-RS" sz="2400" i="0" dirty="0">
                <a:solidFill>
                  <a:srgbClr val="002060"/>
                </a:solidFill>
              </a:rPr>
              <a:t> , </a:t>
            </a:r>
            <a:r>
              <a:rPr lang="sr-Latn-RS" sz="2400" i="0" dirty="0">
                <a:solidFill>
                  <a:srgbClr val="002060"/>
                </a:solidFill>
              </a:rPr>
              <a:t>TRENUTNO JEDINO REŠENJE</a:t>
            </a:r>
            <a:r>
              <a:rPr lang="sr-Cyrl-RS" sz="2400" i="0" dirty="0">
                <a:solidFill>
                  <a:srgbClr val="002060"/>
                </a:solidFill>
              </a:rPr>
              <a:t>!!!</a:t>
            </a:r>
            <a:endParaRPr lang="en-US" sz="2400" i="0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63260" y="5376462"/>
            <a:ext cx="9181172" cy="646331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b="1" i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OVAKAV NAČIN POVEZIVANJA INSTALACIJE OMOGUĆAVA DA SE KOMPLETNA GASNA FAZA IZ REZERVOARA OSLOBODI U ATMNOSFERU</a:t>
            </a:r>
            <a:r>
              <a:rPr lang="sr-Cyrl-RS" dirty="0">
                <a:solidFill>
                  <a:srgbClr val="002060"/>
                </a:solidFill>
              </a:rPr>
              <a:t>!</a:t>
            </a:r>
            <a:endParaRPr lang="en-US" dirty="0">
              <a:solidFill>
                <a:srgbClr val="00206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56" r="4214" b="12140"/>
          <a:stretch/>
        </p:blipFill>
        <p:spPr>
          <a:xfrm>
            <a:off x="1750814" y="1624711"/>
            <a:ext cx="8406064" cy="3695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504834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video-fb396bac07a6b484f2768f70d785b23c-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2368" y="1517305"/>
            <a:ext cx="7982465" cy="449013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1250" y="1117195"/>
            <a:ext cx="10864700" cy="400110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VIDEO ZAPIS</a:t>
            </a:r>
            <a:r>
              <a:rPr lang="sr-Cyrl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MERENJE ISPARENJA A IMAMO ZATVOREN SISTEM ISPORUKE</a:t>
            </a:r>
            <a:r>
              <a:rPr lang="sr-Cyrl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2321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88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461" t="1075" r="3476" b="7601"/>
          <a:stretch/>
        </p:blipFill>
        <p:spPr>
          <a:xfrm>
            <a:off x="1643877" y="1529919"/>
            <a:ext cx="8807115" cy="44597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TextBox 2"/>
          <p:cNvSpPr txBox="1"/>
          <p:nvPr/>
        </p:nvSpPr>
        <p:spPr>
          <a:xfrm>
            <a:off x="2190136" y="1129898"/>
            <a:ext cx="7714593" cy="492443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ANIMACIJA RADA POVRATA PARA – FAZA I!</a:t>
            </a:r>
            <a:r>
              <a:rPr lang="sr-Cyrl-RS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62" t="624" r="3984" b="9119"/>
          <a:stretch/>
        </p:blipFill>
        <p:spPr>
          <a:xfrm>
            <a:off x="1596271" y="1591534"/>
            <a:ext cx="8902325" cy="445970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 r="789" b="7795"/>
          <a:stretch/>
        </p:blipFill>
        <p:spPr>
          <a:xfrm>
            <a:off x="1477298" y="1591534"/>
            <a:ext cx="9021298" cy="463616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4717" y="1653149"/>
            <a:ext cx="9505432" cy="4847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325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edia2 (online-video-cutter.com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540042" y="1187116"/>
            <a:ext cx="8662737" cy="48727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4488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69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17095" y="1128584"/>
            <a:ext cx="10926092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 cap="all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Istovar ND, opsluživanje potrošača, ZONA 1,</a:t>
            </a:r>
            <a:r>
              <a:rPr lang="sr-Cyrl-RS" dirty="0">
                <a:solidFill>
                  <a:srgbClr val="002060"/>
                </a:solidFill>
              </a:rPr>
              <a:t> </a:t>
            </a:r>
            <a:r>
              <a:rPr lang="sr-Latn-RS" b="1" dirty="0">
                <a:solidFill>
                  <a:srgbClr val="002060"/>
                </a:solidFill>
              </a:rPr>
              <a:t>opekotine po licu vozača</a:t>
            </a:r>
            <a:endParaRPr lang="en-US" b="1" dirty="0">
              <a:solidFill>
                <a:srgbClr val="002060"/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34253" y="1553512"/>
            <a:ext cx="5707206" cy="32085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146" y="2425356"/>
            <a:ext cx="3937690" cy="2760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27787" y="4184547"/>
            <a:ext cx="3377788" cy="20035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05575" y="3385557"/>
            <a:ext cx="2677192" cy="28025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2609558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2850" y="1198281"/>
            <a:ext cx="9937341" cy="5151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82280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1">
            <a:extLst>
              <a:ext uri="{FF2B5EF4-FFF2-40B4-BE49-F238E27FC236}">
                <a16:creationId xmlns:a16="http://schemas.microsoft.com/office/drawing/2014/main" id="{1A6810FC-4DB4-4B36-ACC0-CA82AA857416}"/>
              </a:ext>
            </a:extLst>
          </p:cNvPr>
          <p:cNvSpPr txBox="1"/>
          <p:nvPr/>
        </p:nvSpPr>
        <p:spPr>
          <a:xfrm>
            <a:off x="1749797" y="1499620"/>
            <a:ext cx="7920880" cy="4062651"/>
          </a:xfrm>
          <a:prstGeom prst="rect">
            <a:avLst/>
          </a:prstGeom>
          <a:solidFill>
            <a:srgbClr val="FFFFFF"/>
          </a:solidFill>
          <a:ln w="25400" cap="flat" cmpd="sng" algn="ctr">
            <a:noFill/>
            <a:prstDash val="solid"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SNAGA IZVORA</a:t>
            </a:r>
            <a:r>
              <a:rPr kumimoji="0" lang="sr-Cyrl-RS" sz="18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</a:t>
            </a:r>
            <a:endParaRPr kumimoji="0" lang="sr-Latn-RS" sz="1800" b="1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 algn="ctr"/>
            <a:r>
              <a:rPr lang="sr-Latn-RS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Curenje iz kratke cevi ili ventila u horizontalnom cilindričnom rezervoaru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sr-Latn-RS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Zapaljiva hemikalija gori dok izlazi iz rezervoara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Tank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Diameter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		2.1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meters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Tank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Length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5.77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meters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Tank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Volume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		20 000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liters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Tank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contains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liquid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       		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Internal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Temperature: 11° C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Chemical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Mass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in Tank: 	10 500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kilograms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Tank is 83%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full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Circular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Opening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Diameter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6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centimeters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Opening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is 1.55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meters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from tank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bottom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Max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Flame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Length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	14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meters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           	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Burn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Duration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19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minutes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Max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Burn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Rate:                   105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kilograms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/min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Total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Amount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Burned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:         490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kilograms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/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Note / </a:t>
            </a:r>
            <a:r>
              <a:rPr kumimoji="0" lang="sr-Cyrl-RS" sz="1400" b="1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Напомена: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chemical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escaped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as a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liquid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and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formed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a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burning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puddle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The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puddle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spread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to a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diameter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of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4.5 </a:t>
            </a:r>
            <a:r>
              <a:rPr kumimoji="0" lang="sr-Latn-RS" sz="1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meters</a:t>
            </a:r>
            <a:r>
              <a:rPr kumimoji="0" lang="sr-Latn-RS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r>
              <a:rPr kumimoji="0" lang="ru-RU" sz="1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endParaRPr kumimoji="0" lang="sr-Latn-RS" sz="1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  <a:p>
            <a:pPr lvl="0"/>
            <a:r>
              <a:rPr lang="sr-Latn-RS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Hemikalija je izašla kao tečnost i formirala zapaljenu </a:t>
            </a:r>
            <a:r>
              <a:rPr lang="sr-Latn-RS" b="1" i="1" dirty="0" err="1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lokvicu</a:t>
            </a:r>
            <a:r>
              <a:rPr lang="sr-Latn-RS" b="1" i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Lokva se širila do prečnika od 4,5 metara.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48A015-C7F1-4248-8002-2007D74D802B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7870" y="1077203"/>
            <a:ext cx="8112807" cy="533642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A809A01A-6996-4C1A-9A5D-D7D0C7723830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627" y="1077203"/>
            <a:ext cx="8783792" cy="5167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3600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4805257"/>
              </p:ext>
            </p:extLst>
          </p:nvPr>
        </p:nvGraphicFramePr>
        <p:xfrm>
          <a:off x="1138987" y="2246708"/>
          <a:ext cx="10026315" cy="3531616"/>
        </p:xfrm>
        <a:graphic>
          <a:graphicData uri="http://schemas.openxmlformats.org/drawingml/2006/table">
            <a:tbl>
              <a:tblPr/>
              <a:tblGrid>
                <a:gridCol w="2868351">
                  <a:extLst>
                    <a:ext uri="{9D8B030D-6E8A-4147-A177-3AD203B41FA5}">
                      <a16:colId xmlns:a16="http://schemas.microsoft.com/office/drawing/2014/main" val="1402596365"/>
                    </a:ext>
                  </a:extLst>
                </a:gridCol>
                <a:gridCol w="7157964">
                  <a:extLst>
                    <a:ext uri="{9D8B030D-6E8A-4147-A177-3AD203B41FA5}">
                      <a16:colId xmlns:a16="http://schemas.microsoft.com/office/drawing/2014/main" val="103170495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Zone</a:t>
                      </a:r>
                      <a:r>
                        <a:rPr lang="sr-Latn-RS" sz="28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opasnosti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Okruženje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572789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RS" sz="2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Crvena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 me</a:t>
                      </a:r>
                      <a:r>
                        <a:rPr lang="sr-Latn-RS" sz="2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tara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(10.0 kW/m</a:t>
                      </a:r>
                      <a:r>
                        <a:rPr lang="sr-Latn-RS" sz="2800" baseline="30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)= (</a:t>
                      </a: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potencijalno smrtonosno</a:t>
                      </a:r>
                      <a:r>
                        <a:rPr lang="sr-Latn-RS" sz="28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u roku od 60 sekundi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339299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RS" sz="2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Narandžasta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19 m</a:t>
                      </a: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etara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(5.0 kW/m</a:t>
                      </a:r>
                      <a:r>
                        <a:rPr lang="sr-Latn-RS" sz="2800" baseline="30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= 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opekotine</a:t>
                      </a:r>
                      <a:r>
                        <a:rPr lang="sr-Latn-RS" sz="28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II stepena u roku od 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60 se</a:t>
                      </a:r>
                      <a:r>
                        <a:rPr lang="sr-Latn-RS" sz="2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ku</a:t>
                      </a:r>
                      <a:r>
                        <a:rPr lang="en-GB" sz="2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nd</a:t>
                      </a: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445569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sr-Latn-RS" sz="2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Žuta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32 met</a:t>
                      </a:r>
                      <a:r>
                        <a:rPr lang="sr-Latn-RS" sz="2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ra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(2.0 </a:t>
                      </a:r>
                      <a:r>
                        <a:rPr lang="sr-Latn-RS" sz="2800" dirty="0" err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kW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/m</a:t>
                      </a:r>
                      <a:r>
                        <a:rPr lang="sr-Latn-RS" sz="2800" baseline="300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 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= 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sr-Latn-RS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bol u roku</a:t>
                      </a:r>
                      <a:r>
                        <a:rPr lang="sr-Latn-RS" sz="28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od 60 sekundi</a:t>
                      </a:r>
                      <a:r>
                        <a:rPr lang="en-GB" sz="2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en-US" sz="2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11821567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896405" y="1164264"/>
            <a:ext cx="10511481" cy="95410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 cap="all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r>
              <a:rPr lang="sr-Latn-RS" sz="2800" b="1" dirty="0">
                <a:solidFill>
                  <a:srgbClr val="002060"/>
                </a:solidFill>
              </a:rPr>
              <a:t>MODELIRANA OPASNOST</a:t>
            </a:r>
            <a:r>
              <a:rPr lang="sr-Cyrl-RS" sz="2800" b="1" dirty="0">
                <a:solidFill>
                  <a:srgbClr val="002060"/>
                </a:solidFill>
              </a:rPr>
              <a:t>: </a:t>
            </a:r>
            <a:r>
              <a:rPr lang="sr-Latn-RS" sz="2800" b="1" dirty="0">
                <a:solidFill>
                  <a:srgbClr val="002060"/>
                </a:solidFill>
              </a:rPr>
              <a:t>TOPLOTNO ZRAČENJE OD POŽARA U ZONI INTEZIVNOG ISPARENJA</a:t>
            </a:r>
            <a:endParaRPr lang="en-US" sz="28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81279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80301" y="1145060"/>
            <a:ext cx="10289059" cy="156966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osnovu dobijenih podataka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(zone opasnosti)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ALOHA software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omogućava unos tih podataka u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Google map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slika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na taj način vizuelno možemo sagledati potencijalnu opasnoist i preduzeti preventivne mere kako bi sprečili neželjene posledice.</a:t>
            </a:r>
            <a:endParaRPr lang="en-US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41" b="14939"/>
          <a:stretch/>
        </p:blipFill>
        <p:spPr>
          <a:xfrm>
            <a:off x="2739884" y="2382170"/>
            <a:ext cx="6596621" cy="37779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1123377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14031" y="1062133"/>
            <a:ext cx="10747073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 cap="all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b="1" dirty="0">
                <a:solidFill>
                  <a:srgbClr val="002060"/>
                </a:solidFill>
              </a:rPr>
              <a:t>KONTROLA ISPARENJA PRI MANIPULACIJI – </a:t>
            </a:r>
          </a:p>
          <a:p>
            <a:r>
              <a:rPr lang="sr-Latn-RS" sz="2400" b="1" dirty="0">
                <a:solidFill>
                  <a:srgbClr val="002060"/>
                </a:solidFill>
              </a:rPr>
              <a:t>FAZA II – SIPANJE U POGONSKI REZERVOAR VOZILA</a:t>
            </a:r>
            <a:endParaRPr lang="en-US" sz="2400" b="1" dirty="0">
              <a:solidFill>
                <a:srgbClr val="00206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15798" y="4092124"/>
            <a:ext cx="10747073" cy="163121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Smanjivanje emisije isparljivih organskih jedinjenja,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koje</a:t>
            </a:r>
            <a:r>
              <a:rPr lang="sr-Latn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 postižu primenom Petrol Direktiva, 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imaju za cilj unapređenje zaštite životne sredine i zdravlja, pre svega smanjivanje zagađenja vazduha,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smanjivanjem izloženosti komponentama isparljivih organskih jedinjenja </a:t>
            </a:r>
            <a:r>
              <a:rPr lang="ru-RU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sr-Latn-RS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benzen, toulen, heksan</a:t>
            </a:r>
            <a:r>
              <a:rPr lang="ru-RU" sz="20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koji su kancerogeni ili opasni za REPRODUKCIJU, te smanjivanje neprijatnih mirisa u neposrednoj blizini naftnih terminala ili stanica za snabdevanje gorivom. 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6987" y="2162929"/>
            <a:ext cx="10705884" cy="163121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BENZIN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složena mešavina isparljivih organskih jedinjenja 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eng.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VOC – volatile organic 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compaund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nestabilno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organsko</a:t>
            </a:r>
            <a:r>
              <a:rPr lang="en-U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jedinjenje</a:t>
            </a:r>
            <a:r>
              <a:rPr lang="en-U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koji lako isparavaju iz rezervoara u kojim su skladišteni. Ukoliko nisu kontrolisane, benzinske pare koje sadrže  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</a:t>
            </a:r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sr-Latn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ove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tokom postupka utakanja/istakanja ili kada se benzin transportuje  motornim vozilima, ispariće u atmosferu iz rezervoara u kojima su uskladišteni. 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1497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14031" y="2257176"/>
            <a:ext cx="10705884" cy="34163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ZNAČAJ:</a:t>
            </a:r>
          </a:p>
          <a:p>
            <a:pPr algn="just"/>
            <a:endParaRPr lang="ru-RU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Smanjenje zagađenja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isparenja lakoisparljivih ugljovodonika - </a:t>
            </a:r>
            <a:r>
              <a:rPr lang="en-U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VOC  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 štetne za zdravlje i poveđavaju zagađenje vazduha.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sr-Latn-RS" sz="24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Smanjenje gubitaka </a:t>
            </a:r>
            <a:r>
              <a:rPr lang="ru-RU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sr-Latn-RS" sz="24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usled nedostatka sistema za povrat para, pored povećanja gubitaka, kod lako ispoarljivih ugljovodonika se povećava i rizik od statičkog elektriciteta, jer prisustvo kapljice tečnosti u parnoj fazi proizvoda, povećava prostorno naelektrisanje. </a:t>
            </a:r>
            <a:endParaRPr lang="ru-RU" sz="24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4031" y="1062133"/>
            <a:ext cx="10747073" cy="830997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 cap="all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b="1" dirty="0">
                <a:solidFill>
                  <a:srgbClr val="002060"/>
                </a:solidFill>
              </a:rPr>
              <a:t>KONTROLA ISPARENJA PRI MANIPULACIJI – </a:t>
            </a:r>
          </a:p>
          <a:p>
            <a:r>
              <a:rPr lang="sr-Latn-RS" sz="2400" b="1" dirty="0">
                <a:solidFill>
                  <a:srgbClr val="002060"/>
                </a:solidFill>
              </a:rPr>
              <a:t>FAZA II – SIPANJE U POGONSKI REZERVOAR VOZILA</a:t>
            </a:r>
            <a:endParaRPr lang="en-US" sz="2400" b="1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9665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55F1EA4-D236-447F-8796-5E9974497BF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0155" y="1731916"/>
            <a:ext cx="8435917" cy="445328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3562066" y="1140724"/>
            <a:ext cx="3630622" cy="461665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IZVORI ISPARENJA</a:t>
            </a:r>
            <a:endParaRPr lang="en-US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5305652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75">
            <a:extLst>
              <a:ext uri="{FF2B5EF4-FFF2-40B4-BE49-F238E27FC236}">
                <a16:creationId xmlns:a16="http://schemas.microsoft.com/office/drawing/2014/main" id="{0042D384-A76E-4767-870F-1E9C00139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5767" y="4796235"/>
            <a:ext cx="200987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Underground</a:t>
            </a:r>
          </a:p>
          <a:p>
            <a: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Petrol Storage Tank</a:t>
            </a:r>
          </a:p>
        </p:txBody>
      </p:sp>
      <p:sp>
        <p:nvSpPr>
          <p:cNvPr id="3" name="Text Box 177">
            <a:extLst>
              <a:ext uri="{FF2B5EF4-FFF2-40B4-BE49-F238E27FC236}">
                <a16:creationId xmlns:a16="http://schemas.microsoft.com/office/drawing/2014/main" id="{3E22E39D-EE5D-4A1E-B578-EC64773D17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8545" y="1687514"/>
            <a:ext cx="936390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Vehicle </a:t>
            </a:r>
          </a:p>
          <a:p>
            <a: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Fuel</a:t>
            </a:r>
            <a:b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Tank</a:t>
            </a:r>
          </a:p>
        </p:txBody>
      </p:sp>
      <p:sp>
        <p:nvSpPr>
          <p:cNvPr id="4" name="Rectangle 179">
            <a:extLst>
              <a:ext uri="{FF2B5EF4-FFF2-40B4-BE49-F238E27FC236}">
                <a16:creationId xmlns:a16="http://schemas.microsoft.com/office/drawing/2014/main" id="{D5D8EBDE-4BA8-46E3-AFE5-3A4D6D87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434444" y="2927067"/>
            <a:ext cx="1126518" cy="37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r>
              <a:rPr lang="en-US" altLang="zh-TW" sz="1200" b="1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Liquid Petrol</a:t>
            </a:r>
          </a:p>
        </p:txBody>
      </p:sp>
      <p:grpSp>
        <p:nvGrpSpPr>
          <p:cNvPr id="5" name="Group 251">
            <a:extLst>
              <a:ext uri="{FF2B5EF4-FFF2-40B4-BE49-F238E27FC236}">
                <a16:creationId xmlns:a16="http://schemas.microsoft.com/office/drawing/2014/main" id="{6DA430DB-9848-4ACC-A4A2-8BBAA12BAF78}"/>
              </a:ext>
            </a:extLst>
          </p:cNvPr>
          <p:cNvGrpSpPr>
            <a:grpSpLocks/>
          </p:cNvGrpSpPr>
          <p:nvPr/>
        </p:nvGrpSpPr>
        <p:grpSpPr bwMode="auto">
          <a:xfrm>
            <a:off x="2528059" y="2184112"/>
            <a:ext cx="2350098" cy="1390395"/>
            <a:chOff x="597" y="971"/>
            <a:chExt cx="1598" cy="1022"/>
          </a:xfrm>
        </p:grpSpPr>
        <p:sp>
          <p:nvSpPr>
            <p:cNvPr id="6" name="Freeform 252">
              <a:extLst>
                <a:ext uri="{FF2B5EF4-FFF2-40B4-BE49-F238E27FC236}">
                  <a16:creationId xmlns:a16="http://schemas.microsoft.com/office/drawing/2014/main" id="{E32266F8-1634-40D2-9E10-8E7D8C01E3E2}"/>
                </a:ext>
              </a:extLst>
            </p:cNvPr>
            <p:cNvSpPr>
              <a:spLocks/>
            </p:cNvSpPr>
            <p:nvPr/>
          </p:nvSpPr>
          <p:spPr bwMode="auto">
            <a:xfrm>
              <a:off x="2145" y="1508"/>
              <a:ext cx="42" cy="267"/>
            </a:xfrm>
            <a:custGeom>
              <a:avLst/>
              <a:gdLst>
                <a:gd name="T0" fmla="*/ 52 w 83"/>
                <a:gd name="T1" fmla="*/ 0 h 535"/>
                <a:gd name="T2" fmla="*/ 22 w 83"/>
                <a:gd name="T3" fmla="*/ 73 h 535"/>
                <a:gd name="T4" fmla="*/ 0 w 83"/>
                <a:gd name="T5" fmla="*/ 397 h 535"/>
                <a:gd name="T6" fmla="*/ 64 w 83"/>
                <a:gd name="T7" fmla="*/ 535 h 535"/>
                <a:gd name="T8" fmla="*/ 83 w 83"/>
                <a:gd name="T9" fmla="*/ 372 h 535"/>
                <a:gd name="T10" fmla="*/ 83 w 83"/>
                <a:gd name="T11" fmla="*/ 190 h 535"/>
                <a:gd name="T12" fmla="*/ 52 w 83"/>
                <a:gd name="T13" fmla="*/ 0 h 535"/>
                <a:gd name="T14" fmla="*/ 52 w 83"/>
                <a:gd name="T15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3" h="535">
                  <a:moveTo>
                    <a:pt x="52" y="0"/>
                  </a:moveTo>
                  <a:lnTo>
                    <a:pt x="22" y="73"/>
                  </a:lnTo>
                  <a:lnTo>
                    <a:pt x="0" y="397"/>
                  </a:lnTo>
                  <a:lnTo>
                    <a:pt x="64" y="535"/>
                  </a:lnTo>
                  <a:lnTo>
                    <a:pt x="83" y="372"/>
                  </a:lnTo>
                  <a:lnTo>
                    <a:pt x="83" y="190"/>
                  </a:lnTo>
                  <a:lnTo>
                    <a:pt x="52" y="0"/>
                  </a:lnTo>
                  <a:lnTo>
                    <a:pt x="52" y="0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 253">
              <a:extLst>
                <a:ext uri="{FF2B5EF4-FFF2-40B4-BE49-F238E27FC236}">
                  <a16:creationId xmlns:a16="http://schemas.microsoft.com/office/drawing/2014/main" id="{1EFC2238-4473-496B-878E-D4C0A37D367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8" y="1580"/>
              <a:ext cx="57" cy="367"/>
            </a:xfrm>
            <a:custGeom>
              <a:avLst/>
              <a:gdLst>
                <a:gd name="T0" fmla="*/ 56 w 115"/>
                <a:gd name="T1" fmla="*/ 0 h 735"/>
                <a:gd name="T2" fmla="*/ 0 w 115"/>
                <a:gd name="T3" fmla="*/ 108 h 735"/>
                <a:gd name="T4" fmla="*/ 0 w 115"/>
                <a:gd name="T5" fmla="*/ 590 h 735"/>
                <a:gd name="T6" fmla="*/ 84 w 115"/>
                <a:gd name="T7" fmla="*/ 735 h 735"/>
                <a:gd name="T8" fmla="*/ 108 w 115"/>
                <a:gd name="T9" fmla="*/ 576 h 735"/>
                <a:gd name="T10" fmla="*/ 115 w 115"/>
                <a:gd name="T11" fmla="*/ 260 h 735"/>
                <a:gd name="T12" fmla="*/ 89 w 115"/>
                <a:gd name="T13" fmla="*/ 44 h 735"/>
                <a:gd name="T14" fmla="*/ 56 w 115"/>
                <a:gd name="T15" fmla="*/ 0 h 735"/>
                <a:gd name="T16" fmla="*/ 56 w 115"/>
                <a:gd name="T17" fmla="*/ 0 h 7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5" h="735">
                  <a:moveTo>
                    <a:pt x="56" y="0"/>
                  </a:moveTo>
                  <a:lnTo>
                    <a:pt x="0" y="108"/>
                  </a:lnTo>
                  <a:lnTo>
                    <a:pt x="0" y="590"/>
                  </a:lnTo>
                  <a:lnTo>
                    <a:pt x="84" y="735"/>
                  </a:lnTo>
                  <a:lnTo>
                    <a:pt x="108" y="576"/>
                  </a:lnTo>
                  <a:lnTo>
                    <a:pt x="115" y="260"/>
                  </a:lnTo>
                  <a:lnTo>
                    <a:pt x="89" y="44"/>
                  </a:lnTo>
                  <a:lnTo>
                    <a:pt x="56" y="0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rgbClr val="E8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254">
              <a:extLst>
                <a:ext uri="{FF2B5EF4-FFF2-40B4-BE49-F238E27FC236}">
                  <a16:creationId xmlns:a16="http://schemas.microsoft.com/office/drawing/2014/main" id="{E46E78AB-68BC-43B8-A66D-81B1D41D6EC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448"/>
              <a:ext cx="311" cy="121"/>
            </a:xfrm>
            <a:custGeom>
              <a:avLst/>
              <a:gdLst>
                <a:gd name="T0" fmla="*/ 15 w 620"/>
                <a:gd name="T1" fmla="*/ 0 h 243"/>
                <a:gd name="T2" fmla="*/ 0 w 620"/>
                <a:gd name="T3" fmla="*/ 243 h 243"/>
                <a:gd name="T4" fmla="*/ 620 w 620"/>
                <a:gd name="T5" fmla="*/ 236 h 243"/>
                <a:gd name="T6" fmla="*/ 620 w 620"/>
                <a:gd name="T7" fmla="*/ 52 h 243"/>
                <a:gd name="T8" fmla="*/ 574 w 620"/>
                <a:gd name="T9" fmla="*/ 3 h 243"/>
                <a:gd name="T10" fmla="*/ 15 w 620"/>
                <a:gd name="T11" fmla="*/ 0 h 243"/>
                <a:gd name="T12" fmla="*/ 15 w 620"/>
                <a:gd name="T13" fmla="*/ 0 h 2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0" h="243">
                  <a:moveTo>
                    <a:pt x="15" y="0"/>
                  </a:moveTo>
                  <a:lnTo>
                    <a:pt x="0" y="243"/>
                  </a:lnTo>
                  <a:lnTo>
                    <a:pt x="620" y="236"/>
                  </a:lnTo>
                  <a:lnTo>
                    <a:pt x="620" y="52"/>
                  </a:lnTo>
                  <a:lnTo>
                    <a:pt x="574" y="3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255">
              <a:extLst>
                <a:ext uri="{FF2B5EF4-FFF2-40B4-BE49-F238E27FC236}">
                  <a16:creationId xmlns:a16="http://schemas.microsoft.com/office/drawing/2014/main" id="{588A1DC1-E96D-45F3-9D0C-AC6908FFE726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" y="1435"/>
              <a:ext cx="273" cy="126"/>
            </a:xfrm>
            <a:custGeom>
              <a:avLst/>
              <a:gdLst>
                <a:gd name="T0" fmla="*/ 66 w 546"/>
                <a:gd name="T1" fmla="*/ 0 h 253"/>
                <a:gd name="T2" fmla="*/ 15 w 546"/>
                <a:gd name="T3" fmla="*/ 49 h 253"/>
                <a:gd name="T4" fmla="*/ 0 w 546"/>
                <a:gd name="T5" fmla="*/ 231 h 253"/>
                <a:gd name="T6" fmla="*/ 534 w 546"/>
                <a:gd name="T7" fmla="*/ 253 h 253"/>
                <a:gd name="T8" fmla="*/ 546 w 546"/>
                <a:gd name="T9" fmla="*/ 23 h 253"/>
                <a:gd name="T10" fmla="*/ 66 w 546"/>
                <a:gd name="T11" fmla="*/ 0 h 253"/>
                <a:gd name="T12" fmla="*/ 66 w 546"/>
                <a:gd name="T13" fmla="*/ 0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46" h="253">
                  <a:moveTo>
                    <a:pt x="66" y="0"/>
                  </a:moveTo>
                  <a:lnTo>
                    <a:pt x="15" y="49"/>
                  </a:lnTo>
                  <a:lnTo>
                    <a:pt x="0" y="231"/>
                  </a:lnTo>
                  <a:lnTo>
                    <a:pt x="534" y="253"/>
                  </a:lnTo>
                  <a:lnTo>
                    <a:pt x="546" y="23"/>
                  </a:lnTo>
                  <a:lnTo>
                    <a:pt x="66" y="0"/>
                  </a:lnTo>
                  <a:lnTo>
                    <a:pt x="66" y="0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Freeform 256">
              <a:extLst>
                <a:ext uri="{FF2B5EF4-FFF2-40B4-BE49-F238E27FC236}">
                  <a16:creationId xmlns:a16="http://schemas.microsoft.com/office/drawing/2014/main" id="{CFE4F1A3-5841-4E6A-9285-8B09E4714D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17" y="1439"/>
              <a:ext cx="524" cy="131"/>
            </a:xfrm>
            <a:custGeom>
              <a:avLst/>
              <a:gdLst>
                <a:gd name="T0" fmla="*/ 26 w 1047"/>
                <a:gd name="T1" fmla="*/ 0 h 263"/>
                <a:gd name="T2" fmla="*/ 0 w 1047"/>
                <a:gd name="T3" fmla="*/ 248 h 263"/>
                <a:gd name="T4" fmla="*/ 1039 w 1047"/>
                <a:gd name="T5" fmla="*/ 263 h 263"/>
                <a:gd name="T6" fmla="*/ 1047 w 1047"/>
                <a:gd name="T7" fmla="*/ 6 h 263"/>
                <a:gd name="T8" fmla="*/ 26 w 1047"/>
                <a:gd name="T9" fmla="*/ 0 h 263"/>
                <a:gd name="T10" fmla="*/ 26 w 1047"/>
                <a:gd name="T11" fmla="*/ 0 h 2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47" h="263">
                  <a:moveTo>
                    <a:pt x="26" y="0"/>
                  </a:moveTo>
                  <a:lnTo>
                    <a:pt x="0" y="248"/>
                  </a:lnTo>
                  <a:lnTo>
                    <a:pt x="1039" y="263"/>
                  </a:lnTo>
                  <a:lnTo>
                    <a:pt x="1047" y="6"/>
                  </a:lnTo>
                  <a:lnTo>
                    <a:pt x="26" y="0"/>
                  </a:lnTo>
                  <a:lnTo>
                    <a:pt x="26" y="0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Freeform 257">
              <a:extLst>
                <a:ext uri="{FF2B5EF4-FFF2-40B4-BE49-F238E27FC236}">
                  <a16:creationId xmlns:a16="http://schemas.microsoft.com/office/drawing/2014/main" id="{8B938E6D-9AB6-4C9F-95E7-BB19E709D7A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7" y="973"/>
              <a:ext cx="1526" cy="757"/>
            </a:xfrm>
            <a:custGeom>
              <a:avLst/>
              <a:gdLst>
                <a:gd name="T0" fmla="*/ 0 w 3053"/>
                <a:gd name="T1" fmla="*/ 901 h 1512"/>
                <a:gd name="T2" fmla="*/ 175 w 3053"/>
                <a:gd name="T3" fmla="*/ 713 h 1512"/>
                <a:gd name="T4" fmla="*/ 439 w 3053"/>
                <a:gd name="T5" fmla="*/ 573 h 1512"/>
                <a:gd name="T6" fmla="*/ 540 w 3053"/>
                <a:gd name="T7" fmla="*/ 553 h 1512"/>
                <a:gd name="T8" fmla="*/ 503 w 3053"/>
                <a:gd name="T9" fmla="*/ 402 h 1512"/>
                <a:gd name="T10" fmla="*/ 581 w 3053"/>
                <a:gd name="T11" fmla="*/ 374 h 1512"/>
                <a:gd name="T12" fmla="*/ 667 w 3053"/>
                <a:gd name="T13" fmla="*/ 374 h 1512"/>
                <a:gd name="T14" fmla="*/ 685 w 3053"/>
                <a:gd name="T15" fmla="*/ 402 h 1512"/>
                <a:gd name="T16" fmla="*/ 827 w 3053"/>
                <a:gd name="T17" fmla="*/ 257 h 1512"/>
                <a:gd name="T18" fmla="*/ 954 w 3053"/>
                <a:gd name="T19" fmla="*/ 121 h 1512"/>
                <a:gd name="T20" fmla="*/ 1061 w 3053"/>
                <a:gd name="T21" fmla="*/ 47 h 1512"/>
                <a:gd name="T22" fmla="*/ 1207 w 3053"/>
                <a:gd name="T23" fmla="*/ 19 h 1512"/>
                <a:gd name="T24" fmla="*/ 1650 w 3053"/>
                <a:gd name="T25" fmla="*/ 0 h 1512"/>
                <a:gd name="T26" fmla="*/ 2145 w 3053"/>
                <a:gd name="T27" fmla="*/ 4 h 1512"/>
                <a:gd name="T28" fmla="*/ 2465 w 3053"/>
                <a:gd name="T29" fmla="*/ 16 h 1512"/>
                <a:gd name="T30" fmla="*/ 2569 w 3053"/>
                <a:gd name="T31" fmla="*/ 59 h 1512"/>
                <a:gd name="T32" fmla="*/ 2666 w 3053"/>
                <a:gd name="T33" fmla="*/ 148 h 1512"/>
                <a:gd name="T34" fmla="*/ 2767 w 3053"/>
                <a:gd name="T35" fmla="*/ 355 h 1512"/>
                <a:gd name="T36" fmla="*/ 2871 w 3053"/>
                <a:gd name="T37" fmla="*/ 394 h 1512"/>
                <a:gd name="T38" fmla="*/ 2897 w 3053"/>
                <a:gd name="T39" fmla="*/ 538 h 1512"/>
                <a:gd name="T40" fmla="*/ 2972 w 3053"/>
                <a:gd name="T41" fmla="*/ 749 h 1512"/>
                <a:gd name="T42" fmla="*/ 3043 w 3053"/>
                <a:gd name="T43" fmla="*/ 823 h 1512"/>
                <a:gd name="T44" fmla="*/ 3053 w 3053"/>
                <a:gd name="T45" fmla="*/ 904 h 1512"/>
                <a:gd name="T46" fmla="*/ 3023 w 3053"/>
                <a:gd name="T47" fmla="*/ 1030 h 1512"/>
                <a:gd name="T48" fmla="*/ 2923 w 3053"/>
                <a:gd name="T49" fmla="*/ 1403 h 1512"/>
                <a:gd name="T50" fmla="*/ 2693 w 3053"/>
                <a:gd name="T51" fmla="*/ 1512 h 1512"/>
                <a:gd name="T52" fmla="*/ 2681 w 3053"/>
                <a:gd name="T53" fmla="*/ 1209 h 1512"/>
                <a:gd name="T54" fmla="*/ 2163 w 3053"/>
                <a:gd name="T55" fmla="*/ 1228 h 1512"/>
                <a:gd name="T56" fmla="*/ 2153 w 3053"/>
                <a:gd name="T57" fmla="*/ 947 h 1512"/>
                <a:gd name="T58" fmla="*/ 0 w 3053"/>
                <a:gd name="T59" fmla="*/ 901 h 1512"/>
                <a:gd name="T60" fmla="*/ 0 w 3053"/>
                <a:gd name="T61" fmla="*/ 901 h 15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053" h="1512">
                  <a:moveTo>
                    <a:pt x="0" y="901"/>
                  </a:moveTo>
                  <a:lnTo>
                    <a:pt x="175" y="713"/>
                  </a:lnTo>
                  <a:lnTo>
                    <a:pt x="439" y="573"/>
                  </a:lnTo>
                  <a:lnTo>
                    <a:pt x="540" y="553"/>
                  </a:lnTo>
                  <a:lnTo>
                    <a:pt x="503" y="402"/>
                  </a:lnTo>
                  <a:lnTo>
                    <a:pt x="581" y="374"/>
                  </a:lnTo>
                  <a:lnTo>
                    <a:pt x="667" y="374"/>
                  </a:lnTo>
                  <a:lnTo>
                    <a:pt x="685" y="402"/>
                  </a:lnTo>
                  <a:lnTo>
                    <a:pt x="827" y="257"/>
                  </a:lnTo>
                  <a:lnTo>
                    <a:pt x="954" y="121"/>
                  </a:lnTo>
                  <a:lnTo>
                    <a:pt x="1061" y="47"/>
                  </a:lnTo>
                  <a:lnTo>
                    <a:pt x="1207" y="19"/>
                  </a:lnTo>
                  <a:lnTo>
                    <a:pt x="1650" y="0"/>
                  </a:lnTo>
                  <a:lnTo>
                    <a:pt x="2145" y="4"/>
                  </a:lnTo>
                  <a:lnTo>
                    <a:pt x="2465" y="16"/>
                  </a:lnTo>
                  <a:lnTo>
                    <a:pt x="2569" y="59"/>
                  </a:lnTo>
                  <a:lnTo>
                    <a:pt x="2666" y="148"/>
                  </a:lnTo>
                  <a:lnTo>
                    <a:pt x="2767" y="355"/>
                  </a:lnTo>
                  <a:lnTo>
                    <a:pt x="2871" y="394"/>
                  </a:lnTo>
                  <a:lnTo>
                    <a:pt x="2897" y="538"/>
                  </a:lnTo>
                  <a:lnTo>
                    <a:pt x="2972" y="749"/>
                  </a:lnTo>
                  <a:lnTo>
                    <a:pt x="3043" y="823"/>
                  </a:lnTo>
                  <a:lnTo>
                    <a:pt x="3053" y="904"/>
                  </a:lnTo>
                  <a:lnTo>
                    <a:pt x="3023" y="1030"/>
                  </a:lnTo>
                  <a:lnTo>
                    <a:pt x="2923" y="1403"/>
                  </a:lnTo>
                  <a:lnTo>
                    <a:pt x="2693" y="1512"/>
                  </a:lnTo>
                  <a:lnTo>
                    <a:pt x="2681" y="1209"/>
                  </a:lnTo>
                  <a:lnTo>
                    <a:pt x="2163" y="1228"/>
                  </a:lnTo>
                  <a:lnTo>
                    <a:pt x="2153" y="947"/>
                  </a:lnTo>
                  <a:lnTo>
                    <a:pt x="0" y="901"/>
                  </a:lnTo>
                  <a:lnTo>
                    <a:pt x="0" y="901"/>
                  </a:lnTo>
                  <a:close/>
                </a:path>
              </a:pathLst>
            </a:custGeom>
            <a:solidFill>
              <a:srgbClr val="00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258">
              <a:extLst>
                <a:ext uri="{FF2B5EF4-FFF2-40B4-BE49-F238E27FC236}">
                  <a16:creationId xmlns:a16="http://schemas.microsoft.com/office/drawing/2014/main" id="{BAB77726-AEDE-4009-844A-834645E7B9B9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" y="1568"/>
              <a:ext cx="1370" cy="68"/>
            </a:xfrm>
            <a:custGeom>
              <a:avLst/>
              <a:gdLst>
                <a:gd name="T0" fmla="*/ 64 w 2741"/>
                <a:gd name="T1" fmla="*/ 0 h 136"/>
                <a:gd name="T2" fmla="*/ 0 w 2741"/>
                <a:gd name="T3" fmla="*/ 57 h 136"/>
                <a:gd name="T4" fmla="*/ 8 w 2741"/>
                <a:gd name="T5" fmla="*/ 120 h 136"/>
                <a:gd name="T6" fmla="*/ 2447 w 2741"/>
                <a:gd name="T7" fmla="*/ 136 h 136"/>
                <a:gd name="T8" fmla="*/ 2733 w 2741"/>
                <a:gd name="T9" fmla="*/ 93 h 136"/>
                <a:gd name="T10" fmla="*/ 2741 w 2741"/>
                <a:gd name="T11" fmla="*/ 26 h 136"/>
                <a:gd name="T12" fmla="*/ 64 w 2741"/>
                <a:gd name="T13" fmla="*/ 0 h 136"/>
                <a:gd name="T14" fmla="*/ 64 w 2741"/>
                <a:gd name="T15" fmla="*/ 0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41" h="136">
                  <a:moveTo>
                    <a:pt x="64" y="0"/>
                  </a:moveTo>
                  <a:lnTo>
                    <a:pt x="0" y="57"/>
                  </a:lnTo>
                  <a:lnTo>
                    <a:pt x="8" y="120"/>
                  </a:lnTo>
                  <a:lnTo>
                    <a:pt x="2447" y="136"/>
                  </a:lnTo>
                  <a:lnTo>
                    <a:pt x="2733" y="93"/>
                  </a:lnTo>
                  <a:lnTo>
                    <a:pt x="2741" y="26"/>
                  </a:lnTo>
                  <a:lnTo>
                    <a:pt x="64" y="0"/>
                  </a:lnTo>
                  <a:lnTo>
                    <a:pt x="64" y="0"/>
                  </a:lnTo>
                  <a:close/>
                </a:path>
              </a:pathLst>
            </a:custGeom>
            <a:solidFill>
              <a:srgbClr val="00CC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259">
              <a:extLst>
                <a:ext uri="{FF2B5EF4-FFF2-40B4-BE49-F238E27FC236}">
                  <a16:creationId xmlns:a16="http://schemas.microsoft.com/office/drawing/2014/main" id="{5083D978-06EF-417D-B631-260DF7664A45}"/>
                </a:ext>
              </a:extLst>
            </p:cNvPr>
            <p:cNvSpPr>
              <a:spLocks/>
            </p:cNvSpPr>
            <p:nvPr/>
          </p:nvSpPr>
          <p:spPr bwMode="auto">
            <a:xfrm>
              <a:off x="906" y="1160"/>
              <a:ext cx="102" cy="85"/>
            </a:xfrm>
            <a:custGeom>
              <a:avLst/>
              <a:gdLst>
                <a:gd name="T0" fmla="*/ 140 w 204"/>
                <a:gd name="T1" fmla="*/ 0 h 170"/>
                <a:gd name="T2" fmla="*/ 89 w 204"/>
                <a:gd name="T3" fmla="*/ 13 h 170"/>
                <a:gd name="T4" fmla="*/ 68 w 204"/>
                <a:gd name="T5" fmla="*/ 25 h 170"/>
                <a:gd name="T6" fmla="*/ 56 w 204"/>
                <a:gd name="T7" fmla="*/ 43 h 170"/>
                <a:gd name="T8" fmla="*/ 54 w 204"/>
                <a:gd name="T9" fmla="*/ 75 h 170"/>
                <a:gd name="T10" fmla="*/ 70 w 204"/>
                <a:gd name="T11" fmla="*/ 88 h 170"/>
                <a:gd name="T12" fmla="*/ 99 w 204"/>
                <a:gd name="T13" fmla="*/ 89 h 170"/>
                <a:gd name="T14" fmla="*/ 128 w 204"/>
                <a:gd name="T15" fmla="*/ 76 h 170"/>
                <a:gd name="T16" fmla="*/ 148 w 204"/>
                <a:gd name="T17" fmla="*/ 34 h 170"/>
                <a:gd name="T18" fmla="*/ 164 w 204"/>
                <a:gd name="T19" fmla="*/ 27 h 170"/>
                <a:gd name="T20" fmla="*/ 196 w 204"/>
                <a:gd name="T21" fmla="*/ 25 h 170"/>
                <a:gd name="T22" fmla="*/ 204 w 204"/>
                <a:gd name="T23" fmla="*/ 47 h 170"/>
                <a:gd name="T24" fmla="*/ 85 w 204"/>
                <a:gd name="T25" fmla="*/ 170 h 170"/>
                <a:gd name="T26" fmla="*/ 3 w 204"/>
                <a:gd name="T27" fmla="*/ 139 h 170"/>
                <a:gd name="T28" fmla="*/ 0 w 204"/>
                <a:gd name="T29" fmla="*/ 37 h 170"/>
                <a:gd name="T30" fmla="*/ 27 w 204"/>
                <a:gd name="T31" fmla="*/ 4 h 170"/>
                <a:gd name="T32" fmla="*/ 140 w 204"/>
                <a:gd name="T33" fmla="*/ 0 h 170"/>
                <a:gd name="T34" fmla="*/ 140 w 204"/>
                <a:gd name="T35" fmla="*/ 0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204" h="170">
                  <a:moveTo>
                    <a:pt x="140" y="0"/>
                  </a:moveTo>
                  <a:lnTo>
                    <a:pt x="89" y="13"/>
                  </a:lnTo>
                  <a:lnTo>
                    <a:pt x="68" y="25"/>
                  </a:lnTo>
                  <a:lnTo>
                    <a:pt x="56" y="43"/>
                  </a:lnTo>
                  <a:lnTo>
                    <a:pt x="54" y="75"/>
                  </a:lnTo>
                  <a:lnTo>
                    <a:pt x="70" y="88"/>
                  </a:lnTo>
                  <a:lnTo>
                    <a:pt x="99" y="89"/>
                  </a:lnTo>
                  <a:lnTo>
                    <a:pt x="128" y="76"/>
                  </a:lnTo>
                  <a:lnTo>
                    <a:pt x="148" y="34"/>
                  </a:lnTo>
                  <a:lnTo>
                    <a:pt x="164" y="27"/>
                  </a:lnTo>
                  <a:lnTo>
                    <a:pt x="196" y="25"/>
                  </a:lnTo>
                  <a:lnTo>
                    <a:pt x="204" y="47"/>
                  </a:lnTo>
                  <a:lnTo>
                    <a:pt x="85" y="170"/>
                  </a:lnTo>
                  <a:lnTo>
                    <a:pt x="3" y="139"/>
                  </a:lnTo>
                  <a:lnTo>
                    <a:pt x="0" y="37"/>
                  </a:lnTo>
                  <a:lnTo>
                    <a:pt x="27" y="4"/>
                  </a:lnTo>
                  <a:lnTo>
                    <a:pt x="140" y="0"/>
                  </a:lnTo>
                  <a:lnTo>
                    <a:pt x="140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260">
              <a:extLst>
                <a:ext uri="{FF2B5EF4-FFF2-40B4-BE49-F238E27FC236}">
                  <a16:creationId xmlns:a16="http://schemas.microsoft.com/office/drawing/2014/main" id="{16B259FD-D091-4520-8D5E-482BACD5DAC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0" y="1680"/>
              <a:ext cx="33" cy="109"/>
            </a:xfrm>
            <a:custGeom>
              <a:avLst/>
              <a:gdLst>
                <a:gd name="T0" fmla="*/ 15 w 67"/>
                <a:gd name="T1" fmla="*/ 0 h 217"/>
                <a:gd name="T2" fmla="*/ 42 w 67"/>
                <a:gd name="T3" fmla="*/ 122 h 217"/>
                <a:gd name="T4" fmla="*/ 67 w 67"/>
                <a:gd name="T5" fmla="*/ 172 h 217"/>
                <a:gd name="T6" fmla="*/ 58 w 67"/>
                <a:gd name="T7" fmla="*/ 217 h 217"/>
                <a:gd name="T8" fmla="*/ 31 w 67"/>
                <a:gd name="T9" fmla="*/ 205 h 217"/>
                <a:gd name="T10" fmla="*/ 0 w 67"/>
                <a:gd name="T11" fmla="*/ 78 h 217"/>
                <a:gd name="T12" fmla="*/ 15 w 67"/>
                <a:gd name="T13" fmla="*/ 0 h 217"/>
                <a:gd name="T14" fmla="*/ 15 w 67"/>
                <a:gd name="T15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7" h="217">
                  <a:moveTo>
                    <a:pt x="15" y="0"/>
                  </a:moveTo>
                  <a:lnTo>
                    <a:pt x="42" y="122"/>
                  </a:lnTo>
                  <a:lnTo>
                    <a:pt x="67" y="172"/>
                  </a:lnTo>
                  <a:lnTo>
                    <a:pt x="58" y="217"/>
                  </a:lnTo>
                  <a:lnTo>
                    <a:pt x="31" y="205"/>
                  </a:lnTo>
                  <a:lnTo>
                    <a:pt x="0" y="78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261">
              <a:extLst>
                <a:ext uri="{FF2B5EF4-FFF2-40B4-BE49-F238E27FC236}">
                  <a16:creationId xmlns:a16="http://schemas.microsoft.com/office/drawing/2014/main" id="{38C0179E-D13A-461D-8A23-FDAB4EF8B02C}"/>
                </a:ext>
              </a:extLst>
            </p:cNvPr>
            <p:cNvSpPr>
              <a:spLocks/>
            </p:cNvSpPr>
            <p:nvPr/>
          </p:nvSpPr>
          <p:spPr bwMode="auto">
            <a:xfrm>
              <a:off x="2156" y="1475"/>
              <a:ext cx="29" cy="111"/>
            </a:xfrm>
            <a:custGeom>
              <a:avLst/>
              <a:gdLst>
                <a:gd name="T0" fmla="*/ 2 w 58"/>
                <a:gd name="T1" fmla="*/ 221 h 221"/>
                <a:gd name="T2" fmla="*/ 27 w 58"/>
                <a:gd name="T3" fmla="*/ 106 h 221"/>
                <a:gd name="T4" fmla="*/ 53 w 58"/>
                <a:gd name="T5" fmla="*/ 120 h 221"/>
                <a:gd name="T6" fmla="*/ 58 w 58"/>
                <a:gd name="T7" fmla="*/ 72 h 221"/>
                <a:gd name="T8" fmla="*/ 46 w 58"/>
                <a:gd name="T9" fmla="*/ 0 h 221"/>
                <a:gd name="T10" fmla="*/ 22 w 58"/>
                <a:gd name="T11" fmla="*/ 15 h 221"/>
                <a:gd name="T12" fmla="*/ 0 w 58"/>
                <a:gd name="T13" fmla="*/ 157 h 221"/>
                <a:gd name="T14" fmla="*/ 2 w 58"/>
                <a:gd name="T15" fmla="*/ 221 h 221"/>
                <a:gd name="T16" fmla="*/ 2 w 58"/>
                <a:gd name="T17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8" h="221">
                  <a:moveTo>
                    <a:pt x="2" y="221"/>
                  </a:moveTo>
                  <a:lnTo>
                    <a:pt x="27" y="106"/>
                  </a:lnTo>
                  <a:lnTo>
                    <a:pt x="53" y="120"/>
                  </a:lnTo>
                  <a:lnTo>
                    <a:pt x="58" y="72"/>
                  </a:lnTo>
                  <a:lnTo>
                    <a:pt x="46" y="0"/>
                  </a:lnTo>
                  <a:lnTo>
                    <a:pt x="22" y="15"/>
                  </a:lnTo>
                  <a:lnTo>
                    <a:pt x="0" y="157"/>
                  </a:lnTo>
                  <a:lnTo>
                    <a:pt x="2" y="221"/>
                  </a:lnTo>
                  <a:lnTo>
                    <a:pt x="2" y="221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262">
              <a:extLst>
                <a:ext uri="{FF2B5EF4-FFF2-40B4-BE49-F238E27FC236}">
                  <a16:creationId xmlns:a16="http://schemas.microsoft.com/office/drawing/2014/main" id="{9F3894B9-501B-4DAA-B47F-E59853865ED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6" y="1523"/>
              <a:ext cx="55" cy="182"/>
            </a:xfrm>
            <a:custGeom>
              <a:avLst/>
              <a:gdLst>
                <a:gd name="T0" fmla="*/ 0 w 111"/>
                <a:gd name="T1" fmla="*/ 358 h 364"/>
                <a:gd name="T2" fmla="*/ 22 w 111"/>
                <a:gd name="T3" fmla="*/ 175 h 364"/>
                <a:gd name="T4" fmla="*/ 37 w 111"/>
                <a:gd name="T5" fmla="*/ 143 h 364"/>
                <a:gd name="T6" fmla="*/ 74 w 111"/>
                <a:gd name="T7" fmla="*/ 183 h 364"/>
                <a:gd name="T8" fmla="*/ 94 w 111"/>
                <a:gd name="T9" fmla="*/ 364 h 364"/>
                <a:gd name="T10" fmla="*/ 111 w 111"/>
                <a:gd name="T11" fmla="*/ 241 h 364"/>
                <a:gd name="T12" fmla="*/ 89 w 111"/>
                <a:gd name="T13" fmla="*/ 0 h 364"/>
                <a:gd name="T14" fmla="*/ 22 w 111"/>
                <a:gd name="T15" fmla="*/ 2 h 364"/>
                <a:gd name="T16" fmla="*/ 2 w 111"/>
                <a:gd name="T17" fmla="*/ 88 h 364"/>
                <a:gd name="T18" fmla="*/ 0 w 111"/>
                <a:gd name="T19" fmla="*/ 358 h 364"/>
                <a:gd name="T20" fmla="*/ 0 w 111"/>
                <a:gd name="T21" fmla="*/ 358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11" h="364">
                  <a:moveTo>
                    <a:pt x="0" y="358"/>
                  </a:moveTo>
                  <a:lnTo>
                    <a:pt x="22" y="175"/>
                  </a:lnTo>
                  <a:lnTo>
                    <a:pt x="37" y="143"/>
                  </a:lnTo>
                  <a:lnTo>
                    <a:pt x="74" y="183"/>
                  </a:lnTo>
                  <a:lnTo>
                    <a:pt x="94" y="364"/>
                  </a:lnTo>
                  <a:lnTo>
                    <a:pt x="111" y="241"/>
                  </a:lnTo>
                  <a:lnTo>
                    <a:pt x="89" y="0"/>
                  </a:lnTo>
                  <a:lnTo>
                    <a:pt x="22" y="2"/>
                  </a:lnTo>
                  <a:lnTo>
                    <a:pt x="2" y="88"/>
                  </a:lnTo>
                  <a:lnTo>
                    <a:pt x="0" y="358"/>
                  </a:lnTo>
                  <a:lnTo>
                    <a:pt x="0" y="358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263">
              <a:extLst>
                <a:ext uri="{FF2B5EF4-FFF2-40B4-BE49-F238E27FC236}">
                  <a16:creationId xmlns:a16="http://schemas.microsoft.com/office/drawing/2014/main" id="{D1FE1F83-2375-4553-A24F-74067B8EE6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9" y="1823"/>
              <a:ext cx="60" cy="158"/>
            </a:xfrm>
            <a:custGeom>
              <a:avLst/>
              <a:gdLst>
                <a:gd name="T0" fmla="*/ 0 w 119"/>
                <a:gd name="T1" fmla="*/ 46 h 318"/>
                <a:gd name="T2" fmla="*/ 35 w 119"/>
                <a:gd name="T3" fmla="*/ 109 h 318"/>
                <a:gd name="T4" fmla="*/ 58 w 119"/>
                <a:gd name="T5" fmla="*/ 181 h 318"/>
                <a:gd name="T6" fmla="*/ 90 w 119"/>
                <a:gd name="T7" fmla="*/ 156 h 318"/>
                <a:gd name="T8" fmla="*/ 118 w 119"/>
                <a:gd name="T9" fmla="*/ 0 h 318"/>
                <a:gd name="T10" fmla="*/ 115 w 119"/>
                <a:gd name="T11" fmla="*/ 126 h 318"/>
                <a:gd name="T12" fmla="*/ 119 w 119"/>
                <a:gd name="T13" fmla="*/ 194 h 318"/>
                <a:gd name="T14" fmla="*/ 114 w 119"/>
                <a:gd name="T15" fmla="*/ 244 h 318"/>
                <a:gd name="T16" fmla="*/ 104 w 119"/>
                <a:gd name="T17" fmla="*/ 274 h 318"/>
                <a:gd name="T18" fmla="*/ 80 w 119"/>
                <a:gd name="T19" fmla="*/ 318 h 318"/>
                <a:gd name="T20" fmla="*/ 0 w 119"/>
                <a:gd name="T21" fmla="*/ 271 h 318"/>
                <a:gd name="T22" fmla="*/ 0 w 119"/>
                <a:gd name="T23" fmla="*/ 46 h 318"/>
                <a:gd name="T24" fmla="*/ 0 w 119"/>
                <a:gd name="T25" fmla="*/ 46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19" h="318">
                  <a:moveTo>
                    <a:pt x="0" y="46"/>
                  </a:moveTo>
                  <a:lnTo>
                    <a:pt x="35" y="109"/>
                  </a:lnTo>
                  <a:lnTo>
                    <a:pt x="58" y="181"/>
                  </a:lnTo>
                  <a:lnTo>
                    <a:pt x="90" y="156"/>
                  </a:lnTo>
                  <a:lnTo>
                    <a:pt x="118" y="0"/>
                  </a:lnTo>
                  <a:lnTo>
                    <a:pt x="115" y="126"/>
                  </a:lnTo>
                  <a:lnTo>
                    <a:pt x="119" y="194"/>
                  </a:lnTo>
                  <a:lnTo>
                    <a:pt x="114" y="244"/>
                  </a:lnTo>
                  <a:lnTo>
                    <a:pt x="104" y="274"/>
                  </a:lnTo>
                  <a:lnTo>
                    <a:pt x="80" y="318"/>
                  </a:lnTo>
                  <a:lnTo>
                    <a:pt x="0" y="271"/>
                  </a:lnTo>
                  <a:lnTo>
                    <a:pt x="0" y="46"/>
                  </a:lnTo>
                  <a:lnTo>
                    <a:pt x="0" y="46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264">
              <a:extLst>
                <a:ext uri="{FF2B5EF4-FFF2-40B4-BE49-F238E27FC236}">
                  <a16:creationId xmlns:a16="http://schemas.microsoft.com/office/drawing/2014/main" id="{8E9CAFA9-0482-47F5-A0CE-D29AE8F5EB15}"/>
                </a:ext>
              </a:extLst>
            </p:cNvPr>
            <p:cNvSpPr>
              <a:spLocks/>
            </p:cNvSpPr>
            <p:nvPr/>
          </p:nvSpPr>
          <p:spPr bwMode="auto">
            <a:xfrm>
              <a:off x="1374" y="1824"/>
              <a:ext cx="530" cy="68"/>
            </a:xfrm>
            <a:custGeom>
              <a:avLst/>
              <a:gdLst>
                <a:gd name="T0" fmla="*/ 0 w 1061"/>
                <a:gd name="T1" fmla="*/ 100 h 135"/>
                <a:gd name="T2" fmla="*/ 757 w 1061"/>
                <a:gd name="T3" fmla="*/ 45 h 135"/>
                <a:gd name="T4" fmla="*/ 1061 w 1061"/>
                <a:gd name="T5" fmla="*/ 0 h 135"/>
                <a:gd name="T6" fmla="*/ 1056 w 1061"/>
                <a:gd name="T7" fmla="*/ 105 h 135"/>
                <a:gd name="T8" fmla="*/ 634 w 1061"/>
                <a:gd name="T9" fmla="*/ 135 h 135"/>
                <a:gd name="T10" fmla="*/ 0 w 1061"/>
                <a:gd name="T11" fmla="*/ 100 h 135"/>
                <a:gd name="T12" fmla="*/ 0 w 1061"/>
                <a:gd name="T13" fmla="*/ 10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61" h="135">
                  <a:moveTo>
                    <a:pt x="0" y="100"/>
                  </a:moveTo>
                  <a:lnTo>
                    <a:pt x="757" y="45"/>
                  </a:lnTo>
                  <a:lnTo>
                    <a:pt x="1061" y="0"/>
                  </a:lnTo>
                  <a:lnTo>
                    <a:pt x="1056" y="105"/>
                  </a:lnTo>
                  <a:lnTo>
                    <a:pt x="634" y="135"/>
                  </a:lnTo>
                  <a:lnTo>
                    <a:pt x="0" y="100"/>
                  </a:lnTo>
                  <a:lnTo>
                    <a:pt x="0" y="10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265">
              <a:extLst>
                <a:ext uri="{FF2B5EF4-FFF2-40B4-BE49-F238E27FC236}">
                  <a16:creationId xmlns:a16="http://schemas.microsoft.com/office/drawing/2014/main" id="{DC12E538-B09C-4369-84E3-EF3356575F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" y="1251"/>
              <a:ext cx="1377" cy="356"/>
            </a:xfrm>
            <a:custGeom>
              <a:avLst/>
              <a:gdLst>
                <a:gd name="T0" fmla="*/ 764 w 2752"/>
                <a:gd name="T1" fmla="*/ 0 h 713"/>
                <a:gd name="T2" fmla="*/ 580 w 2752"/>
                <a:gd name="T3" fmla="*/ 46 h 713"/>
                <a:gd name="T4" fmla="*/ 436 w 2752"/>
                <a:gd name="T5" fmla="*/ 125 h 713"/>
                <a:gd name="T6" fmla="*/ 295 w 2752"/>
                <a:gd name="T7" fmla="*/ 220 h 713"/>
                <a:gd name="T8" fmla="*/ 210 w 2752"/>
                <a:gd name="T9" fmla="*/ 352 h 713"/>
                <a:gd name="T10" fmla="*/ 141 w 2752"/>
                <a:gd name="T11" fmla="*/ 397 h 713"/>
                <a:gd name="T12" fmla="*/ 116 w 2752"/>
                <a:gd name="T13" fmla="*/ 455 h 713"/>
                <a:gd name="T14" fmla="*/ 91 w 2752"/>
                <a:gd name="T15" fmla="*/ 587 h 713"/>
                <a:gd name="T16" fmla="*/ 718 w 2752"/>
                <a:gd name="T17" fmla="*/ 627 h 713"/>
                <a:gd name="T18" fmla="*/ 1813 w 2752"/>
                <a:gd name="T19" fmla="*/ 637 h 713"/>
                <a:gd name="T20" fmla="*/ 2295 w 2752"/>
                <a:gd name="T21" fmla="*/ 632 h 713"/>
                <a:gd name="T22" fmla="*/ 2332 w 2752"/>
                <a:gd name="T23" fmla="*/ 549 h 713"/>
                <a:gd name="T24" fmla="*/ 2339 w 2752"/>
                <a:gd name="T25" fmla="*/ 406 h 713"/>
                <a:gd name="T26" fmla="*/ 2514 w 2752"/>
                <a:gd name="T27" fmla="*/ 231 h 713"/>
                <a:gd name="T28" fmla="*/ 2626 w 2752"/>
                <a:gd name="T29" fmla="*/ 135 h 713"/>
                <a:gd name="T30" fmla="*/ 2703 w 2752"/>
                <a:gd name="T31" fmla="*/ 96 h 713"/>
                <a:gd name="T32" fmla="*/ 2752 w 2752"/>
                <a:gd name="T33" fmla="*/ 216 h 713"/>
                <a:gd name="T34" fmla="*/ 2677 w 2752"/>
                <a:gd name="T35" fmla="*/ 254 h 713"/>
                <a:gd name="T36" fmla="*/ 2646 w 2752"/>
                <a:gd name="T37" fmla="*/ 323 h 713"/>
                <a:gd name="T38" fmla="*/ 2644 w 2752"/>
                <a:gd name="T39" fmla="*/ 471 h 713"/>
                <a:gd name="T40" fmla="*/ 2589 w 2752"/>
                <a:gd name="T41" fmla="*/ 646 h 713"/>
                <a:gd name="T42" fmla="*/ 2729 w 2752"/>
                <a:gd name="T43" fmla="*/ 643 h 713"/>
                <a:gd name="T44" fmla="*/ 2740 w 2752"/>
                <a:gd name="T45" fmla="*/ 687 h 713"/>
                <a:gd name="T46" fmla="*/ 2264 w 2752"/>
                <a:gd name="T47" fmla="*/ 713 h 713"/>
                <a:gd name="T48" fmla="*/ 1439 w 2752"/>
                <a:gd name="T49" fmla="*/ 709 h 713"/>
                <a:gd name="T50" fmla="*/ 586 w 2752"/>
                <a:gd name="T51" fmla="*/ 702 h 713"/>
                <a:gd name="T52" fmla="*/ 0 w 2752"/>
                <a:gd name="T53" fmla="*/ 683 h 713"/>
                <a:gd name="T54" fmla="*/ 54 w 2752"/>
                <a:gd name="T55" fmla="*/ 642 h 713"/>
                <a:gd name="T56" fmla="*/ 53 w 2752"/>
                <a:gd name="T57" fmla="*/ 500 h 713"/>
                <a:gd name="T58" fmla="*/ 101 w 2752"/>
                <a:gd name="T59" fmla="*/ 374 h 713"/>
                <a:gd name="T60" fmla="*/ 193 w 2752"/>
                <a:gd name="T61" fmla="*/ 254 h 713"/>
                <a:gd name="T62" fmla="*/ 302 w 2752"/>
                <a:gd name="T63" fmla="*/ 159 h 713"/>
                <a:gd name="T64" fmla="*/ 443 w 2752"/>
                <a:gd name="T65" fmla="*/ 69 h 713"/>
                <a:gd name="T66" fmla="*/ 561 w 2752"/>
                <a:gd name="T67" fmla="*/ 17 h 713"/>
                <a:gd name="T68" fmla="*/ 764 w 2752"/>
                <a:gd name="T69" fmla="*/ 0 h 713"/>
                <a:gd name="T70" fmla="*/ 764 w 2752"/>
                <a:gd name="T71" fmla="*/ 0 h 7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752" h="713">
                  <a:moveTo>
                    <a:pt x="764" y="0"/>
                  </a:moveTo>
                  <a:lnTo>
                    <a:pt x="580" y="46"/>
                  </a:lnTo>
                  <a:lnTo>
                    <a:pt x="436" y="125"/>
                  </a:lnTo>
                  <a:lnTo>
                    <a:pt x="295" y="220"/>
                  </a:lnTo>
                  <a:lnTo>
                    <a:pt x="210" y="352"/>
                  </a:lnTo>
                  <a:lnTo>
                    <a:pt x="141" y="397"/>
                  </a:lnTo>
                  <a:lnTo>
                    <a:pt x="116" y="455"/>
                  </a:lnTo>
                  <a:lnTo>
                    <a:pt x="91" y="587"/>
                  </a:lnTo>
                  <a:lnTo>
                    <a:pt x="718" y="627"/>
                  </a:lnTo>
                  <a:lnTo>
                    <a:pt x="1813" y="637"/>
                  </a:lnTo>
                  <a:lnTo>
                    <a:pt x="2295" y="632"/>
                  </a:lnTo>
                  <a:lnTo>
                    <a:pt x="2332" y="549"/>
                  </a:lnTo>
                  <a:lnTo>
                    <a:pt x="2339" y="406"/>
                  </a:lnTo>
                  <a:lnTo>
                    <a:pt x="2514" y="231"/>
                  </a:lnTo>
                  <a:lnTo>
                    <a:pt x="2626" y="135"/>
                  </a:lnTo>
                  <a:lnTo>
                    <a:pt x="2703" y="96"/>
                  </a:lnTo>
                  <a:lnTo>
                    <a:pt x="2752" y="216"/>
                  </a:lnTo>
                  <a:lnTo>
                    <a:pt x="2677" y="254"/>
                  </a:lnTo>
                  <a:lnTo>
                    <a:pt x="2646" y="323"/>
                  </a:lnTo>
                  <a:lnTo>
                    <a:pt x="2644" y="471"/>
                  </a:lnTo>
                  <a:lnTo>
                    <a:pt x="2589" y="646"/>
                  </a:lnTo>
                  <a:lnTo>
                    <a:pt x="2729" y="643"/>
                  </a:lnTo>
                  <a:lnTo>
                    <a:pt x="2740" y="687"/>
                  </a:lnTo>
                  <a:lnTo>
                    <a:pt x="2264" y="713"/>
                  </a:lnTo>
                  <a:lnTo>
                    <a:pt x="1439" y="709"/>
                  </a:lnTo>
                  <a:lnTo>
                    <a:pt x="586" y="702"/>
                  </a:lnTo>
                  <a:lnTo>
                    <a:pt x="0" y="683"/>
                  </a:lnTo>
                  <a:lnTo>
                    <a:pt x="54" y="642"/>
                  </a:lnTo>
                  <a:lnTo>
                    <a:pt x="53" y="500"/>
                  </a:lnTo>
                  <a:lnTo>
                    <a:pt x="101" y="374"/>
                  </a:lnTo>
                  <a:lnTo>
                    <a:pt x="193" y="254"/>
                  </a:lnTo>
                  <a:lnTo>
                    <a:pt x="302" y="159"/>
                  </a:lnTo>
                  <a:lnTo>
                    <a:pt x="443" y="69"/>
                  </a:lnTo>
                  <a:lnTo>
                    <a:pt x="561" y="17"/>
                  </a:lnTo>
                  <a:lnTo>
                    <a:pt x="764" y="0"/>
                  </a:lnTo>
                  <a:lnTo>
                    <a:pt x="764" y="0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266">
              <a:extLst>
                <a:ext uri="{FF2B5EF4-FFF2-40B4-BE49-F238E27FC236}">
                  <a16:creationId xmlns:a16="http://schemas.microsoft.com/office/drawing/2014/main" id="{FC512243-CB85-42BD-9263-BD80BEFAEA2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" y="1607"/>
              <a:ext cx="1368" cy="226"/>
            </a:xfrm>
            <a:custGeom>
              <a:avLst/>
              <a:gdLst>
                <a:gd name="T0" fmla="*/ 0 w 2736"/>
                <a:gd name="T1" fmla="*/ 6 h 452"/>
                <a:gd name="T2" fmla="*/ 1379 w 2736"/>
                <a:gd name="T3" fmla="*/ 32 h 452"/>
                <a:gd name="T4" fmla="*/ 2374 w 2736"/>
                <a:gd name="T5" fmla="*/ 34 h 452"/>
                <a:gd name="T6" fmla="*/ 2736 w 2736"/>
                <a:gd name="T7" fmla="*/ 0 h 452"/>
                <a:gd name="T8" fmla="*/ 2626 w 2736"/>
                <a:gd name="T9" fmla="*/ 452 h 452"/>
                <a:gd name="T10" fmla="*/ 95 w 2736"/>
                <a:gd name="T11" fmla="*/ 352 h 452"/>
                <a:gd name="T12" fmla="*/ 28 w 2736"/>
                <a:gd name="T13" fmla="*/ 251 h 452"/>
                <a:gd name="T14" fmla="*/ 0 w 2736"/>
                <a:gd name="T15" fmla="*/ 6 h 452"/>
                <a:gd name="T16" fmla="*/ 0 w 2736"/>
                <a:gd name="T17" fmla="*/ 6 h 4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736" h="452">
                  <a:moveTo>
                    <a:pt x="0" y="6"/>
                  </a:moveTo>
                  <a:lnTo>
                    <a:pt x="1379" y="32"/>
                  </a:lnTo>
                  <a:lnTo>
                    <a:pt x="2374" y="34"/>
                  </a:lnTo>
                  <a:lnTo>
                    <a:pt x="2736" y="0"/>
                  </a:lnTo>
                  <a:lnTo>
                    <a:pt x="2626" y="452"/>
                  </a:lnTo>
                  <a:lnTo>
                    <a:pt x="95" y="352"/>
                  </a:lnTo>
                  <a:lnTo>
                    <a:pt x="28" y="251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267">
              <a:extLst>
                <a:ext uri="{FF2B5EF4-FFF2-40B4-BE49-F238E27FC236}">
                  <a16:creationId xmlns:a16="http://schemas.microsoft.com/office/drawing/2014/main" id="{44C3CBB4-0265-4968-8239-234F1BAB6B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83" y="991"/>
              <a:ext cx="705" cy="78"/>
            </a:xfrm>
            <a:custGeom>
              <a:avLst/>
              <a:gdLst>
                <a:gd name="T0" fmla="*/ 0 w 1411"/>
                <a:gd name="T1" fmla="*/ 69 h 156"/>
                <a:gd name="T2" fmla="*/ 79 w 1411"/>
                <a:gd name="T3" fmla="*/ 30 h 156"/>
                <a:gd name="T4" fmla="*/ 311 w 1411"/>
                <a:gd name="T5" fmla="*/ 15 h 156"/>
                <a:gd name="T6" fmla="*/ 731 w 1411"/>
                <a:gd name="T7" fmla="*/ 0 h 156"/>
                <a:gd name="T8" fmla="*/ 1178 w 1411"/>
                <a:gd name="T9" fmla="*/ 10 h 156"/>
                <a:gd name="T10" fmla="*/ 1314 w 1411"/>
                <a:gd name="T11" fmla="*/ 21 h 156"/>
                <a:gd name="T12" fmla="*/ 1387 w 1411"/>
                <a:gd name="T13" fmla="*/ 53 h 156"/>
                <a:gd name="T14" fmla="*/ 1411 w 1411"/>
                <a:gd name="T15" fmla="*/ 156 h 156"/>
                <a:gd name="T16" fmla="*/ 1359 w 1411"/>
                <a:gd name="T17" fmla="*/ 70 h 156"/>
                <a:gd name="T18" fmla="*/ 1300 w 1411"/>
                <a:gd name="T19" fmla="*/ 43 h 156"/>
                <a:gd name="T20" fmla="*/ 707 w 1411"/>
                <a:gd name="T21" fmla="*/ 17 h 156"/>
                <a:gd name="T22" fmla="*/ 0 w 1411"/>
                <a:gd name="T23" fmla="*/ 69 h 156"/>
                <a:gd name="T24" fmla="*/ 0 w 1411"/>
                <a:gd name="T25" fmla="*/ 69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411" h="156">
                  <a:moveTo>
                    <a:pt x="0" y="69"/>
                  </a:moveTo>
                  <a:lnTo>
                    <a:pt x="79" y="30"/>
                  </a:lnTo>
                  <a:lnTo>
                    <a:pt x="311" y="15"/>
                  </a:lnTo>
                  <a:lnTo>
                    <a:pt x="731" y="0"/>
                  </a:lnTo>
                  <a:lnTo>
                    <a:pt x="1178" y="10"/>
                  </a:lnTo>
                  <a:lnTo>
                    <a:pt x="1314" y="21"/>
                  </a:lnTo>
                  <a:lnTo>
                    <a:pt x="1387" y="53"/>
                  </a:lnTo>
                  <a:lnTo>
                    <a:pt x="1411" y="156"/>
                  </a:lnTo>
                  <a:lnTo>
                    <a:pt x="1359" y="70"/>
                  </a:lnTo>
                  <a:lnTo>
                    <a:pt x="1300" y="43"/>
                  </a:lnTo>
                  <a:lnTo>
                    <a:pt x="707" y="17"/>
                  </a:lnTo>
                  <a:lnTo>
                    <a:pt x="0" y="69"/>
                  </a:lnTo>
                  <a:lnTo>
                    <a:pt x="0" y="69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268">
              <a:extLst>
                <a:ext uri="{FF2B5EF4-FFF2-40B4-BE49-F238E27FC236}">
                  <a16:creationId xmlns:a16="http://schemas.microsoft.com/office/drawing/2014/main" id="{490F3B16-B195-404D-B5FD-197A6B3AC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5" y="1081"/>
              <a:ext cx="49" cy="185"/>
            </a:xfrm>
            <a:custGeom>
              <a:avLst/>
              <a:gdLst>
                <a:gd name="T0" fmla="*/ 24 w 97"/>
                <a:gd name="T1" fmla="*/ 371 h 371"/>
                <a:gd name="T2" fmla="*/ 19 w 97"/>
                <a:gd name="T3" fmla="*/ 211 h 371"/>
                <a:gd name="T4" fmla="*/ 2 w 97"/>
                <a:gd name="T5" fmla="*/ 83 h 371"/>
                <a:gd name="T6" fmla="*/ 0 w 97"/>
                <a:gd name="T7" fmla="*/ 0 h 371"/>
                <a:gd name="T8" fmla="*/ 25 w 97"/>
                <a:gd name="T9" fmla="*/ 33 h 371"/>
                <a:gd name="T10" fmla="*/ 59 w 97"/>
                <a:gd name="T11" fmla="*/ 84 h 371"/>
                <a:gd name="T12" fmla="*/ 97 w 97"/>
                <a:gd name="T13" fmla="*/ 363 h 371"/>
                <a:gd name="T14" fmla="*/ 24 w 97"/>
                <a:gd name="T15" fmla="*/ 371 h 371"/>
                <a:gd name="T16" fmla="*/ 24 w 97"/>
                <a:gd name="T17" fmla="*/ 371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" h="371">
                  <a:moveTo>
                    <a:pt x="24" y="371"/>
                  </a:moveTo>
                  <a:lnTo>
                    <a:pt x="19" y="211"/>
                  </a:lnTo>
                  <a:lnTo>
                    <a:pt x="2" y="83"/>
                  </a:lnTo>
                  <a:lnTo>
                    <a:pt x="0" y="0"/>
                  </a:lnTo>
                  <a:lnTo>
                    <a:pt x="25" y="33"/>
                  </a:lnTo>
                  <a:lnTo>
                    <a:pt x="59" y="84"/>
                  </a:lnTo>
                  <a:lnTo>
                    <a:pt x="97" y="363"/>
                  </a:lnTo>
                  <a:lnTo>
                    <a:pt x="24" y="371"/>
                  </a:lnTo>
                  <a:lnTo>
                    <a:pt x="24" y="37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269">
              <a:extLst>
                <a:ext uri="{FF2B5EF4-FFF2-40B4-BE49-F238E27FC236}">
                  <a16:creationId xmlns:a16="http://schemas.microsoft.com/office/drawing/2014/main" id="{EB1A4642-B48D-4C9D-9E68-B989EEC4164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8" y="1013"/>
              <a:ext cx="148" cy="146"/>
            </a:xfrm>
            <a:custGeom>
              <a:avLst/>
              <a:gdLst>
                <a:gd name="T0" fmla="*/ 0 w 296"/>
                <a:gd name="T1" fmla="*/ 33 h 293"/>
                <a:gd name="T2" fmla="*/ 3 w 296"/>
                <a:gd name="T3" fmla="*/ 4 h 293"/>
                <a:gd name="T4" fmla="*/ 34 w 296"/>
                <a:gd name="T5" fmla="*/ 0 h 293"/>
                <a:gd name="T6" fmla="*/ 123 w 296"/>
                <a:gd name="T7" fmla="*/ 32 h 293"/>
                <a:gd name="T8" fmla="*/ 205 w 296"/>
                <a:gd name="T9" fmla="*/ 142 h 293"/>
                <a:gd name="T10" fmla="*/ 296 w 296"/>
                <a:gd name="T11" fmla="*/ 293 h 293"/>
                <a:gd name="T12" fmla="*/ 179 w 296"/>
                <a:gd name="T13" fmla="*/ 287 h 293"/>
                <a:gd name="T14" fmla="*/ 0 w 296"/>
                <a:gd name="T15" fmla="*/ 33 h 293"/>
                <a:gd name="T16" fmla="*/ 0 w 296"/>
                <a:gd name="T17" fmla="*/ 33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6" h="293">
                  <a:moveTo>
                    <a:pt x="0" y="33"/>
                  </a:moveTo>
                  <a:lnTo>
                    <a:pt x="3" y="4"/>
                  </a:lnTo>
                  <a:lnTo>
                    <a:pt x="34" y="0"/>
                  </a:lnTo>
                  <a:lnTo>
                    <a:pt x="123" y="32"/>
                  </a:lnTo>
                  <a:lnTo>
                    <a:pt x="205" y="142"/>
                  </a:lnTo>
                  <a:lnTo>
                    <a:pt x="296" y="293"/>
                  </a:lnTo>
                  <a:lnTo>
                    <a:pt x="179" y="287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270">
              <a:extLst>
                <a:ext uri="{FF2B5EF4-FFF2-40B4-BE49-F238E27FC236}">
                  <a16:creationId xmlns:a16="http://schemas.microsoft.com/office/drawing/2014/main" id="{DF2842B7-368E-4E35-B45D-2397E1CAC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13" y="1382"/>
              <a:ext cx="113" cy="200"/>
            </a:xfrm>
            <a:custGeom>
              <a:avLst/>
              <a:gdLst>
                <a:gd name="T0" fmla="*/ 0 w 226"/>
                <a:gd name="T1" fmla="*/ 391 h 399"/>
                <a:gd name="T2" fmla="*/ 50 w 226"/>
                <a:gd name="T3" fmla="*/ 229 h 399"/>
                <a:gd name="T4" fmla="*/ 57 w 226"/>
                <a:gd name="T5" fmla="*/ 149 h 399"/>
                <a:gd name="T6" fmla="*/ 99 w 226"/>
                <a:gd name="T7" fmla="*/ 132 h 399"/>
                <a:gd name="T8" fmla="*/ 108 w 226"/>
                <a:gd name="T9" fmla="*/ 58 h 399"/>
                <a:gd name="T10" fmla="*/ 173 w 226"/>
                <a:gd name="T11" fmla="*/ 0 h 399"/>
                <a:gd name="T12" fmla="*/ 226 w 226"/>
                <a:gd name="T13" fmla="*/ 99 h 399"/>
                <a:gd name="T14" fmla="*/ 160 w 226"/>
                <a:gd name="T15" fmla="*/ 117 h 399"/>
                <a:gd name="T16" fmla="*/ 108 w 226"/>
                <a:gd name="T17" fmla="*/ 197 h 399"/>
                <a:gd name="T18" fmla="*/ 78 w 226"/>
                <a:gd name="T19" fmla="*/ 399 h 399"/>
                <a:gd name="T20" fmla="*/ 0 w 226"/>
                <a:gd name="T21" fmla="*/ 391 h 399"/>
                <a:gd name="T22" fmla="*/ 0 w 226"/>
                <a:gd name="T23" fmla="*/ 391 h 3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26" h="399">
                  <a:moveTo>
                    <a:pt x="0" y="391"/>
                  </a:moveTo>
                  <a:lnTo>
                    <a:pt x="50" y="229"/>
                  </a:lnTo>
                  <a:lnTo>
                    <a:pt x="57" y="149"/>
                  </a:lnTo>
                  <a:lnTo>
                    <a:pt x="99" y="132"/>
                  </a:lnTo>
                  <a:lnTo>
                    <a:pt x="108" y="58"/>
                  </a:lnTo>
                  <a:lnTo>
                    <a:pt x="173" y="0"/>
                  </a:lnTo>
                  <a:lnTo>
                    <a:pt x="226" y="99"/>
                  </a:lnTo>
                  <a:lnTo>
                    <a:pt x="160" y="117"/>
                  </a:lnTo>
                  <a:lnTo>
                    <a:pt x="108" y="197"/>
                  </a:lnTo>
                  <a:lnTo>
                    <a:pt x="78" y="399"/>
                  </a:lnTo>
                  <a:lnTo>
                    <a:pt x="0" y="391"/>
                  </a:lnTo>
                  <a:lnTo>
                    <a:pt x="0" y="39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271">
              <a:extLst>
                <a:ext uri="{FF2B5EF4-FFF2-40B4-BE49-F238E27FC236}">
                  <a16:creationId xmlns:a16="http://schemas.microsoft.com/office/drawing/2014/main" id="{ED061E91-FFF4-4F1E-BA83-0A2A9D8EB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2" y="1379"/>
              <a:ext cx="136" cy="164"/>
            </a:xfrm>
            <a:custGeom>
              <a:avLst/>
              <a:gdLst>
                <a:gd name="T0" fmla="*/ 0 w 272"/>
                <a:gd name="T1" fmla="*/ 99 h 327"/>
                <a:gd name="T2" fmla="*/ 48 w 272"/>
                <a:gd name="T3" fmla="*/ 144 h 327"/>
                <a:gd name="T4" fmla="*/ 63 w 272"/>
                <a:gd name="T5" fmla="*/ 227 h 327"/>
                <a:gd name="T6" fmla="*/ 58 w 272"/>
                <a:gd name="T7" fmla="*/ 327 h 327"/>
                <a:gd name="T8" fmla="*/ 263 w 272"/>
                <a:gd name="T9" fmla="*/ 226 h 327"/>
                <a:gd name="T10" fmla="*/ 272 w 272"/>
                <a:gd name="T11" fmla="*/ 0 h 327"/>
                <a:gd name="T12" fmla="*/ 0 w 272"/>
                <a:gd name="T13" fmla="*/ 99 h 327"/>
                <a:gd name="T14" fmla="*/ 0 w 272"/>
                <a:gd name="T15" fmla="*/ 99 h 3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327">
                  <a:moveTo>
                    <a:pt x="0" y="99"/>
                  </a:moveTo>
                  <a:lnTo>
                    <a:pt x="48" y="144"/>
                  </a:lnTo>
                  <a:lnTo>
                    <a:pt x="63" y="227"/>
                  </a:lnTo>
                  <a:lnTo>
                    <a:pt x="58" y="327"/>
                  </a:lnTo>
                  <a:lnTo>
                    <a:pt x="263" y="226"/>
                  </a:lnTo>
                  <a:lnTo>
                    <a:pt x="272" y="0"/>
                  </a:lnTo>
                  <a:lnTo>
                    <a:pt x="0" y="99"/>
                  </a:lnTo>
                  <a:lnTo>
                    <a:pt x="0" y="99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72">
              <a:extLst>
                <a:ext uri="{FF2B5EF4-FFF2-40B4-BE49-F238E27FC236}">
                  <a16:creationId xmlns:a16="http://schemas.microsoft.com/office/drawing/2014/main" id="{3588BE5B-F07E-46D5-AC0A-9AE221AA334C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1516"/>
              <a:ext cx="108" cy="161"/>
            </a:xfrm>
            <a:custGeom>
              <a:avLst/>
              <a:gdLst>
                <a:gd name="T0" fmla="*/ 7 w 216"/>
                <a:gd name="T1" fmla="*/ 112 h 322"/>
                <a:gd name="T2" fmla="*/ 216 w 216"/>
                <a:gd name="T3" fmla="*/ 0 h 322"/>
                <a:gd name="T4" fmla="*/ 196 w 216"/>
                <a:gd name="T5" fmla="*/ 200 h 322"/>
                <a:gd name="T6" fmla="*/ 0 w 216"/>
                <a:gd name="T7" fmla="*/ 322 h 322"/>
                <a:gd name="T8" fmla="*/ 7 w 216"/>
                <a:gd name="T9" fmla="*/ 112 h 322"/>
                <a:gd name="T10" fmla="*/ 7 w 216"/>
                <a:gd name="T11" fmla="*/ 112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16" h="322">
                  <a:moveTo>
                    <a:pt x="7" y="112"/>
                  </a:moveTo>
                  <a:lnTo>
                    <a:pt x="216" y="0"/>
                  </a:lnTo>
                  <a:lnTo>
                    <a:pt x="196" y="200"/>
                  </a:lnTo>
                  <a:lnTo>
                    <a:pt x="0" y="322"/>
                  </a:lnTo>
                  <a:lnTo>
                    <a:pt x="7" y="112"/>
                  </a:lnTo>
                  <a:lnTo>
                    <a:pt x="7" y="112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73">
              <a:extLst>
                <a:ext uri="{FF2B5EF4-FFF2-40B4-BE49-F238E27FC236}">
                  <a16:creationId xmlns:a16="http://schemas.microsoft.com/office/drawing/2014/main" id="{4DC06BBA-03A0-4003-958D-0ACF25E36DF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03" y="1165"/>
              <a:ext cx="106" cy="120"/>
            </a:xfrm>
            <a:custGeom>
              <a:avLst/>
              <a:gdLst>
                <a:gd name="T0" fmla="*/ 0 w 213"/>
                <a:gd name="T1" fmla="*/ 81 h 240"/>
                <a:gd name="T2" fmla="*/ 41 w 213"/>
                <a:gd name="T3" fmla="*/ 83 h 240"/>
                <a:gd name="T4" fmla="*/ 84 w 213"/>
                <a:gd name="T5" fmla="*/ 45 h 240"/>
                <a:gd name="T6" fmla="*/ 163 w 213"/>
                <a:gd name="T7" fmla="*/ 48 h 240"/>
                <a:gd name="T8" fmla="*/ 112 w 213"/>
                <a:gd name="T9" fmla="*/ 12 h 240"/>
                <a:gd name="T10" fmla="*/ 174 w 213"/>
                <a:gd name="T11" fmla="*/ 0 h 240"/>
                <a:gd name="T12" fmla="*/ 213 w 213"/>
                <a:gd name="T13" fmla="*/ 26 h 240"/>
                <a:gd name="T14" fmla="*/ 200 w 213"/>
                <a:gd name="T15" fmla="*/ 127 h 240"/>
                <a:gd name="T16" fmla="*/ 81 w 213"/>
                <a:gd name="T17" fmla="*/ 161 h 240"/>
                <a:gd name="T18" fmla="*/ 31 w 213"/>
                <a:gd name="T19" fmla="*/ 240 h 240"/>
                <a:gd name="T20" fmla="*/ 11 w 213"/>
                <a:gd name="T21" fmla="*/ 222 h 240"/>
                <a:gd name="T22" fmla="*/ 58 w 213"/>
                <a:gd name="T23" fmla="*/ 142 h 240"/>
                <a:gd name="T24" fmla="*/ 2 w 213"/>
                <a:gd name="T25" fmla="*/ 115 h 240"/>
                <a:gd name="T26" fmla="*/ 0 w 213"/>
                <a:gd name="T27" fmla="*/ 81 h 240"/>
                <a:gd name="T28" fmla="*/ 0 w 213"/>
                <a:gd name="T29" fmla="*/ 81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13" h="240">
                  <a:moveTo>
                    <a:pt x="0" y="81"/>
                  </a:moveTo>
                  <a:lnTo>
                    <a:pt x="41" y="83"/>
                  </a:lnTo>
                  <a:lnTo>
                    <a:pt x="84" y="45"/>
                  </a:lnTo>
                  <a:lnTo>
                    <a:pt x="163" y="48"/>
                  </a:lnTo>
                  <a:lnTo>
                    <a:pt x="112" y="12"/>
                  </a:lnTo>
                  <a:lnTo>
                    <a:pt x="174" y="0"/>
                  </a:lnTo>
                  <a:lnTo>
                    <a:pt x="213" y="26"/>
                  </a:lnTo>
                  <a:lnTo>
                    <a:pt x="200" y="127"/>
                  </a:lnTo>
                  <a:lnTo>
                    <a:pt x="81" y="161"/>
                  </a:lnTo>
                  <a:lnTo>
                    <a:pt x="31" y="240"/>
                  </a:lnTo>
                  <a:lnTo>
                    <a:pt x="11" y="222"/>
                  </a:lnTo>
                  <a:lnTo>
                    <a:pt x="58" y="142"/>
                  </a:lnTo>
                  <a:lnTo>
                    <a:pt x="2" y="115"/>
                  </a:lnTo>
                  <a:lnTo>
                    <a:pt x="0" y="81"/>
                  </a:lnTo>
                  <a:lnTo>
                    <a:pt x="0" y="81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74">
              <a:extLst>
                <a:ext uri="{FF2B5EF4-FFF2-40B4-BE49-F238E27FC236}">
                  <a16:creationId xmlns:a16="http://schemas.microsoft.com/office/drawing/2014/main" id="{D75FC144-AC50-4B3B-AF6A-C19E32B62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702" y="1398"/>
              <a:ext cx="1052" cy="110"/>
            </a:xfrm>
            <a:custGeom>
              <a:avLst/>
              <a:gdLst>
                <a:gd name="T0" fmla="*/ 12 w 2104"/>
                <a:gd name="T1" fmla="*/ 37 h 220"/>
                <a:gd name="T2" fmla="*/ 156 w 2104"/>
                <a:gd name="T3" fmla="*/ 13 h 220"/>
                <a:gd name="T4" fmla="*/ 550 w 2104"/>
                <a:gd name="T5" fmla="*/ 0 h 220"/>
                <a:gd name="T6" fmla="*/ 1068 w 2104"/>
                <a:gd name="T7" fmla="*/ 5 h 220"/>
                <a:gd name="T8" fmla="*/ 1590 w 2104"/>
                <a:gd name="T9" fmla="*/ 11 h 220"/>
                <a:gd name="T10" fmla="*/ 1921 w 2104"/>
                <a:gd name="T11" fmla="*/ 20 h 220"/>
                <a:gd name="T12" fmla="*/ 2057 w 2104"/>
                <a:gd name="T13" fmla="*/ 53 h 220"/>
                <a:gd name="T14" fmla="*/ 2104 w 2104"/>
                <a:gd name="T15" fmla="*/ 115 h 220"/>
                <a:gd name="T16" fmla="*/ 2097 w 2104"/>
                <a:gd name="T17" fmla="*/ 220 h 220"/>
                <a:gd name="T18" fmla="*/ 2075 w 2104"/>
                <a:gd name="T19" fmla="*/ 128 h 220"/>
                <a:gd name="T20" fmla="*/ 2007 w 2104"/>
                <a:gd name="T21" fmla="*/ 84 h 220"/>
                <a:gd name="T22" fmla="*/ 0 w 2104"/>
                <a:gd name="T23" fmla="*/ 59 h 220"/>
                <a:gd name="T24" fmla="*/ 12 w 2104"/>
                <a:gd name="T25" fmla="*/ 37 h 220"/>
                <a:gd name="T26" fmla="*/ 12 w 2104"/>
                <a:gd name="T27" fmla="*/ 37 h 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04" h="220">
                  <a:moveTo>
                    <a:pt x="12" y="37"/>
                  </a:moveTo>
                  <a:lnTo>
                    <a:pt x="156" y="13"/>
                  </a:lnTo>
                  <a:lnTo>
                    <a:pt x="550" y="0"/>
                  </a:lnTo>
                  <a:lnTo>
                    <a:pt x="1068" y="5"/>
                  </a:lnTo>
                  <a:lnTo>
                    <a:pt x="1590" y="11"/>
                  </a:lnTo>
                  <a:lnTo>
                    <a:pt x="1921" y="20"/>
                  </a:lnTo>
                  <a:lnTo>
                    <a:pt x="2057" y="53"/>
                  </a:lnTo>
                  <a:lnTo>
                    <a:pt x="2104" y="115"/>
                  </a:lnTo>
                  <a:lnTo>
                    <a:pt x="2097" y="220"/>
                  </a:lnTo>
                  <a:lnTo>
                    <a:pt x="2075" y="128"/>
                  </a:lnTo>
                  <a:lnTo>
                    <a:pt x="2007" y="84"/>
                  </a:lnTo>
                  <a:lnTo>
                    <a:pt x="0" y="59"/>
                  </a:lnTo>
                  <a:lnTo>
                    <a:pt x="12" y="37"/>
                  </a:lnTo>
                  <a:lnTo>
                    <a:pt x="12" y="37"/>
                  </a:lnTo>
                  <a:close/>
                </a:path>
              </a:pathLst>
            </a:custGeom>
            <a:solidFill>
              <a:srgbClr val="0099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75">
              <a:extLst>
                <a:ext uri="{FF2B5EF4-FFF2-40B4-BE49-F238E27FC236}">
                  <a16:creationId xmlns:a16="http://schemas.microsoft.com/office/drawing/2014/main" id="{7A33ABDA-5D80-4230-A6DD-22673F71E9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" y="1731"/>
              <a:ext cx="1293" cy="130"/>
            </a:xfrm>
            <a:custGeom>
              <a:avLst/>
              <a:gdLst>
                <a:gd name="T0" fmla="*/ 0 w 2585"/>
                <a:gd name="T1" fmla="*/ 0 h 258"/>
                <a:gd name="T2" fmla="*/ 1162 w 2585"/>
                <a:gd name="T3" fmla="*/ 46 h 258"/>
                <a:gd name="T4" fmla="*/ 2273 w 2585"/>
                <a:gd name="T5" fmla="*/ 70 h 258"/>
                <a:gd name="T6" fmla="*/ 2368 w 2585"/>
                <a:gd name="T7" fmla="*/ 124 h 258"/>
                <a:gd name="T8" fmla="*/ 2585 w 2585"/>
                <a:gd name="T9" fmla="*/ 173 h 258"/>
                <a:gd name="T10" fmla="*/ 2555 w 2585"/>
                <a:gd name="T11" fmla="*/ 217 h 258"/>
                <a:gd name="T12" fmla="*/ 1691 w 2585"/>
                <a:gd name="T13" fmla="*/ 258 h 258"/>
                <a:gd name="T14" fmla="*/ 103 w 2585"/>
                <a:gd name="T15" fmla="*/ 191 h 258"/>
                <a:gd name="T16" fmla="*/ 0 w 2585"/>
                <a:gd name="T17" fmla="*/ 0 h 258"/>
                <a:gd name="T18" fmla="*/ 0 w 2585"/>
                <a:gd name="T19" fmla="*/ 0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5" h="258">
                  <a:moveTo>
                    <a:pt x="0" y="0"/>
                  </a:moveTo>
                  <a:lnTo>
                    <a:pt x="1162" y="46"/>
                  </a:lnTo>
                  <a:lnTo>
                    <a:pt x="2273" y="70"/>
                  </a:lnTo>
                  <a:lnTo>
                    <a:pt x="2368" y="124"/>
                  </a:lnTo>
                  <a:lnTo>
                    <a:pt x="2585" y="173"/>
                  </a:lnTo>
                  <a:lnTo>
                    <a:pt x="2555" y="217"/>
                  </a:lnTo>
                  <a:lnTo>
                    <a:pt x="1691" y="258"/>
                  </a:lnTo>
                  <a:lnTo>
                    <a:pt x="103" y="19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76">
              <a:extLst>
                <a:ext uri="{FF2B5EF4-FFF2-40B4-BE49-F238E27FC236}">
                  <a16:creationId xmlns:a16="http://schemas.microsoft.com/office/drawing/2014/main" id="{51AF4645-260E-41D7-8F63-FF909ABD03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773" y="1469"/>
              <a:ext cx="149" cy="121"/>
            </a:xfrm>
            <a:custGeom>
              <a:avLst/>
              <a:gdLst>
                <a:gd name="T0" fmla="*/ 26 w 296"/>
                <a:gd name="T1" fmla="*/ 80 h 242"/>
                <a:gd name="T2" fmla="*/ 0 w 296"/>
                <a:gd name="T3" fmla="*/ 242 h 242"/>
                <a:gd name="T4" fmla="*/ 234 w 296"/>
                <a:gd name="T5" fmla="*/ 220 h 242"/>
                <a:gd name="T6" fmla="*/ 296 w 296"/>
                <a:gd name="T7" fmla="*/ 0 h 242"/>
                <a:gd name="T8" fmla="*/ 26 w 296"/>
                <a:gd name="T9" fmla="*/ 80 h 242"/>
                <a:gd name="T10" fmla="*/ 26 w 296"/>
                <a:gd name="T11" fmla="*/ 8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96" h="242">
                  <a:moveTo>
                    <a:pt x="26" y="80"/>
                  </a:moveTo>
                  <a:lnTo>
                    <a:pt x="0" y="242"/>
                  </a:lnTo>
                  <a:lnTo>
                    <a:pt x="234" y="220"/>
                  </a:lnTo>
                  <a:lnTo>
                    <a:pt x="296" y="0"/>
                  </a:lnTo>
                  <a:lnTo>
                    <a:pt x="26" y="80"/>
                  </a:lnTo>
                  <a:lnTo>
                    <a:pt x="26" y="80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77">
              <a:extLst>
                <a:ext uri="{FF2B5EF4-FFF2-40B4-BE49-F238E27FC236}">
                  <a16:creationId xmlns:a16="http://schemas.microsoft.com/office/drawing/2014/main" id="{20131CDD-3691-4E16-B14F-C603C91CA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53" y="1272"/>
              <a:ext cx="201" cy="215"/>
            </a:xfrm>
            <a:custGeom>
              <a:avLst/>
              <a:gdLst>
                <a:gd name="T0" fmla="*/ 29 w 403"/>
                <a:gd name="T1" fmla="*/ 174 h 429"/>
                <a:gd name="T2" fmla="*/ 116 w 403"/>
                <a:gd name="T3" fmla="*/ 274 h 429"/>
                <a:gd name="T4" fmla="*/ 130 w 403"/>
                <a:gd name="T5" fmla="*/ 321 h 429"/>
                <a:gd name="T6" fmla="*/ 358 w 403"/>
                <a:gd name="T7" fmla="*/ 251 h 429"/>
                <a:gd name="T8" fmla="*/ 361 w 403"/>
                <a:gd name="T9" fmla="*/ 429 h 429"/>
                <a:gd name="T10" fmla="*/ 403 w 403"/>
                <a:gd name="T11" fmla="*/ 218 h 429"/>
                <a:gd name="T12" fmla="*/ 298 w 403"/>
                <a:gd name="T13" fmla="*/ 0 h 429"/>
                <a:gd name="T14" fmla="*/ 124 w 403"/>
                <a:gd name="T15" fmla="*/ 30 h 429"/>
                <a:gd name="T16" fmla="*/ 0 w 403"/>
                <a:gd name="T17" fmla="*/ 53 h 429"/>
                <a:gd name="T18" fmla="*/ 29 w 403"/>
                <a:gd name="T19" fmla="*/ 174 h 429"/>
                <a:gd name="T20" fmla="*/ 29 w 403"/>
                <a:gd name="T21" fmla="*/ 174 h 4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03" h="429">
                  <a:moveTo>
                    <a:pt x="29" y="174"/>
                  </a:moveTo>
                  <a:lnTo>
                    <a:pt x="116" y="274"/>
                  </a:lnTo>
                  <a:lnTo>
                    <a:pt x="130" y="321"/>
                  </a:lnTo>
                  <a:lnTo>
                    <a:pt x="358" y="251"/>
                  </a:lnTo>
                  <a:lnTo>
                    <a:pt x="361" y="429"/>
                  </a:lnTo>
                  <a:lnTo>
                    <a:pt x="403" y="218"/>
                  </a:lnTo>
                  <a:lnTo>
                    <a:pt x="298" y="0"/>
                  </a:lnTo>
                  <a:lnTo>
                    <a:pt x="124" y="30"/>
                  </a:lnTo>
                  <a:lnTo>
                    <a:pt x="0" y="53"/>
                  </a:lnTo>
                  <a:lnTo>
                    <a:pt x="29" y="174"/>
                  </a:lnTo>
                  <a:lnTo>
                    <a:pt x="29" y="174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Freeform 278">
              <a:extLst>
                <a:ext uri="{FF2B5EF4-FFF2-40B4-BE49-F238E27FC236}">
                  <a16:creationId xmlns:a16="http://schemas.microsoft.com/office/drawing/2014/main" id="{8624DE13-8E09-481B-9930-A5E7D268C18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1591"/>
              <a:ext cx="129" cy="142"/>
            </a:xfrm>
            <a:custGeom>
              <a:avLst/>
              <a:gdLst>
                <a:gd name="T0" fmla="*/ 8 w 258"/>
                <a:gd name="T1" fmla="*/ 239 h 285"/>
                <a:gd name="T2" fmla="*/ 153 w 258"/>
                <a:gd name="T3" fmla="*/ 152 h 285"/>
                <a:gd name="T4" fmla="*/ 258 w 258"/>
                <a:gd name="T5" fmla="*/ 0 h 285"/>
                <a:gd name="T6" fmla="*/ 242 w 258"/>
                <a:gd name="T7" fmla="*/ 221 h 285"/>
                <a:gd name="T8" fmla="*/ 83 w 258"/>
                <a:gd name="T9" fmla="*/ 235 h 285"/>
                <a:gd name="T10" fmla="*/ 0 w 258"/>
                <a:gd name="T11" fmla="*/ 285 h 285"/>
                <a:gd name="T12" fmla="*/ 8 w 258"/>
                <a:gd name="T13" fmla="*/ 239 h 285"/>
                <a:gd name="T14" fmla="*/ 8 w 258"/>
                <a:gd name="T15" fmla="*/ 239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8" h="285">
                  <a:moveTo>
                    <a:pt x="8" y="239"/>
                  </a:moveTo>
                  <a:lnTo>
                    <a:pt x="153" y="152"/>
                  </a:lnTo>
                  <a:lnTo>
                    <a:pt x="258" y="0"/>
                  </a:lnTo>
                  <a:lnTo>
                    <a:pt x="242" y="221"/>
                  </a:lnTo>
                  <a:lnTo>
                    <a:pt x="83" y="235"/>
                  </a:lnTo>
                  <a:lnTo>
                    <a:pt x="0" y="285"/>
                  </a:lnTo>
                  <a:lnTo>
                    <a:pt x="8" y="239"/>
                  </a:lnTo>
                  <a:lnTo>
                    <a:pt x="8" y="239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3" name="Freeform 279">
              <a:extLst>
                <a:ext uri="{FF2B5EF4-FFF2-40B4-BE49-F238E27FC236}">
                  <a16:creationId xmlns:a16="http://schemas.microsoft.com/office/drawing/2014/main" id="{A55AE02C-AE96-41D4-A328-4B8EDF3623B2}"/>
                </a:ext>
              </a:extLst>
            </p:cNvPr>
            <p:cNvSpPr>
              <a:spLocks/>
            </p:cNvSpPr>
            <p:nvPr/>
          </p:nvSpPr>
          <p:spPr bwMode="auto">
            <a:xfrm>
              <a:off x="677" y="1415"/>
              <a:ext cx="1055" cy="37"/>
            </a:xfrm>
            <a:custGeom>
              <a:avLst/>
              <a:gdLst>
                <a:gd name="T0" fmla="*/ 0 w 2110"/>
                <a:gd name="T1" fmla="*/ 45 h 74"/>
                <a:gd name="T2" fmla="*/ 48 w 2110"/>
                <a:gd name="T3" fmla="*/ 12 h 74"/>
                <a:gd name="T4" fmla="*/ 592 w 2110"/>
                <a:gd name="T5" fmla="*/ 0 h 74"/>
                <a:gd name="T6" fmla="*/ 1478 w 2110"/>
                <a:gd name="T7" fmla="*/ 8 h 74"/>
                <a:gd name="T8" fmla="*/ 2110 w 2110"/>
                <a:gd name="T9" fmla="*/ 36 h 74"/>
                <a:gd name="T10" fmla="*/ 2106 w 2110"/>
                <a:gd name="T11" fmla="*/ 74 h 74"/>
                <a:gd name="T12" fmla="*/ 0 w 2110"/>
                <a:gd name="T13" fmla="*/ 45 h 74"/>
                <a:gd name="T14" fmla="*/ 0 w 2110"/>
                <a:gd name="T15" fmla="*/ 4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10" h="74">
                  <a:moveTo>
                    <a:pt x="0" y="45"/>
                  </a:moveTo>
                  <a:lnTo>
                    <a:pt x="48" y="12"/>
                  </a:lnTo>
                  <a:lnTo>
                    <a:pt x="592" y="0"/>
                  </a:lnTo>
                  <a:lnTo>
                    <a:pt x="1478" y="8"/>
                  </a:lnTo>
                  <a:lnTo>
                    <a:pt x="2110" y="36"/>
                  </a:lnTo>
                  <a:lnTo>
                    <a:pt x="2106" y="74"/>
                  </a:lnTo>
                  <a:lnTo>
                    <a:pt x="0" y="45"/>
                  </a:lnTo>
                  <a:lnTo>
                    <a:pt x="0" y="45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Freeform 280">
              <a:extLst>
                <a:ext uri="{FF2B5EF4-FFF2-40B4-BE49-F238E27FC236}">
                  <a16:creationId xmlns:a16="http://schemas.microsoft.com/office/drawing/2014/main" id="{82668A78-81A6-4BEB-821A-6BBD2EABDB13}"/>
                </a:ext>
              </a:extLst>
            </p:cNvPr>
            <p:cNvSpPr>
              <a:spLocks/>
            </p:cNvSpPr>
            <p:nvPr/>
          </p:nvSpPr>
          <p:spPr bwMode="auto">
            <a:xfrm>
              <a:off x="904" y="1162"/>
              <a:ext cx="95" cy="94"/>
            </a:xfrm>
            <a:custGeom>
              <a:avLst/>
              <a:gdLst>
                <a:gd name="T0" fmla="*/ 44 w 190"/>
                <a:gd name="T1" fmla="*/ 0 h 187"/>
                <a:gd name="T2" fmla="*/ 21 w 190"/>
                <a:gd name="T3" fmla="*/ 34 h 187"/>
                <a:gd name="T4" fmla="*/ 16 w 190"/>
                <a:gd name="T5" fmla="*/ 76 h 187"/>
                <a:gd name="T6" fmla="*/ 25 w 190"/>
                <a:gd name="T7" fmla="*/ 115 h 187"/>
                <a:gd name="T8" fmla="*/ 49 w 190"/>
                <a:gd name="T9" fmla="*/ 135 h 187"/>
                <a:gd name="T10" fmla="*/ 87 w 190"/>
                <a:gd name="T11" fmla="*/ 139 h 187"/>
                <a:gd name="T12" fmla="*/ 117 w 190"/>
                <a:gd name="T13" fmla="*/ 126 h 187"/>
                <a:gd name="T14" fmla="*/ 153 w 190"/>
                <a:gd name="T15" fmla="*/ 85 h 187"/>
                <a:gd name="T16" fmla="*/ 164 w 190"/>
                <a:gd name="T17" fmla="*/ 33 h 187"/>
                <a:gd name="T18" fmla="*/ 190 w 190"/>
                <a:gd name="T19" fmla="*/ 57 h 187"/>
                <a:gd name="T20" fmla="*/ 97 w 190"/>
                <a:gd name="T21" fmla="*/ 187 h 187"/>
                <a:gd name="T22" fmla="*/ 28 w 190"/>
                <a:gd name="T23" fmla="*/ 173 h 187"/>
                <a:gd name="T24" fmla="*/ 0 w 190"/>
                <a:gd name="T25" fmla="*/ 135 h 187"/>
                <a:gd name="T26" fmla="*/ 0 w 190"/>
                <a:gd name="T27" fmla="*/ 44 h 187"/>
                <a:gd name="T28" fmla="*/ 12 w 190"/>
                <a:gd name="T29" fmla="*/ 14 h 187"/>
                <a:gd name="T30" fmla="*/ 44 w 190"/>
                <a:gd name="T31" fmla="*/ 0 h 187"/>
                <a:gd name="T32" fmla="*/ 44 w 190"/>
                <a:gd name="T33" fmla="*/ 0 h 1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90" h="187">
                  <a:moveTo>
                    <a:pt x="44" y="0"/>
                  </a:moveTo>
                  <a:lnTo>
                    <a:pt x="21" y="34"/>
                  </a:lnTo>
                  <a:lnTo>
                    <a:pt x="16" y="76"/>
                  </a:lnTo>
                  <a:lnTo>
                    <a:pt x="25" y="115"/>
                  </a:lnTo>
                  <a:lnTo>
                    <a:pt x="49" y="135"/>
                  </a:lnTo>
                  <a:lnTo>
                    <a:pt x="87" y="139"/>
                  </a:lnTo>
                  <a:lnTo>
                    <a:pt x="117" y="126"/>
                  </a:lnTo>
                  <a:lnTo>
                    <a:pt x="153" y="85"/>
                  </a:lnTo>
                  <a:lnTo>
                    <a:pt x="164" y="33"/>
                  </a:lnTo>
                  <a:lnTo>
                    <a:pt x="190" y="57"/>
                  </a:lnTo>
                  <a:lnTo>
                    <a:pt x="97" y="187"/>
                  </a:lnTo>
                  <a:lnTo>
                    <a:pt x="28" y="173"/>
                  </a:lnTo>
                  <a:lnTo>
                    <a:pt x="0" y="135"/>
                  </a:lnTo>
                  <a:lnTo>
                    <a:pt x="0" y="44"/>
                  </a:lnTo>
                  <a:lnTo>
                    <a:pt x="12" y="14"/>
                  </a:lnTo>
                  <a:lnTo>
                    <a:pt x="44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Freeform 281">
              <a:extLst>
                <a:ext uri="{FF2B5EF4-FFF2-40B4-BE49-F238E27FC236}">
                  <a16:creationId xmlns:a16="http://schemas.microsoft.com/office/drawing/2014/main" id="{6D1DE5FB-06BD-494E-833B-1FFBBE16CD7D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0" y="1163"/>
              <a:ext cx="126" cy="89"/>
            </a:xfrm>
            <a:custGeom>
              <a:avLst/>
              <a:gdLst>
                <a:gd name="T0" fmla="*/ 22 w 253"/>
                <a:gd name="T1" fmla="*/ 14 h 177"/>
                <a:gd name="T2" fmla="*/ 19 w 253"/>
                <a:gd name="T3" fmla="*/ 66 h 177"/>
                <a:gd name="T4" fmla="*/ 37 w 253"/>
                <a:gd name="T5" fmla="*/ 102 h 177"/>
                <a:gd name="T6" fmla="*/ 69 w 253"/>
                <a:gd name="T7" fmla="*/ 125 h 177"/>
                <a:gd name="T8" fmla="*/ 95 w 253"/>
                <a:gd name="T9" fmla="*/ 128 h 177"/>
                <a:gd name="T10" fmla="*/ 139 w 253"/>
                <a:gd name="T11" fmla="*/ 115 h 177"/>
                <a:gd name="T12" fmla="*/ 189 w 253"/>
                <a:gd name="T13" fmla="*/ 94 h 177"/>
                <a:gd name="T14" fmla="*/ 215 w 253"/>
                <a:gd name="T15" fmla="*/ 71 h 177"/>
                <a:gd name="T16" fmla="*/ 224 w 253"/>
                <a:gd name="T17" fmla="*/ 45 h 177"/>
                <a:gd name="T18" fmla="*/ 222 w 253"/>
                <a:gd name="T19" fmla="*/ 24 h 177"/>
                <a:gd name="T20" fmla="*/ 189 w 253"/>
                <a:gd name="T21" fmla="*/ 0 h 177"/>
                <a:gd name="T22" fmla="*/ 227 w 253"/>
                <a:gd name="T23" fmla="*/ 7 h 177"/>
                <a:gd name="T24" fmla="*/ 247 w 253"/>
                <a:gd name="T25" fmla="*/ 31 h 177"/>
                <a:gd name="T26" fmla="*/ 253 w 253"/>
                <a:gd name="T27" fmla="*/ 135 h 177"/>
                <a:gd name="T28" fmla="*/ 234 w 253"/>
                <a:gd name="T29" fmla="*/ 163 h 177"/>
                <a:gd name="T30" fmla="*/ 93 w 253"/>
                <a:gd name="T31" fmla="*/ 177 h 177"/>
                <a:gd name="T32" fmla="*/ 73 w 253"/>
                <a:gd name="T33" fmla="*/ 147 h 177"/>
                <a:gd name="T34" fmla="*/ 55 w 253"/>
                <a:gd name="T35" fmla="*/ 155 h 177"/>
                <a:gd name="T36" fmla="*/ 38 w 253"/>
                <a:gd name="T37" fmla="*/ 174 h 177"/>
                <a:gd name="T38" fmla="*/ 0 w 253"/>
                <a:gd name="T39" fmla="*/ 127 h 177"/>
                <a:gd name="T40" fmla="*/ 0 w 253"/>
                <a:gd name="T41" fmla="*/ 38 h 177"/>
                <a:gd name="T42" fmla="*/ 22 w 253"/>
                <a:gd name="T43" fmla="*/ 14 h 177"/>
                <a:gd name="T44" fmla="*/ 22 w 253"/>
                <a:gd name="T45" fmla="*/ 14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53" h="177">
                  <a:moveTo>
                    <a:pt x="22" y="14"/>
                  </a:moveTo>
                  <a:lnTo>
                    <a:pt x="19" y="66"/>
                  </a:lnTo>
                  <a:lnTo>
                    <a:pt x="37" y="102"/>
                  </a:lnTo>
                  <a:lnTo>
                    <a:pt x="69" y="125"/>
                  </a:lnTo>
                  <a:lnTo>
                    <a:pt x="95" y="128"/>
                  </a:lnTo>
                  <a:lnTo>
                    <a:pt x="139" y="115"/>
                  </a:lnTo>
                  <a:lnTo>
                    <a:pt x="189" y="94"/>
                  </a:lnTo>
                  <a:lnTo>
                    <a:pt x="215" y="71"/>
                  </a:lnTo>
                  <a:lnTo>
                    <a:pt x="224" y="45"/>
                  </a:lnTo>
                  <a:lnTo>
                    <a:pt x="222" y="24"/>
                  </a:lnTo>
                  <a:lnTo>
                    <a:pt x="189" y="0"/>
                  </a:lnTo>
                  <a:lnTo>
                    <a:pt x="227" y="7"/>
                  </a:lnTo>
                  <a:lnTo>
                    <a:pt x="247" y="31"/>
                  </a:lnTo>
                  <a:lnTo>
                    <a:pt x="253" y="135"/>
                  </a:lnTo>
                  <a:lnTo>
                    <a:pt x="234" y="163"/>
                  </a:lnTo>
                  <a:lnTo>
                    <a:pt x="93" y="177"/>
                  </a:lnTo>
                  <a:lnTo>
                    <a:pt x="73" y="147"/>
                  </a:lnTo>
                  <a:lnTo>
                    <a:pt x="55" y="155"/>
                  </a:lnTo>
                  <a:lnTo>
                    <a:pt x="38" y="174"/>
                  </a:lnTo>
                  <a:lnTo>
                    <a:pt x="0" y="127"/>
                  </a:lnTo>
                  <a:lnTo>
                    <a:pt x="0" y="38"/>
                  </a:lnTo>
                  <a:lnTo>
                    <a:pt x="22" y="14"/>
                  </a:lnTo>
                  <a:lnTo>
                    <a:pt x="22" y="14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6" name="Freeform 282">
              <a:extLst>
                <a:ext uri="{FF2B5EF4-FFF2-40B4-BE49-F238E27FC236}">
                  <a16:creationId xmlns:a16="http://schemas.microsoft.com/office/drawing/2014/main" id="{807BFCE5-CC8E-4E6B-BB90-C67BDC342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2130" y="1362"/>
              <a:ext cx="56" cy="132"/>
            </a:xfrm>
            <a:custGeom>
              <a:avLst/>
              <a:gdLst>
                <a:gd name="T0" fmla="*/ 68 w 111"/>
                <a:gd name="T1" fmla="*/ 0 h 264"/>
                <a:gd name="T2" fmla="*/ 75 w 111"/>
                <a:gd name="T3" fmla="*/ 61 h 264"/>
                <a:gd name="T4" fmla="*/ 49 w 111"/>
                <a:gd name="T5" fmla="*/ 184 h 264"/>
                <a:gd name="T6" fmla="*/ 7 w 111"/>
                <a:gd name="T7" fmla="*/ 212 h 264"/>
                <a:gd name="T8" fmla="*/ 0 w 111"/>
                <a:gd name="T9" fmla="*/ 264 h 264"/>
                <a:gd name="T10" fmla="*/ 55 w 111"/>
                <a:gd name="T11" fmla="*/ 255 h 264"/>
                <a:gd name="T12" fmla="*/ 111 w 111"/>
                <a:gd name="T13" fmla="*/ 36 h 264"/>
                <a:gd name="T14" fmla="*/ 68 w 111"/>
                <a:gd name="T15" fmla="*/ 0 h 264"/>
                <a:gd name="T16" fmla="*/ 68 w 111"/>
                <a:gd name="T17" fmla="*/ 0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11" h="264">
                  <a:moveTo>
                    <a:pt x="68" y="0"/>
                  </a:moveTo>
                  <a:lnTo>
                    <a:pt x="75" y="61"/>
                  </a:lnTo>
                  <a:lnTo>
                    <a:pt x="49" y="184"/>
                  </a:lnTo>
                  <a:lnTo>
                    <a:pt x="7" y="212"/>
                  </a:lnTo>
                  <a:lnTo>
                    <a:pt x="0" y="264"/>
                  </a:lnTo>
                  <a:lnTo>
                    <a:pt x="55" y="255"/>
                  </a:lnTo>
                  <a:lnTo>
                    <a:pt x="111" y="36"/>
                  </a:lnTo>
                  <a:lnTo>
                    <a:pt x="68" y="0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7" name="Freeform 283">
              <a:extLst>
                <a:ext uri="{FF2B5EF4-FFF2-40B4-BE49-F238E27FC236}">
                  <a16:creationId xmlns:a16="http://schemas.microsoft.com/office/drawing/2014/main" id="{F85BEC73-0CCE-4C43-864D-F625ED2F6D71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5" y="1668"/>
              <a:ext cx="20" cy="162"/>
            </a:xfrm>
            <a:custGeom>
              <a:avLst/>
              <a:gdLst>
                <a:gd name="T0" fmla="*/ 7 w 39"/>
                <a:gd name="T1" fmla="*/ 36 h 325"/>
                <a:gd name="T2" fmla="*/ 0 w 39"/>
                <a:gd name="T3" fmla="*/ 123 h 325"/>
                <a:gd name="T4" fmla="*/ 1 w 39"/>
                <a:gd name="T5" fmla="*/ 222 h 325"/>
                <a:gd name="T6" fmla="*/ 3 w 39"/>
                <a:gd name="T7" fmla="*/ 280 h 325"/>
                <a:gd name="T8" fmla="*/ 19 w 39"/>
                <a:gd name="T9" fmla="*/ 325 h 325"/>
                <a:gd name="T10" fmla="*/ 37 w 39"/>
                <a:gd name="T11" fmla="*/ 282 h 325"/>
                <a:gd name="T12" fmla="*/ 39 w 39"/>
                <a:gd name="T13" fmla="*/ 161 h 325"/>
                <a:gd name="T14" fmla="*/ 33 w 39"/>
                <a:gd name="T15" fmla="*/ 69 h 325"/>
                <a:gd name="T16" fmla="*/ 15 w 39"/>
                <a:gd name="T17" fmla="*/ 0 h 325"/>
                <a:gd name="T18" fmla="*/ 7 w 39"/>
                <a:gd name="T19" fmla="*/ 36 h 325"/>
                <a:gd name="T20" fmla="*/ 7 w 39"/>
                <a:gd name="T21" fmla="*/ 36 h 3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" h="325">
                  <a:moveTo>
                    <a:pt x="7" y="36"/>
                  </a:moveTo>
                  <a:lnTo>
                    <a:pt x="0" y="123"/>
                  </a:lnTo>
                  <a:lnTo>
                    <a:pt x="1" y="222"/>
                  </a:lnTo>
                  <a:lnTo>
                    <a:pt x="3" y="280"/>
                  </a:lnTo>
                  <a:lnTo>
                    <a:pt x="19" y="325"/>
                  </a:lnTo>
                  <a:lnTo>
                    <a:pt x="37" y="282"/>
                  </a:lnTo>
                  <a:lnTo>
                    <a:pt x="39" y="161"/>
                  </a:lnTo>
                  <a:lnTo>
                    <a:pt x="33" y="69"/>
                  </a:lnTo>
                  <a:lnTo>
                    <a:pt x="15" y="0"/>
                  </a:lnTo>
                  <a:lnTo>
                    <a:pt x="7" y="36"/>
                  </a:lnTo>
                  <a:lnTo>
                    <a:pt x="7" y="36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8" name="Freeform 284">
              <a:extLst>
                <a:ext uri="{FF2B5EF4-FFF2-40B4-BE49-F238E27FC236}">
                  <a16:creationId xmlns:a16="http://schemas.microsoft.com/office/drawing/2014/main" id="{97853565-6778-4997-A613-4CA0527A47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71" y="1583"/>
              <a:ext cx="15" cy="108"/>
            </a:xfrm>
            <a:custGeom>
              <a:avLst/>
              <a:gdLst>
                <a:gd name="T0" fmla="*/ 10 w 29"/>
                <a:gd name="T1" fmla="*/ 0 h 215"/>
                <a:gd name="T2" fmla="*/ 1 w 29"/>
                <a:gd name="T3" fmla="*/ 54 h 215"/>
                <a:gd name="T4" fmla="*/ 0 w 29"/>
                <a:gd name="T5" fmla="*/ 107 h 215"/>
                <a:gd name="T6" fmla="*/ 3 w 29"/>
                <a:gd name="T7" fmla="*/ 170 h 215"/>
                <a:gd name="T8" fmla="*/ 21 w 29"/>
                <a:gd name="T9" fmla="*/ 215 h 215"/>
                <a:gd name="T10" fmla="*/ 29 w 29"/>
                <a:gd name="T11" fmla="*/ 113 h 215"/>
                <a:gd name="T12" fmla="*/ 28 w 29"/>
                <a:gd name="T13" fmla="*/ 25 h 215"/>
                <a:gd name="T14" fmla="*/ 10 w 29"/>
                <a:gd name="T15" fmla="*/ 0 h 215"/>
                <a:gd name="T16" fmla="*/ 10 w 29"/>
                <a:gd name="T17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9" h="215">
                  <a:moveTo>
                    <a:pt x="10" y="0"/>
                  </a:moveTo>
                  <a:lnTo>
                    <a:pt x="1" y="54"/>
                  </a:lnTo>
                  <a:lnTo>
                    <a:pt x="0" y="107"/>
                  </a:lnTo>
                  <a:lnTo>
                    <a:pt x="3" y="170"/>
                  </a:lnTo>
                  <a:lnTo>
                    <a:pt x="21" y="215"/>
                  </a:lnTo>
                  <a:lnTo>
                    <a:pt x="29" y="113"/>
                  </a:lnTo>
                  <a:lnTo>
                    <a:pt x="28" y="25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9" name="Freeform 285">
              <a:extLst>
                <a:ext uri="{FF2B5EF4-FFF2-40B4-BE49-F238E27FC236}">
                  <a16:creationId xmlns:a16="http://schemas.microsoft.com/office/drawing/2014/main" id="{9E9C9FB1-AD7B-4B1F-A252-3E6DA176A9AF}"/>
                </a:ext>
              </a:extLst>
            </p:cNvPr>
            <p:cNvSpPr>
              <a:spLocks/>
            </p:cNvSpPr>
            <p:nvPr/>
          </p:nvSpPr>
          <p:spPr bwMode="auto">
            <a:xfrm>
              <a:off x="1945" y="1424"/>
              <a:ext cx="75" cy="146"/>
            </a:xfrm>
            <a:custGeom>
              <a:avLst/>
              <a:gdLst>
                <a:gd name="T0" fmla="*/ 130 w 150"/>
                <a:gd name="T1" fmla="*/ 21 h 293"/>
                <a:gd name="T2" fmla="*/ 113 w 150"/>
                <a:gd name="T3" fmla="*/ 15 h 293"/>
                <a:gd name="T4" fmla="*/ 77 w 150"/>
                <a:gd name="T5" fmla="*/ 29 h 293"/>
                <a:gd name="T6" fmla="*/ 46 w 150"/>
                <a:gd name="T7" fmla="*/ 77 h 293"/>
                <a:gd name="T8" fmla="*/ 29 w 150"/>
                <a:gd name="T9" fmla="*/ 130 h 293"/>
                <a:gd name="T10" fmla="*/ 21 w 150"/>
                <a:gd name="T11" fmla="*/ 196 h 293"/>
                <a:gd name="T12" fmla="*/ 14 w 150"/>
                <a:gd name="T13" fmla="*/ 290 h 293"/>
                <a:gd name="T14" fmla="*/ 0 w 150"/>
                <a:gd name="T15" fmla="*/ 293 h 293"/>
                <a:gd name="T16" fmla="*/ 13 w 150"/>
                <a:gd name="T17" fmla="*/ 148 h 293"/>
                <a:gd name="T18" fmla="*/ 33 w 150"/>
                <a:gd name="T19" fmla="*/ 79 h 293"/>
                <a:gd name="T20" fmla="*/ 64 w 150"/>
                <a:gd name="T21" fmla="*/ 20 h 293"/>
                <a:gd name="T22" fmla="*/ 100 w 150"/>
                <a:gd name="T23" fmla="*/ 0 h 293"/>
                <a:gd name="T24" fmla="*/ 146 w 150"/>
                <a:gd name="T25" fmla="*/ 1 h 293"/>
                <a:gd name="T26" fmla="*/ 150 w 150"/>
                <a:gd name="T27" fmla="*/ 15 h 293"/>
                <a:gd name="T28" fmla="*/ 130 w 150"/>
                <a:gd name="T29" fmla="*/ 21 h 293"/>
                <a:gd name="T30" fmla="*/ 130 w 150"/>
                <a:gd name="T31" fmla="*/ 21 h 2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50" h="293">
                  <a:moveTo>
                    <a:pt x="130" y="21"/>
                  </a:moveTo>
                  <a:lnTo>
                    <a:pt x="113" y="15"/>
                  </a:lnTo>
                  <a:lnTo>
                    <a:pt x="77" y="29"/>
                  </a:lnTo>
                  <a:lnTo>
                    <a:pt x="46" y="77"/>
                  </a:lnTo>
                  <a:lnTo>
                    <a:pt x="29" y="130"/>
                  </a:lnTo>
                  <a:lnTo>
                    <a:pt x="21" y="196"/>
                  </a:lnTo>
                  <a:lnTo>
                    <a:pt x="14" y="290"/>
                  </a:lnTo>
                  <a:lnTo>
                    <a:pt x="0" y="293"/>
                  </a:lnTo>
                  <a:lnTo>
                    <a:pt x="13" y="148"/>
                  </a:lnTo>
                  <a:lnTo>
                    <a:pt x="33" y="79"/>
                  </a:lnTo>
                  <a:lnTo>
                    <a:pt x="64" y="20"/>
                  </a:lnTo>
                  <a:lnTo>
                    <a:pt x="100" y="0"/>
                  </a:lnTo>
                  <a:lnTo>
                    <a:pt x="146" y="1"/>
                  </a:lnTo>
                  <a:lnTo>
                    <a:pt x="150" y="15"/>
                  </a:lnTo>
                  <a:lnTo>
                    <a:pt x="130" y="21"/>
                  </a:lnTo>
                  <a:lnTo>
                    <a:pt x="130" y="21"/>
                  </a:lnTo>
                  <a:close/>
                </a:path>
              </a:pathLst>
            </a:custGeom>
            <a:solidFill>
              <a:srgbClr val="006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Freeform 286">
              <a:extLst>
                <a:ext uri="{FF2B5EF4-FFF2-40B4-BE49-F238E27FC236}">
                  <a16:creationId xmlns:a16="http://schemas.microsoft.com/office/drawing/2014/main" id="{B60B8D13-B090-479B-A37C-79688B445688}"/>
                </a:ext>
              </a:extLst>
            </p:cNvPr>
            <p:cNvSpPr>
              <a:spLocks/>
            </p:cNvSpPr>
            <p:nvPr/>
          </p:nvSpPr>
          <p:spPr bwMode="auto">
            <a:xfrm>
              <a:off x="824" y="1262"/>
              <a:ext cx="1089" cy="195"/>
            </a:xfrm>
            <a:custGeom>
              <a:avLst/>
              <a:gdLst>
                <a:gd name="T0" fmla="*/ 2178 w 2178"/>
                <a:gd name="T1" fmla="*/ 55 h 389"/>
                <a:gd name="T2" fmla="*/ 1902 w 2178"/>
                <a:gd name="T3" fmla="*/ 339 h 389"/>
                <a:gd name="T4" fmla="*/ 1873 w 2178"/>
                <a:gd name="T5" fmla="*/ 389 h 389"/>
                <a:gd name="T6" fmla="*/ 1806 w 2178"/>
                <a:gd name="T7" fmla="*/ 284 h 389"/>
                <a:gd name="T8" fmla="*/ 1623 w 2178"/>
                <a:gd name="T9" fmla="*/ 253 h 389"/>
                <a:gd name="T10" fmla="*/ 1285 w 2178"/>
                <a:gd name="T11" fmla="*/ 222 h 389"/>
                <a:gd name="T12" fmla="*/ 875 w 2178"/>
                <a:gd name="T13" fmla="*/ 215 h 389"/>
                <a:gd name="T14" fmla="*/ 611 w 2178"/>
                <a:gd name="T15" fmla="*/ 222 h 389"/>
                <a:gd name="T16" fmla="*/ 261 w 2178"/>
                <a:gd name="T17" fmla="*/ 234 h 389"/>
                <a:gd name="T18" fmla="*/ 0 w 2178"/>
                <a:gd name="T19" fmla="*/ 250 h 389"/>
                <a:gd name="T20" fmla="*/ 142 w 2178"/>
                <a:gd name="T21" fmla="*/ 195 h 389"/>
                <a:gd name="T22" fmla="*/ 424 w 2178"/>
                <a:gd name="T23" fmla="*/ 136 h 389"/>
                <a:gd name="T24" fmla="*/ 707 w 2178"/>
                <a:gd name="T25" fmla="*/ 66 h 389"/>
                <a:gd name="T26" fmla="*/ 428 w 2178"/>
                <a:gd name="T27" fmla="*/ 27 h 389"/>
                <a:gd name="T28" fmla="*/ 812 w 2178"/>
                <a:gd name="T29" fmla="*/ 0 h 389"/>
                <a:gd name="T30" fmla="*/ 1377 w 2178"/>
                <a:gd name="T31" fmla="*/ 0 h 389"/>
                <a:gd name="T32" fmla="*/ 1902 w 2178"/>
                <a:gd name="T33" fmla="*/ 19 h 389"/>
                <a:gd name="T34" fmla="*/ 2178 w 2178"/>
                <a:gd name="T35" fmla="*/ 55 h 389"/>
                <a:gd name="T36" fmla="*/ 2178 w 2178"/>
                <a:gd name="T37" fmla="*/ 55 h 3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178" h="389">
                  <a:moveTo>
                    <a:pt x="2178" y="55"/>
                  </a:moveTo>
                  <a:lnTo>
                    <a:pt x="1902" y="339"/>
                  </a:lnTo>
                  <a:lnTo>
                    <a:pt x="1873" y="389"/>
                  </a:lnTo>
                  <a:lnTo>
                    <a:pt x="1806" y="284"/>
                  </a:lnTo>
                  <a:lnTo>
                    <a:pt x="1623" y="253"/>
                  </a:lnTo>
                  <a:lnTo>
                    <a:pt x="1285" y="222"/>
                  </a:lnTo>
                  <a:lnTo>
                    <a:pt x="875" y="215"/>
                  </a:lnTo>
                  <a:lnTo>
                    <a:pt x="611" y="222"/>
                  </a:lnTo>
                  <a:lnTo>
                    <a:pt x="261" y="234"/>
                  </a:lnTo>
                  <a:lnTo>
                    <a:pt x="0" y="250"/>
                  </a:lnTo>
                  <a:lnTo>
                    <a:pt x="142" y="195"/>
                  </a:lnTo>
                  <a:lnTo>
                    <a:pt x="424" y="136"/>
                  </a:lnTo>
                  <a:lnTo>
                    <a:pt x="707" y="66"/>
                  </a:lnTo>
                  <a:lnTo>
                    <a:pt x="428" y="27"/>
                  </a:lnTo>
                  <a:lnTo>
                    <a:pt x="812" y="0"/>
                  </a:lnTo>
                  <a:lnTo>
                    <a:pt x="1377" y="0"/>
                  </a:lnTo>
                  <a:lnTo>
                    <a:pt x="1902" y="19"/>
                  </a:lnTo>
                  <a:lnTo>
                    <a:pt x="2178" y="55"/>
                  </a:lnTo>
                  <a:lnTo>
                    <a:pt x="2178" y="55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1" name="Freeform 287">
              <a:extLst>
                <a:ext uri="{FF2B5EF4-FFF2-40B4-BE49-F238E27FC236}">
                  <a16:creationId xmlns:a16="http://schemas.microsoft.com/office/drawing/2014/main" id="{987FB531-AC1D-4771-BC59-0C444B1CB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2" y="980"/>
              <a:ext cx="456" cy="278"/>
            </a:xfrm>
            <a:custGeom>
              <a:avLst/>
              <a:gdLst>
                <a:gd name="T0" fmla="*/ 0 w 912"/>
                <a:gd name="T1" fmla="*/ 8 h 555"/>
                <a:gd name="T2" fmla="*/ 252 w 912"/>
                <a:gd name="T3" fmla="*/ 0 h 555"/>
                <a:gd name="T4" fmla="*/ 512 w 912"/>
                <a:gd name="T5" fmla="*/ 2 h 555"/>
                <a:gd name="T6" fmla="*/ 777 w 912"/>
                <a:gd name="T7" fmla="*/ 18 h 555"/>
                <a:gd name="T8" fmla="*/ 856 w 912"/>
                <a:gd name="T9" fmla="*/ 30 h 555"/>
                <a:gd name="T10" fmla="*/ 893 w 912"/>
                <a:gd name="T11" fmla="*/ 49 h 555"/>
                <a:gd name="T12" fmla="*/ 862 w 912"/>
                <a:gd name="T13" fmla="*/ 86 h 555"/>
                <a:gd name="T14" fmla="*/ 889 w 912"/>
                <a:gd name="T15" fmla="*/ 213 h 555"/>
                <a:gd name="T16" fmla="*/ 912 w 912"/>
                <a:gd name="T17" fmla="*/ 414 h 555"/>
                <a:gd name="T18" fmla="*/ 912 w 912"/>
                <a:gd name="T19" fmla="*/ 555 h 555"/>
                <a:gd name="T20" fmla="*/ 889 w 912"/>
                <a:gd name="T21" fmla="*/ 363 h 555"/>
                <a:gd name="T22" fmla="*/ 872 w 912"/>
                <a:gd name="T23" fmla="*/ 244 h 555"/>
                <a:gd name="T24" fmla="*/ 813 w 912"/>
                <a:gd name="T25" fmla="*/ 68 h 555"/>
                <a:gd name="T26" fmla="*/ 738 w 912"/>
                <a:gd name="T27" fmla="*/ 33 h 555"/>
                <a:gd name="T28" fmla="*/ 506 w 912"/>
                <a:gd name="T29" fmla="*/ 18 h 555"/>
                <a:gd name="T30" fmla="*/ 73 w 912"/>
                <a:gd name="T31" fmla="*/ 16 h 555"/>
                <a:gd name="T32" fmla="*/ 0 w 912"/>
                <a:gd name="T33" fmla="*/ 8 h 555"/>
                <a:gd name="T34" fmla="*/ 0 w 912"/>
                <a:gd name="T35" fmla="*/ 8 h 5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912" h="555">
                  <a:moveTo>
                    <a:pt x="0" y="8"/>
                  </a:moveTo>
                  <a:lnTo>
                    <a:pt x="252" y="0"/>
                  </a:lnTo>
                  <a:lnTo>
                    <a:pt x="512" y="2"/>
                  </a:lnTo>
                  <a:lnTo>
                    <a:pt x="777" y="18"/>
                  </a:lnTo>
                  <a:lnTo>
                    <a:pt x="856" y="30"/>
                  </a:lnTo>
                  <a:lnTo>
                    <a:pt x="893" y="49"/>
                  </a:lnTo>
                  <a:lnTo>
                    <a:pt x="862" y="86"/>
                  </a:lnTo>
                  <a:lnTo>
                    <a:pt x="889" y="213"/>
                  </a:lnTo>
                  <a:lnTo>
                    <a:pt x="912" y="414"/>
                  </a:lnTo>
                  <a:lnTo>
                    <a:pt x="912" y="555"/>
                  </a:lnTo>
                  <a:lnTo>
                    <a:pt x="889" y="363"/>
                  </a:lnTo>
                  <a:lnTo>
                    <a:pt x="872" y="244"/>
                  </a:lnTo>
                  <a:lnTo>
                    <a:pt x="813" y="68"/>
                  </a:lnTo>
                  <a:lnTo>
                    <a:pt x="738" y="33"/>
                  </a:lnTo>
                  <a:lnTo>
                    <a:pt x="506" y="18"/>
                  </a:lnTo>
                  <a:lnTo>
                    <a:pt x="73" y="16"/>
                  </a:lnTo>
                  <a:lnTo>
                    <a:pt x="0" y="8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00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2" name="Freeform 288">
              <a:extLst>
                <a:ext uri="{FF2B5EF4-FFF2-40B4-BE49-F238E27FC236}">
                  <a16:creationId xmlns:a16="http://schemas.microsoft.com/office/drawing/2014/main" id="{4521ADB9-065B-4C4E-9078-5F6821366354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1" y="1001"/>
              <a:ext cx="877" cy="256"/>
            </a:xfrm>
            <a:custGeom>
              <a:avLst/>
              <a:gdLst>
                <a:gd name="T0" fmla="*/ 0 w 1754"/>
                <a:gd name="T1" fmla="*/ 459 h 511"/>
                <a:gd name="T2" fmla="*/ 216 w 1754"/>
                <a:gd name="T3" fmla="*/ 142 h 511"/>
                <a:gd name="T4" fmla="*/ 447 w 1754"/>
                <a:gd name="T5" fmla="*/ 32 h 511"/>
                <a:gd name="T6" fmla="*/ 623 w 1754"/>
                <a:gd name="T7" fmla="*/ 14 h 511"/>
                <a:gd name="T8" fmla="*/ 1119 w 1754"/>
                <a:gd name="T9" fmla="*/ 0 h 511"/>
                <a:gd name="T10" fmla="*/ 1602 w 1754"/>
                <a:gd name="T11" fmla="*/ 19 h 511"/>
                <a:gd name="T12" fmla="*/ 1648 w 1754"/>
                <a:gd name="T13" fmla="*/ 53 h 511"/>
                <a:gd name="T14" fmla="*/ 1675 w 1754"/>
                <a:gd name="T15" fmla="*/ 77 h 511"/>
                <a:gd name="T16" fmla="*/ 1718 w 1754"/>
                <a:gd name="T17" fmla="*/ 235 h 511"/>
                <a:gd name="T18" fmla="*/ 1744 w 1754"/>
                <a:gd name="T19" fmla="*/ 372 h 511"/>
                <a:gd name="T20" fmla="*/ 1754 w 1754"/>
                <a:gd name="T21" fmla="*/ 511 h 511"/>
                <a:gd name="T22" fmla="*/ 1396 w 1754"/>
                <a:gd name="T23" fmla="*/ 475 h 511"/>
                <a:gd name="T24" fmla="*/ 533 w 1754"/>
                <a:gd name="T25" fmla="*/ 477 h 511"/>
                <a:gd name="T26" fmla="*/ 0 w 1754"/>
                <a:gd name="T27" fmla="*/ 459 h 511"/>
                <a:gd name="T28" fmla="*/ 0 w 1754"/>
                <a:gd name="T29" fmla="*/ 459 h 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754" h="511">
                  <a:moveTo>
                    <a:pt x="0" y="459"/>
                  </a:moveTo>
                  <a:lnTo>
                    <a:pt x="216" y="142"/>
                  </a:lnTo>
                  <a:lnTo>
                    <a:pt x="447" y="32"/>
                  </a:lnTo>
                  <a:lnTo>
                    <a:pt x="623" y="14"/>
                  </a:lnTo>
                  <a:lnTo>
                    <a:pt x="1119" y="0"/>
                  </a:lnTo>
                  <a:lnTo>
                    <a:pt x="1602" y="19"/>
                  </a:lnTo>
                  <a:lnTo>
                    <a:pt x="1648" y="53"/>
                  </a:lnTo>
                  <a:lnTo>
                    <a:pt x="1675" y="77"/>
                  </a:lnTo>
                  <a:lnTo>
                    <a:pt x="1718" y="235"/>
                  </a:lnTo>
                  <a:lnTo>
                    <a:pt x="1744" y="372"/>
                  </a:lnTo>
                  <a:lnTo>
                    <a:pt x="1754" y="511"/>
                  </a:lnTo>
                  <a:lnTo>
                    <a:pt x="1396" y="475"/>
                  </a:lnTo>
                  <a:lnTo>
                    <a:pt x="533" y="477"/>
                  </a:lnTo>
                  <a:lnTo>
                    <a:pt x="0" y="459"/>
                  </a:lnTo>
                  <a:lnTo>
                    <a:pt x="0" y="459"/>
                  </a:lnTo>
                  <a:close/>
                </a:path>
              </a:pathLst>
            </a:custGeom>
            <a:solidFill>
              <a:srgbClr val="A394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89">
              <a:extLst>
                <a:ext uri="{FF2B5EF4-FFF2-40B4-BE49-F238E27FC236}">
                  <a16:creationId xmlns:a16="http://schemas.microsoft.com/office/drawing/2014/main" id="{65E2AF5A-2BF7-49F0-B75F-F89D6F184925}"/>
                </a:ext>
              </a:extLst>
            </p:cNvPr>
            <p:cNvSpPr>
              <a:spLocks/>
            </p:cNvSpPr>
            <p:nvPr/>
          </p:nvSpPr>
          <p:spPr bwMode="auto">
            <a:xfrm>
              <a:off x="1043" y="1005"/>
              <a:ext cx="358" cy="223"/>
            </a:xfrm>
            <a:custGeom>
              <a:avLst/>
              <a:gdLst>
                <a:gd name="T0" fmla="*/ 717 w 717"/>
                <a:gd name="T1" fmla="*/ 0 h 447"/>
                <a:gd name="T2" fmla="*/ 573 w 717"/>
                <a:gd name="T3" fmla="*/ 83 h 447"/>
                <a:gd name="T4" fmla="*/ 423 w 717"/>
                <a:gd name="T5" fmla="*/ 165 h 447"/>
                <a:gd name="T6" fmla="*/ 294 w 717"/>
                <a:gd name="T7" fmla="*/ 348 h 447"/>
                <a:gd name="T8" fmla="*/ 211 w 717"/>
                <a:gd name="T9" fmla="*/ 397 h 447"/>
                <a:gd name="T10" fmla="*/ 280 w 717"/>
                <a:gd name="T11" fmla="*/ 258 h 447"/>
                <a:gd name="T12" fmla="*/ 202 w 717"/>
                <a:gd name="T13" fmla="*/ 333 h 447"/>
                <a:gd name="T14" fmla="*/ 136 w 717"/>
                <a:gd name="T15" fmla="*/ 447 h 447"/>
                <a:gd name="T16" fmla="*/ 0 w 717"/>
                <a:gd name="T17" fmla="*/ 440 h 447"/>
                <a:gd name="T18" fmla="*/ 216 w 717"/>
                <a:gd name="T19" fmla="*/ 118 h 447"/>
                <a:gd name="T20" fmla="*/ 434 w 717"/>
                <a:gd name="T21" fmla="*/ 15 h 447"/>
                <a:gd name="T22" fmla="*/ 717 w 717"/>
                <a:gd name="T23" fmla="*/ 0 h 447"/>
                <a:gd name="T24" fmla="*/ 717 w 717"/>
                <a:gd name="T25" fmla="*/ 0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17" h="447">
                  <a:moveTo>
                    <a:pt x="717" y="0"/>
                  </a:moveTo>
                  <a:lnTo>
                    <a:pt x="573" y="83"/>
                  </a:lnTo>
                  <a:lnTo>
                    <a:pt x="423" y="165"/>
                  </a:lnTo>
                  <a:lnTo>
                    <a:pt x="294" y="348"/>
                  </a:lnTo>
                  <a:lnTo>
                    <a:pt x="211" y="397"/>
                  </a:lnTo>
                  <a:lnTo>
                    <a:pt x="280" y="258"/>
                  </a:lnTo>
                  <a:lnTo>
                    <a:pt x="202" y="333"/>
                  </a:lnTo>
                  <a:lnTo>
                    <a:pt x="136" y="447"/>
                  </a:lnTo>
                  <a:lnTo>
                    <a:pt x="0" y="440"/>
                  </a:lnTo>
                  <a:lnTo>
                    <a:pt x="216" y="118"/>
                  </a:lnTo>
                  <a:lnTo>
                    <a:pt x="434" y="15"/>
                  </a:lnTo>
                  <a:lnTo>
                    <a:pt x="717" y="0"/>
                  </a:lnTo>
                  <a:lnTo>
                    <a:pt x="717" y="0"/>
                  </a:lnTo>
                  <a:close/>
                </a:path>
              </a:pathLst>
            </a:custGeom>
            <a:solidFill>
              <a:srgbClr val="7568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Freeform 290">
              <a:extLst>
                <a:ext uri="{FF2B5EF4-FFF2-40B4-BE49-F238E27FC236}">
                  <a16:creationId xmlns:a16="http://schemas.microsoft.com/office/drawing/2014/main" id="{F5BB0252-1044-4348-82E0-8177B6F9A92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43" y="1023"/>
              <a:ext cx="655" cy="219"/>
            </a:xfrm>
            <a:custGeom>
              <a:avLst/>
              <a:gdLst>
                <a:gd name="T0" fmla="*/ 0 w 1311"/>
                <a:gd name="T1" fmla="*/ 335 h 438"/>
                <a:gd name="T2" fmla="*/ 113 w 1311"/>
                <a:gd name="T3" fmla="*/ 178 h 438"/>
                <a:gd name="T4" fmla="*/ 287 w 1311"/>
                <a:gd name="T5" fmla="*/ 53 h 438"/>
                <a:gd name="T6" fmla="*/ 403 w 1311"/>
                <a:gd name="T7" fmla="*/ 0 h 438"/>
                <a:gd name="T8" fmla="*/ 587 w 1311"/>
                <a:gd name="T9" fmla="*/ 0 h 438"/>
                <a:gd name="T10" fmla="*/ 423 w 1311"/>
                <a:gd name="T11" fmla="*/ 118 h 438"/>
                <a:gd name="T12" fmla="*/ 741 w 1311"/>
                <a:gd name="T13" fmla="*/ 6 h 438"/>
                <a:gd name="T14" fmla="*/ 993 w 1311"/>
                <a:gd name="T15" fmla="*/ 10 h 438"/>
                <a:gd name="T16" fmla="*/ 1178 w 1311"/>
                <a:gd name="T17" fmla="*/ 13 h 438"/>
                <a:gd name="T18" fmla="*/ 1246 w 1311"/>
                <a:gd name="T19" fmla="*/ 64 h 438"/>
                <a:gd name="T20" fmla="*/ 1290 w 1311"/>
                <a:gd name="T21" fmla="*/ 210 h 438"/>
                <a:gd name="T22" fmla="*/ 1311 w 1311"/>
                <a:gd name="T23" fmla="*/ 438 h 438"/>
                <a:gd name="T24" fmla="*/ 1024 w 1311"/>
                <a:gd name="T25" fmla="*/ 392 h 438"/>
                <a:gd name="T26" fmla="*/ 526 w 1311"/>
                <a:gd name="T27" fmla="*/ 352 h 438"/>
                <a:gd name="T28" fmla="*/ 182 w 1311"/>
                <a:gd name="T29" fmla="*/ 381 h 438"/>
                <a:gd name="T30" fmla="*/ 0 w 1311"/>
                <a:gd name="T31" fmla="*/ 335 h 438"/>
                <a:gd name="T32" fmla="*/ 0 w 1311"/>
                <a:gd name="T33" fmla="*/ 335 h 4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311" h="438">
                  <a:moveTo>
                    <a:pt x="0" y="335"/>
                  </a:moveTo>
                  <a:lnTo>
                    <a:pt x="113" y="178"/>
                  </a:lnTo>
                  <a:lnTo>
                    <a:pt x="287" y="53"/>
                  </a:lnTo>
                  <a:lnTo>
                    <a:pt x="403" y="0"/>
                  </a:lnTo>
                  <a:lnTo>
                    <a:pt x="587" y="0"/>
                  </a:lnTo>
                  <a:lnTo>
                    <a:pt x="423" y="118"/>
                  </a:lnTo>
                  <a:lnTo>
                    <a:pt x="741" y="6"/>
                  </a:lnTo>
                  <a:lnTo>
                    <a:pt x="993" y="10"/>
                  </a:lnTo>
                  <a:lnTo>
                    <a:pt x="1178" y="13"/>
                  </a:lnTo>
                  <a:lnTo>
                    <a:pt x="1246" y="64"/>
                  </a:lnTo>
                  <a:lnTo>
                    <a:pt x="1290" y="210"/>
                  </a:lnTo>
                  <a:lnTo>
                    <a:pt x="1311" y="438"/>
                  </a:lnTo>
                  <a:lnTo>
                    <a:pt x="1024" y="392"/>
                  </a:lnTo>
                  <a:lnTo>
                    <a:pt x="526" y="352"/>
                  </a:lnTo>
                  <a:lnTo>
                    <a:pt x="182" y="381"/>
                  </a:lnTo>
                  <a:lnTo>
                    <a:pt x="0" y="335"/>
                  </a:lnTo>
                  <a:lnTo>
                    <a:pt x="0" y="335"/>
                  </a:lnTo>
                  <a:close/>
                </a:path>
              </a:pathLst>
            </a:custGeom>
            <a:solidFill>
              <a:srgbClr val="D1BD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5" name="Freeform 291">
              <a:extLst>
                <a:ext uri="{FF2B5EF4-FFF2-40B4-BE49-F238E27FC236}">
                  <a16:creationId xmlns:a16="http://schemas.microsoft.com/office/drawing/2014/main" id="{36E74C93-C5D9-4129-B088-B63D51A6B1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" y="1618"/>
              <a:ext cx="269" cy="92"/>
            </a:xfrm>
            <a:custGeom>
              <a:avLst/>
              <a:gdLst>
                <a:gd name="T0" fmla="*/ 0 w 538"/>
                <a:gd name="T1" fmla="*/ 0 h 186"/>
                <a:gd name="T2" fmla="*/ 532 w 538"/>
                <a:gd name="T3" fmla="*/ 23 h 186"/>
                <a:gd name="T4" fmla="*/ 538 w 538"/>
                <a:gd name="T5" fmla="*/ 65 h 186"/>
                <a:gd name="T6" fmla="*/ 530 w 538"/>
                <a:gd name="T7" fmla="*/ 173 h 186"/>
                <a:gd name="T8" fmla="*/ 498 w 538"/>
                <a:gd name="T9" fmla="*/ 186 h 186"/>
                <a:gd name="T10" fmla="*/ 32 w 538"/>
                <a:gd name="T11" fmla="*/ 163 h 186"/>
                <a:gd name="T12" fmla="*/ 7 w 538"/>
                <a:gd name="T13" fmla="*/ 134 h 186"/>
                <a:gd name="T14" fmla="*/ 0 w 538"/>
                <a:gd name="T15" fmla="*/ 0 h 186"/>
                <a:gd name="T16" fmla="*/ 0 w 538"/>
                <a:gd name="T17" fmla="*/ 0 h 1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8" h="186">
                  <a:moveTo>
                    <a:pt x="0" y="0"/>
                  </a:moveTo>
                  <a:lnTo>
                    <a:pt x="532" y="23"/>
                  </a:lnTo>
                  <a:lnTo>
                    <a:pt x="538" y="65"/>
                  </a:lnTo>
                  <a:lnTo>
                    <a:pt x="530" y="173"/>
                  </a:lnTo>
                  <a:lnTo>
                    <a:pt x="498" y="186"/>
                  </a:lnTo>
                  <a:lnTo>
                    <a:pt x="32" y="163"/>
                  </a:lnTo>
                  <a:lnTo>
                    <a:pt x="7" y="13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6" name="Freeform 292">
              <a:extLst>
                <a:ext uri="{FF2B5EF4-FFF2-40B4-BE49-F238E27FC236}">
                  <a16:creationId xmlns:a16="http://schemas.microsoft.com/office/drawing/2014/main" id="{732DBDFF-10FD-4BC3-9F80-96C511D59268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8" y="1637"/>
              <a:ext cx="325" cy="85"/>
            </a:xfrm>
            <a:custGeom>
              <a:avLst/>
              <a:gdLst>
                <a:gd name="T0" fmla="*/ 30 w 651"/>
                <a:gd name="T1" fmla="*/ 3 h 169"/>
                <a:gd name="T2" fmla="*/ 0 w 651"/>
                <a:gd name="T3" fmla="*/ 26 h 169"/>
                <a:gd name="T4" fmla="*/ 0 w 651"/>
                <a:gd name="T5" fmla="*/ 137 h 169"/>
                <a:gd name="T6" fmla="*/ 27 w 651"/>
                <a:gd name="T7" fmla="*/ 169 h 169"/>
                <a:gd name="T8" fmla="*/ 608 w 651"/>
                <a:gd name="T9" fmla="*/ 163 h 169"/>
                <a:gd name="T10" fmla="*/ 636 w 651"/>
                <a:gd name="T11" fmla="*/ 131 h 169"/>
                <a:gd name="T12" fmla="*/ 651 w 651"/>
                <a:gd name="T13" fmla="*/ 10 h 169"/>
                <a:gd name="T14" fmla="*/ 623 w 651"/>
                <a:gd name="T15" fmla="*/ 0 h 169"/>
                <a:gd name="T16" fmla="*/ 30 w 651"/>
                <a:gd name="T17" fmla="*/ 3 h 169"/>
                <a:gd name="T18" fmla="*/ 30 w 651"/>
                <a:gd name="T19" fmla="*/ 3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51" h="169">
                  <a:moveTo>
                    <a:pt x="30" y="3"/>
                  </a:moveTo>
                  <a:lnTo>
                    <a:pt x="0" y="26"/>
                  </a:lnTo>
                  <a:lnTo>
                    <a:pt x="0" y="137"/>
                  </a:lnTo>
                  <a:lnTo>
                    <a:pt x="27" y="169"/>
                  </a:lnTo>
                  <a:lnTo>
                    <a:pt x="608" y="163"/>
                  </a:lnTo>
                  <a:lnTo>
                    <a:pt x="636" y="131"/>
                  </a:lnTo>
                  <a:lnTo>
                    <a:pt x="651" y="10"/>
                  </a:lnTo>
                  <a:lnTo>
                    <a:pt x="623" y="0"/>
                  </a:lnTo>
                  <a:lnTo>
                    <a:pt x="30" y="3"/>
                  </a:lnTo>
                  <a:lnTo>
                    <a:pt x="30" y="3"/>
                  </a:lnTo>
                  <a:close/>
                </a:path>
              </a:pathLst>
            </a:custGeom>
            <a:solidFill>
              <a:srgbClr val="E5E5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7" name="Freeform 293">
              <a:extLst>
                <a:ext uri="{FF2B5EF4-FFF2-40B4-BE49-F238E27FC236}">
                  <a16:creationId xmlns:a16="http://schemas.microsoft.com/office/drawing/2014/main" id="{D30D1757-5474-4708-A2AE-0BADDD99F00C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9" y="1611"/>
              <a:ext cx="48" cy="39"/>
            </a:xfrm>
            <a:custGeom>
              <a:avLst/>
              <a:gdLst>
                <a:gd name="T0" fmla="*/ 0 w 96"/>
                <a:gd name="T1" fmla="*/ 0 h 78"/>
                <a:gd name="T2" fmla="*/ 5 w 96"/>
                <a:gd name="T3" fmla="*/ 78 h 78"/>
                <a:gd name="T4" fmla="*/ 79 w 96"/>
                <a:gd name="T5" fmla="*/ 78 h 78"/>
                <a:gd name="T6" fmla="*/ 96 w 96"/>
                <a:gd name="T7" fmla="*/ 0 h 78"/>
                <a:gd name="T8" fmla="*/ 0 w 96"/>
                <a:gd name="T9" fmla="*/ 0 h 78"/>
                <a:gd name="T10" fmla="*/ 0 w 96"/>
                <a:gd name="T11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6" h="78">
                  <a:moveTo>
                    <a:pt x="0" y="0"/>
                  </a:moveTo>
                  <a:lnTo>
                    <a:pt x="5" y="78"/>
                  </a:lnTo>
                  <a:lnTo>
                    <a:pt x="79" y="78"/>
                  </a:lnTo>
                  <a:lnTo>
                    <a:pt x="96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2191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8" name="Freeform 294">
              <a:extLst>
                <a:ext uri="{FF2B5EF4-FFF2-40B4-BE49-F238E27FC236}">
                  <a16:creationId xmlns:a16="http://schemas.microsoft.com/office/drawing/2014/main" id="{16E9D9DE-665A-4C17-BCAE-1C1B769169D7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2" y="1472"/>
              <a:ext cx="170" cy="78"/>
            </a:xfrm>
            <a:custGeom>
              <a:avLst/>
              <a:gdLst>
                <a:gd name="T0" fmla="*/ 0 w 341"/>
                <a:gd name="T1" fmla="*/ 42 h 157"/>
                <a:gd name="T2" fmla="*/ 75 w 341"/>
                <a:gd name="T3" fmla="*/ 34 h 157"/>
                <a:gd name="T4" fmla="*/ 89 w 341"/>
                <a:gd name="T5" fmla="*/ 0 h 157"/>
                <a:gd name="T6" fmla="*/ 288 w 341"/>
                <a:gd name="T7" fmla="*/ 34 h 157"/>
                <a:gd name="T8" fmla="*/ 338 w 341"/>
                <a:gd name="T9" fmla="*/ 37 h 157"/>
                <a:gd name="T10" fmla="*/ 341 w 341"/>
                <a:gd name="T11" fmla="*/ 112 h 157"/>
                <a:gd name="T12" fmla="*/ 258 w 341"/>
                <a:gd name="T13" fmla="*/ 107 h 157"/>
                <a:gd name="T14" fmla="*/ 254 w 341"/>
                <a:gd name="T15" fmla="*/ 157 h 157"/>
                <a:gd name="T16" fmla="*/ 92 w 341"/>
                <a:gd name="T17" fmla="*/ 140 h 157"/>
                <a:gd name="T18" fmla="*/ 87 w 341"/>
                <a:gd name="T19" fmla="*/ 107 h 157"/>
                <a:gd name="T20" fmla="*/ 0 w 341"/>
                <a:gd name="T21" fmla="*/ 107 h 157"/>
                <a:gd name="T22" fmla="*/ 0 w 341"/>
                <a:gd name="T23" fmla="*/ 42 h 157"/>
                <a:gd name="T24" fmla="*/ 0 w 341"/>
                <a:gd name="T25" fmla="*/ 42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41" h="157">
                  <a:moveTo>
                    <a:pt x="0" y="42"/>
                  </a:moveTo>
                  <a:lnTo>
                    <a:pt x="75" y="34"/>
                  </a:lnTo>
                  <a:lnTo>
                    <a:pt x="89" y="0"/>
                  </a:lnTo>
                  <a:lnTo>
                    <a:pt x="288" y="34"/>
                  </a:lnTo>
                  <a:lnTo>
                    <a:pt x="338" y="37"/>
                  </a:lnTo>
                  <a:lnTo>
                    <a:pt x="341" y="112"/>
                  </a:lnTo>
                  <a:lnTo>
                    <a:pt x="258" y="107"/>
                  </a:lnTo>
                  <a:lnTo>
                    <a:pt x="254" y="157"/>
                  </a:lnTo>
                  <a:lnTo>
                    <a:pt x="92" y="140"/>
                  </a:lnTo>
                  <a:lnTo>
                    <a:pt x="87" y="107"/>
                  </a:lnTo>
                  <a:lnTo>
                    <a:pt x="0" y="107"/>
                  </a:lnTo>
                  <a:lnTo>
                    <a:pt x="0" y="42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rgbClr val="B8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49" name="Freeform 295">
              <a:extLst>
                <a:ext uri="{FF2B5EF4-FFF2-40B4-BE49-F238E27FC236}">
                  <a16:creationId xmlns:a16="http://schemas.microsoft.com/office/drawing/2014/main" id="{B643C443-7340-4162-8223-CDE497BAC4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" y="1477"/>
              <a:ext cx="159" cy="59"/>
            </a:xfrm>
            <a:custGeom>
              <a:avLst/>
              <a:gdLst>
                <a:gd name="T0" fmla="*/ 9 w 319"/>
                <a:gd name="T1" fmla="*/ 6 h 118"/>
                <a:gd name="T2" fmla="*/ 0 w 319"/>
                <a:gd name="T3" fmla="*/ 115 h 118"/>
                <a:gd name="T4" fmla="*/ 62 w 319"/>
                <a:gd name="T5" fmla="*/ 115 h 118"/>
                <a:gd name="T6" fmla="*/ 76 w 319"/>
                <a:gd name="T7" fmla="*/ 62 h 118"/>
                <a:gd name="T8" fmla="*/ 118 w 319"/>
                <a:gd name="T9" fmla="*/ 85 h 118"/>
                <a:gd name="T10" fmla="*/ 151 w 319"/>
                <a:gd name="T11" fmla="*/ 113 h 118"/>
                <a:gd name="T12" fmla="*/ 204 w 319"/>
                <a:gd name="T13" fmla="*/ 118 h 118"/>
                <a:gd name="T14" fmla="*/ 210 w 319"/>
                <a:gd name="T15" fmla="*/ 73 h 118"/>
                <a:gd name="T16" fmla="*/ 319 w 319"/>
                <a:gd name="T17" fmla="*/ 87 h 118"/>
                <a:gd name="T18" fmla="*/ 313 w 319"/>
                <a:gd name="T19" fmla="*/ 9 h 118"/>
                <a:gd name="T20" fmla="*/ 132 w 319"/>
                <a:gd name="T21" fmla="*/ 0 h 118"/>
                <a:gd name="T22" fmla="*/ 9 w 319"/>
                <a:gd name="T23" fmla="*/ 6 h 118"/>
                <a:gd name="T24" fmla="*/ 9 w 319"/>
                <a:gd name="T25" fmla="*/ 6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19" h="118">
                  <a:moveTo>
                    <a:pt x="9" y="6"/>
                  </a:moveTo>
                  <a:lnTo>
                    <a:pt x="0" y="115"/>
                  </a:lnTo>
                  <a:lnTo>
                    <a:pt x="62" y="115"/>
                  </a:lnTo>
                  <a:lnTo>
                    <a:pt x="76" y="62"/>
                  </a:lnTo>
                  <a:lnTo>
                    <a:pt x="118" y="85"/>
                  </a:lnTo>
                  <a:lnTo>
                    <a:pt x="151" y="113"/>
                  </a:lnTo>
                  <a:lnTo>
                    <a:pt x="204" y="118"/>
                  </a:lnTo>
                  <a:lnTo>
                    <a:pt x="210" y="73"/>
                  </a:lnTo>
                  <a:lnTo>
                    <a:pt x="319" y="87"/>
                  </a:lnTo>
                  <a:lnTo>
                    <a:pt x="313" y="9"/>
                  </a:lnTo>
                  <a:lnTo>
                    <a:pt x="132" y="0"/>
                  </a:lnTo>
                  <a:lnTo>
                    <a:pt x="9" y="6"/>
                  </a:lnTo>
                  <a:lnTo>
                    <a:pt x="9" y="6"/>
                  </a:lnTo>
                  <a:close/>
                </a:path>
              </a:pathLst>
            </a:custGeom>
            <a:solidFill>
              <a:srgbClr val="B8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0" name="Freeform 296">
              <a:extLst>
                <a:ext uri="{FF2B5EF4-FFF2-40B4-BE49-F238E27FC236}">
                  <a16:creationId xmlns:a16="http://schemas.microsoft.com/office/drawing/2014/main" id="{818D3937-3697-49F6-89D1-2988F0D195E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" y="1633"/>
              <a:ext cx="116" cy="55"/>
            </a:xfrm>
            <a:custGeom>
              <a:avLst/>
              <a:gdLst>
                <a:gd name="T0" fmla="*/ 11 w 232"/>
                <a:gd name="T1" fmla="*/ 0 h 112"/>
                <a:gd name="T2" fmla="*/ 227 w 232"/>
                <a:gd name="T3" fmla="*/ 8 h 112"/>
                <a:gd name="T4" fmla="*/ 232 w 232"/>
                <a:gd name="T5" fmla="*/ 84 h 112"/>
                <a:gd name="T6" fmla="*/ 204 w 232"/>
                <a:gd name="T7" fmla="*/ 112 h 112"/>
                <a:gd name="T8" fmla="*/ 14 w 232"/>
                <a:gd name="T9" fmla="*/ 100 h 112"/>
                <a:gd name="T10" fmla="*/ 0 w 232"/>
                <a:gd name="T11" fmla="*/ 67 h 112"/>
                <a:gd name="T12" fmla="*/ 31 w 232"/>
                <a:gd name="T13" fmla="*/ 34 h 112"/>
                <a:gd name="T14" fmla="*/ 11 w 232"/>
                <a:gd name="T15" fmla="*/ 0 h 112"/>
                <a:gd name="T16" fmla="*/ 11 w 232"/>
                <a:gd name="T17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2" h="112">
                  <a:moveTo>
                    <a:pt x="11" y="0"/>
                  </a:moveTo>
                  <a:lnTo>
                    <a:pt x="227" y="8"/>
                  </a:lnTo>
                  <a:lnTo>
                    <a:pt x="232" y="84"/>
                  </a:lnTo>
                  <a:lnTo>
                    <a:pt x="204" y="112"/>
                  </a:lnTo>
                  <a:lnTo>
                    <a:pt x="14" y="100"/>
                  </a:lnTo>
                  <a:lnTo>
                    <a:pt x="0" y="67"/>
                  </a:lnTo>
                  <a:lnTo>
                    <a:pt x="31" y="34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B8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Freeform 297">
              <a:extLst>
                <a:ext uri="{FF2B5EF4-FFF2-40B4-BE49-F238E27FC236}">
                  <a16:creationId xmlns:a16="http://schemas.microsoft.com/office/drawing/2014/main" id="{4AC1C7D8-5A48-40DA-A82F-142B2A15380F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" y="1641"/>
              <a:ext cx="62" cy="39"/>
            </a:xfrm>
            <a:custGeom>
              <a:avLst/>
              <a:gdLst>
                <a:gd name="T0" fmla="*/ 0 w 124"/>
                <a:gd name="T1" fmla="*/ 0 h 79"/>
                <a:gd name="T2" fmla="*/ 124 w 124"/>
                <a:gd name="T3" fmla="*/ 7 h 79"/>
                <a:gd name="T4" fmla="*/ 107 w 124"/>
                <a:gd name="T5" fmla="*/ 77 h 79"/>
                <a:gd name="T6" fmla="*/ 28 w 124"/>
                <a:gd name="T7" fmla="*/ 79 h 79"/>
                <a:gd name="T8" fmla="*/ 0 w 124"/>
                <a:gd name="T9" fmla="*/ 0 h 79"/>
                <a:gd name="T10" fmla="*/ 0 w 124"/>
                <a:gd name="T11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4" h="79">
                  <a:moveTo>
                    <a:pt x="0" y="0"/>
                  </a:moveTo>
                  <a:lnTo>
                    <a:pt x="124" y="7"/>
                  </a:lnTo>
                  <a:lnTo>
                    <a:pt x="107" y="77"/>
                  </a:lnTo>
                  <a:lnTo>
                    <a:pt x="28" y="7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8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2" name="Freeform 298">
              <a:extLst>
                <a:ext uri="{FF2B5EF4-FFF2-40B4-BE49-F238E27FC236}">
                  <a16:creationId xmlns:a16="http://schemas.microsoft.com/office/drawing/2014/main" id="{7090E3C7-B424-44CD-8FB6-2354DC357099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4" y="1651"/>
              <a:ext cx="62" cy="46"/>
            </a:xfrm>
            <a:custGeom>
              <a:avLst/>
              <a:gdLst>
                <a:gd name="T0" fmla="*/ 0 w 126"/>
                <a:gd name="T1" fmla="*/ 13 h 92"/>
                <a:gd name="T2" fmla="*/ 115 w 126"/>
                <a:gd name="T3" fmla="*/ 0 h 92"/>
                <a:gd name="T4" fmla="*/ 126 w 126"/>
                <a:gd name="T5" fmla="*/ 69 h 92"/>
                <a:gd name="T6" fmla="*/ 28 w 126"/>
                <a:gd name="T7" fmla="*/ 92 h 92"/>
                <a:gd name="T8" fmla="*/ 0 w 126"/>
                <a:gd name="T9" fmla="*/ 13 h 92"/>
                <a:gd name="T10" fmla="*/ 0 w 126"/>
                <a:gd name="T11" fmla="*/ 13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6" h="92">
                  <a:moveTo>
                    <a:pt x="0" y="13"/>
                  </a:moveTo>
                  <a:lnTo>
                    <a:pt x="115" y="0"/>
                  </a:lnTo>
                  <a:lnTo>
                    <a:pt x="126" y="69"/>
                  </a:lnTo>
                  <a:lnTo>
                    <a:pt x="28" y="92"/>
                  </a:lnTo>
                  <a:lnTo>
                    <a:pt x="0" y="13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B8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3" name="Freeform 299">
              <a:extLst>
                <a:ext uri="{FF2B5EF4-FFF2-40B4-BE49-F238E27FC236}">
                  <a16:creationId xmlns:a16="http://schemas.microsoft.com/office/drawing/2014/main" id="{6B44CF65-7983-4FD5-86BE-43C8F59CB656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5" y="1647"/>
              <a:ext cx="113" cy="53"/>
            </a:xfrm>
            <a:custGeom>
              <a:avLst/>
              <a:gdLst>
                <a:gd name="T0" fmla="*/ 0 w 227"/>
                <a:gd name="T1" fmla="*/ 6 h 106"/>
                <a:gd name="T2" fmla="*/ 227 w 227"/>
                <a:gd name="T3" fmla="*/ 0 h 106"/>
                <a:gd name="T4" fmla="*/ 215 w 227"/>
                <a:gd name="T5" fmla="*/ 42 h 106"/>
                <a:gd name="T6" fmla="*/ 122 w 227"/>
                <a:gd name="T7" fmla="*/ 106 h 106"/>
                <a:gd name="T8" fmla="*/ 5 w 227"/>
                <a:gd name="T9" fmla="*/ 106 h 106"/>
                <a:gd name="T10" fmla="*/ 25 w 227"/>
                <a:gd name="T11" fmla="*/ 39 h 106"/>
                <a:gd name="T12" fmla="*/ 0 w 227"/>
                <a:gd name="T13" fmla="*/ 6 h 106"/>
                <a:gd name="T14" fmla="*/ 0 w 227"/>
                <a:gd name="T15" fmla="*/ 6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7" h="106">
                  <a:moveTo>
                    <a:pt x="0" y="6"/>
                  </a:moveTo>
                  <a:lnTo>
                    <a:pt x="227" y="0"/>
                  </a:lnTo>
                  <a:lnTo>
                    <a:pt x="215" y="42"/>
                  </a:lnTo>
                  <a:lnTo>
                    <a:pt x="122" y="106"/>
                  </a:lnTo>
                  <a:lnTo>
                    <a:pt x="5" y="106"/>
                  </a:lnTo>
                  <a:lnTo>
                    <a:pt x="25" y="39"/>
                  </a:lnTo>
                  <a:lnTo>
                    <a:pt x="0" y="6"/>
                  </a:lnTo>
                  <a:lnTo>
                    <a:pt x="0" y="6"/>
                  </a:lnTo>
                  <a:close/>
                </a:path>
              </a:pathLst>
            </a:custGeom>
            <a:solidFill>
              <a:srgbClr val="B8B8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4" name="Freeform 300">
              <a:extLst>
                <a:ext uri="{FF2B5EF4-FFF2-40B4-BE49-F238E27FC236}">
                  <a16:creationId xmlns:a16="http://schemas.microsoft.com/office/drawing/2014/main" id="{19B7ADE7-EFD0-41FD-A27D-02BEA186E1B4}"/>
                </a:ext>
              </a:extLst>
            </p:cNvPr>
            <p:cNvSpPr>
              <a:spLocks/>
            </p:cNvSpPr>
            <p:nvPr/>
          </p:nvSpPr>
          <p:spPr bwMode="auto">
            <a:xfrm>
              <a:off x="793" y="1644"/>
              <a:ext cx="103" cy="54"/>
            </a:xfrm>
            <a:custGeom>
              <a:avLst/>
              <a:gdLst>
                <a:gd name="T0" fmla="*/ 2 w 205"/>
                <a:gd name="T1" fmla="*/ 0 h 107"/>
                <a:gd name="T2" fmla="*/ 0 w 205"/>
                <a:gd name="T3" fmla="*/ 81 h 107"/>
                <a:gd name="T4" fmla="*/ 8 w 205"/>
                <a:gd name="T5" fmla="*/ 95 h 107"/>
                <a:gd name="T6" fmla="*/ 192 w 205"/>
                <a:gd name="T7" fmla="*/ 107 h 107"/>
                <a:gd name="T8" fmla="*/ 205 w 205"/>
                <a:gd name="T9" fmla="*/ 95 h 107"/>
                <a:gd name="T10" fmla="*/ 21 w 205"/>
                <a:gd name="T11" fmla="*/ 85 h 107"/>
                <a:gd name="T12" fmla="*/ 20 w 205"/>
                <a:gd name="T13" fmla="*/ 33 h 107"/>
                <a:gd name="T14" fmla="*/ 2 w 205"/>
                <a:gd name="T15" fmla="*/ 0 h 107"/>
                <a:gd name="T16" fmla="*/ 2 w 205"/>
                <a:gd name="T17" fmla="*/ 0 h 1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5" h="107">
                  <a:moveTo>
                    <a:pt x="2" y="0"/>
                  </a:moveTo>
                  <a:lnTo>
                    <a:pt x="0" y="81"/>
                  </a:lnTo>
                  <a:lnTo>
                    <a:pt x="8" y="95"/>
                  </a:lnTo>
                  <a:lnTo>
                    <a:pt x="192" y="107"/>
                  </a:lnTo>
                  <a:lnTo>
                    <a:pt x="205" y="95"/>
                  </a:lnTo>
                  <a:lnTo>
                    <a:pt x="21" y="85"/>
                  </a:lnTo>
                  <a:lnTo>
                    <a:pt x="20" y="33"/>
                  </a:lnTo>
                  <a:lnTo>
                    <a:pt x="2" y="0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5" name="Freeform 301">
              <a:extLst>
                <a:ext uri="{FF2B5EF4-FFF2-40B4-BE49-F238E27FC236}">
                  <a16:creationId xmlns:a16="http://schemas.microsoft.com/office/drawing/2014/main" id="{03F1800B-08E9-4802-8C89-FC5C2D7C36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" y="1635"/>
              <a:ext cx="86" cy="48"/>
            </a:xfrm>
            <a:custGeom>
              <a:avLst/>
              <a:gdLst>
                <a:gd name="T0" fmla="*/ 0 w 172"/>
                <a:gd name="T1" fmla="*/ 0 h 95"/>
                <a:gd name="T2" fmla="*/ 165 w 172"/>
                <a:gd name="T3" fmla="*/ 9 h 95"/>
                <a:gd name="T4" fmla="*/ 172 w 172"/>
                <a:gd name="T5" fmla="*/ 37 h 95"/>
                <a:gd name="T6" fmla="*/ 155 w 172"/>
                <a:gd name="T7" fmla="*/ 40 h 95"/>
                <a:gd name="T8" fmla="*/ 140 w 172"/>
                <a:gd name="T9" fmla="*/ 25 h 95"/>
                <a:gd name="T10" fmla="*/ 143 w 172"/>
                <a:gd name="T11" fmla="*/ 51 h 95"/>
                <a:gd name="T12" fmla="*/ 126 w 172"/>
                <a:gd name="T13" fmla="*/ 25 h 95"/>
                <a:gd name="T14" fmla="*/ 133 w 172"/>
                <a:gd name="T15" fmla="*/ 74 h 95"/>
                <a:gd name="T16" fmla="*/ 124 w 172"/>
                <a:gd name="T17" fmla="*/ 87 h 95"/>
                <a:gd name="T18" fmla="*/ 104 w 172"/>
                <a:gd name="T19" fmla="*/ 22 h 95"/>
                <a:gd name="T20" fmla="*/ 89 w 172"/>
                <a:gd name="T21" fmla="*/ 15 h 95"/>
                <a:gd name="T22" fmla="*/ 110 w 172"/>
                <a:gd name="T23" fmla="*/ 93 h 95"/>
                <a:gd name="T24" fmla="*/ 97 w 172"/>
                <a:gd name="T25" fmla="*/ 92 h 95"/>
                <a:gd name="T26" fmla="*/ 72 w 172"/>
                <a:gd name="T27" fmla="*/ 19 h 95"/>
                <a:gd name="T28" fmla="*/ 58 w 172"/>
                <a:gd name="T29" fmla="*/ 10 h 95"/>
                <a:gd name="T30" fmla="*/ 86 w 172"/>
                <a:gd name="T31" fmla="*/ 95 h 95"/>
                <a:gd name="T32" fmla="*/ 73 w 172"/>
                <a:gd name="T33" fmla="*/ 95 h 95"/>
                <a:gd name="T34" fmla="*/ 57 w 172"/>
                <a:gd name="T35" fmla="*/ 60 h 95"/>
                <a:gd name="T36" fmla="*/ 60 w 172"/>
                <a:gd name="T37" fmla="*/ 95 h 95"/>
                <a:gd name="T38" fmla="*/ 45 w 172"/>
                <a:gd name="T39" fmla="*/ 87 h 95"/>
                <a:gd name="T40" fmla="*/ 20 w 172"/>
                <a:gd name="T41" fmla="*/ 19 h 95"/>
                <a:gd name="T42" fmla="*/ 18 w 172"/>
                <a:gd name="T43" fmla="*/ 54 h 95"/>
                <a:gd name="T44" fmla="*/ 0 w 172"/>
                <a:gd name="T45" fmla="*/ 0 h 95"/>
                <a:gd name="T46" fmla="*/ 0 w 172"/>
                <a:gd name="T4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2" h="95">
                  <a:moveTo>
                    <a:pt x="0" y="0"/>
                  </a:moveTo>
                  <a:lnTo>
                    <a:pt x="165" y="9"/>
                  </a:lnTo>
                  <a:lnTo>
                    <a:pt x="172" y="37"/>
                  </a:lnTo>
                  <a:lnTo>
                    <a:pt x="155" y="40"/>
                  </a:lnTo>
                  <a:lnTo>
                    <a:pt x="140" y="25"/>
                  </a:lnTo>
                  <a:lnTo>
                    <a:pt x="143" y="51"/>
                  </a:lnTo>
                  <a:lnTo>
                    <a:pt x="126" y="25"/>
                  </a:lnTo>
                  <a:lnTo>
                    <a:pt x="133" y="74"/>
                  </a:lnTo>
                  <a:lnTo>
                    <a:pt x="124" y="87"/>
                  </a:lnTo>
                  <a:lnTo>
                    <a:pt x="104" y="22"/>
                  </a:lnTo>
                  <a:lnTo>
                    <a:pt x="89" y="15"/>
                  </a:lnTo>
                  <a:lnTo>
                    <a:pt x="110" y="93"/>
                  </a:lnTo>
                  <a:lnTo>
                    <a:pt x="97" y="92"/>
                  </a:lnTo>
                  <a:lnTo>
                    <a:pt x="72" y="19"/>
                  </a:lnTo>
                  <a:lnTo>
                    <a:pt x="58" y="10"/>
                  </a:lnTo>
                  <a:lnTo>
                    <a:pt x="86" y="95"/>
                  </a:lnTo>
                  <a:lnTo>
                    <a:pt x="73" y="95"/>
                  </a:lnTo>
                  <a:lnTo>
                    <a:pt x="57" y="60"/>
                  </a:lnTo>
                  <a:lnTo>
                    <a:pt x="60" y="95"/>
                  </a:lnTo>
                  <a:lnTo>
                    <a:pt x="45" y="87"/>
                  </a:lnTo>
                  <a:lnTo>
                    <a:pt x="20" y="19"/>
                  </a:lnTo>
                  <a:lnTo>
                    <a:pt x="18" y="54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6" name="Freeform 302">
              <a:extLst>
                <a:ext uri="{FF2B5EF4-FFF2-40B4-BE49-F238E27FC236}">
                  <a16:creationId xmlns:a16="http://schemas.microsoft.com/office/drawing/2014/main" id="{75D3FE73-3D1A-44BF-9257-457BAB64474B}"/>
                </a:ext>
              </a:extLst>
            </p:cNvPr>
            <p:cNvSpPr>
              <a:spLocks/>
            </p:cNvSpPr>
            <p:nvPr/>
          </p:nvSpPr>
          <p:spPr bwMode="auto">
            <a:xfrm>
              <a:off x="1436" y="1660"/>
              <a:ext cx="105" cy="48"/>
            </a:xfrm>
            <a:custGeom>
              <a:avLst/>
              <a:gdLst>
                <a:gd name="T0" fmla="*/ 0 w 209"/>
                <a:gd name="T1" fmla="*/ 0 h 95"/>
                <a:gd name="T2" fmla="*/ 4 w 209"/>
                <a:gd name="T3" fmla="*/ 82 h 95"/>
                <a:gd name="T4" fmla="*/ 14 w 209"/>
                <a:gd name="T5" fmla="*/ 95 h 95"/>
                <a:gd name="T6" fmla="*/ 197 w 209"/>
                <a:gd name="T7" fmla="*/ 92 h 95"/>
                <a:gd name="T8" fmla="*/ 209 w 209"/>
                <a:gd name="T9" fmla="*/ 78 h 95"/>
                <a:gd name="T10" fmla="*/ 25 w 209"/>
                <a:gd name="T11" fmla="*/ 83 h 95"/>
                <a:gd name="T12" fmla="*/ 20 w 209"/>
                <a:gd name="T13" fmla="*/ 31 h 95"/>
                <a:gd name="T14" fmla="*/ 0 w 209"/>
                <a:gd name="T15" fmla="*/ 0 h 95"/>
                <a:gd name="T16" fmla="*/ 0 w 209"/>
                <a:gd name="T17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9" h="95">
                  <a:moveTo>
                    <a:pt x="0" y="0"/>
                  </a:moveTo>
                  <a:lnTo>
                    <a:pt x="4" y="82"/>
                  </a:lnTo>
                  <a:lnTo>
                    <a:pt x="14" y="95"/>
                  </a:lnTo>
                  <a:lnTo>
                    <a:pt x="197" y="92"/>
                  </a:lnTo>
                  <a:lnTo>
                    <a:pt x="209" y="78"/>
                  </a:lnTo>
                  <a:lnTo>
                    <a:pt x="25" y="83"/>
                  </a:lnTo>
                  <a:lnTo>
                    <a:pt x="20" y="3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7" name="Freeform 303">
              <a:extLst>
                <a:ext uri="{FF2B5EF4-FFF2-40B4-BE49-F238E27FC236}">
                  <a16:creationId xmlns:a16="http://schemas.microsoft.com/office/drawing/2014/main" id="{F710E77A-AA93-49E7-B1C3-AA8B7076C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1442" y="1649"/>
              <a:ext cx="87" cy="47"/>
            </a:xfrm>
            <a:custGeom>
              <a:avLst/>
              <a:gdLst>
                <a:gd name="T0" fmla="*/ 0 w 173"/>
                <a:gd name="T1" fmla="*/ 4 h 95"/>
                <a:gd name="T2" fmla="*/ 165 w 173"/>
                <a:gd name="T3" fmla="*/ 0 h 95"/>
                <a:gd name="T4" fmla="*/ 173 w 173"/>
                <a:gd name="T5" fmla="*/ 28 h 95"/>
                <a:gd name="T6" fmla="*/ 157 w 173"/>
                <a:gd name="T7" fmla="*/ 33 h 95"/>
                <a:gd name="T8" fmla="*/ 141 w 173"/>
                <a:gd name="T9" fmla="*/ 18 h 95"/>
                <a:gd name="T10" fmla="*/ 145 w 173"/>
                <a:gd name="T11" fmla="*/ 43 h 95"/>
                <a:gd name="T12" fmla="*/ 127 w 173"/>
                <a:gd name="T13" fmla="*/ 19 h 95"/>
                <a:gd name="T14" fmla="*/ 137 w 173"/>
                <a:gd name="T15" fmla="*/ 67 h 95"/>
                <a:gd name="T16" fmla="*/ 129 w 173"/>
                <a:gd name="T17" fmla="*/ 81 h 95"/>
                <a:gd name="T18" fmla="*/ 105 w 173"/>
                <a:gd name="T19" fmla="*/ 19 h 95"/>
                <a:gd name="T20" fmla="*/ 90 w 173"/>
                <a:gd name="T21" fmla="*/ 12 h 95"/>
                <a:gd name="T22" fmla="*/ 117 w 173"/>
                <a:gd name="T23" fmla="*/ 88 h 95"/>
                <a:gd name="T24" fmla="*/ 104 w 173"/>
                <a:gd name="T25" fmla="*/ 88 h 95"/>
                <a:gd name="T26" fmla="*/ 73 w 173"/>
                <a:gd name="T27" fmla="*/ 18 h 95"/>
                <a:gd name="T28" fmla="*/ 57 w 173"/>
                <a:gd name="T29" fmla="*/ 10 h 95"/>
                <a:gd name="T30" fmla="*/ 93 w 173"/>
                <a:gd name="T31" fmla="*/ 93 h 95"/>
                <a:gd name="T32" fmla="*/ 80 w 173"/>
                <a:gd name="T33" fmla="*/ 94 h 95"/>
                <a:gd name="T34" fmla="*/ 61 w 173"/>
                <a:gd name="T35" fmla="*/ 59 h 95"/>
                <a:gd name="T36" fmla="*/ 67 w 173"/>
                <a:gd name="T37" fmla="*/ 95 h 95"/>
                <a:gd name="T38" fmla="*/ 51 w 173"/>
                <a:gd name="T39" fmla="*/ 87 h 95"/>
                <a:gd name="T40" fmla="*/ 21 w 173"/>
                <a:gd name="T41" fmla="*/ 22 h 95"/>
                <a:gd name="T42" fmla="*/ 21 w 173"/>
                <a:gd name="T43" fmla="*/ 57 h 95"/>
                <a:gd name="T44" fmla="*/ 0 w 173"/>
                <a:gd name="T45" fmla="*/ 4 h 95"/>
                <a:gd name="T46" fmla="*/ 0 w 173"/>
                <a:gd name="T47" fmla="*/ 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73" h="95">
                  <a:moveTo>
                    <a:pt x="0" y="4"/>
                  </a:moveTo>
                  <a:lnTo>
                    <a:pt x="165" y="0"/>
                  </a:lnTo>
                  <a:lnTo>
                    <a:pt x="173" y="28"/>
                  </a:lnTo>
                  <a:lnTo>
                    <a:pt x="157" y="33"/>
                  </a:lnTo>
                  <a:lnTo>
                    <a:pt x="141" y="18"/>
                  </a:lnTo>
                  <a:lnTo>
                    <a:pt x="145" y="43"/>
                  </a:lnTo>
                  <a:lnTo>
                    <a:pt x="127" y="19"/>
                  </a:lnTo>
                  <a:lnTo>
                    <a:pt x="137" y="67"/>
                  </a:lnTo>
                  <a:lnTo>
                    <a:pt x="129" y="81"/>
                  </a:lnTo>
                  <a:lnTo>
                    <a:pt x="105" y="19"/>
                  </a:lnTo>
                  <a:lnTo>
                    <a:pt x="90" y="12"/>
                  </a:lnTo>
                  <a:lnTo>
                    <a:pt x="117" y="88"/>
                  </a:lnTo>
                  <a:lnTo>
                    <a:pt x="104" y="88"/>
                  </a:lnTo>
                  <a:lnTo>
                    <a:pt x="73" y="18"/>
                  </a:lnTo>
                  <a:lnTo>
                    <a:pt x="57" y="10"/>
                  </a:lnTo>
                  <a:lnTo>
                    <a:pt x="93" y="93"/>
                  </a:lnTo>
                  <a:lnTo>
                    <a:pt x="80" y="94"/>
                  </a:lnTo>
                  <a:lnTo>
                    <a:pt x="61" y="59"/>
                  </a:lnTo>
                  <a:lnTo>
                    <a:pt x="67" y="95"/>
                  </a:lnTo>
                  <a:lnTo>
                    <a:pt x="51" y="87"/>
                  </a:lnTo>
                  <a:lnTo>
                    <a:pt x="21" y="22"/>
                  </a:lnTo>
                  <a:lnTo>
                    <a:pt x="21" y="57"/>
                  </a:lnTo>
                  <a:lnTo>
                    <a:pt x="0" y="4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8" name="Freeform 304">
              <a:extLst>
                <a:ext uri="{FF2B5EF4-FFF2-40B4-BE49-F238E27FC236}">
                  <a16:creationId xmlns:a16="http://schemas.microsoft.com/office/drawing/2014/main" id="{C0CFEA3D-A5F8-4775-B755-E175AA59E1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" y="1391"/>
              <a:ext cx="1102" cy="183"/>
            </a:xfrm>
            <a:custGeom>
              <a:avLst/>
              <a:gdLst>
                <a:gd name="T0" fmla="*/ 1 w 2205"/>
                <a:gd name="T1" fmla="*/ 337 h 367"/>
                <a:gd name="T2" fmla="*/ 0 w 2205"/>
                <a:gd name="T3" fmla="*/ 276 h 367"/>
                <a:gd name="T4" fmla="*/ 11 w 2205"/>
                <a:gd name="T5" fmla="*/ 194 h 367"/>
                <a:gd name="T6" fmla="*/ 32 w 2205"/>
                <a:gd name="T7" fmla="*/ 117 h 367"/>
                <a:gd name="T8" fmla="*/ 63 w 2205"/>
                <a:gd name="T9" fmla="*/ 91 h 367"/>
                <a:gd name="T10" fmla="*/ 76 w 2205"/>
                <a:gd name="T11" fmla="*/ 51 h 367"/>
                <a:gd name="T12" fmla="*/ 119 w 2205"/>
                <a:gd name="T13" fmla="*/ 0 h 367"/>
                <a:gd name="T14" fmla="*/ 86 w 2205"/>
                <a:gd name="T15" fmla="*/ 62 h 367"/>
                <a:gd name="T16" fmla="*/ 80 w 2205"/>
                <a:gd name="T17" fmla="*/ 92 h 367"/>
                <a:gd name="T18" fmla="*/ 784 w 2205"/>
                <a:gd name="T19" fmla="*/ 88 h 367"/>
                <a:gd name="T20" fmla="*/ 1706 w 2205"/>
                <a:gd name="T21" fmla="*/ 97 h 367"/>
                <a:gd name="T22" fmla="*/ 2170 w 2205"/>
                <a:gd name="T23" fmla="*/ 114 h 367"/>
                <a:gd name="T24" fmla="*/ 2198 w 2205"/>
                <a:gd name="T25" fmla="*/ 152 h 367"/>
                <a:gd name="T26" fmla="*/ 2205 w 2205"/>
                <a:gd name="T27" fmla="*/ 280 h 367"/>
                <a:gd name="T28" fmla="*/ 2196 w 2205"/>
                <a:gd name="T29" fmla="*/ 367 h 367"/>
                <a:gd name="T30" fmla="*/ 2176 w 2205"/>
                <a:gd name="T31" fmla="*/ 344 h 367"/>
                <a:gd name="T32" fmla="*/ 2184 w 2205"/>
                <a:gd name="T33" fmla="*/ 162 h 367"/>
                <a:gd name="T34" fmla="*/ 2157 w 2205"/>
                <a:gd name="T35" fmla="*/ 138 h 367"/>
                <a:gd name="T36" fmla="*/ 1605 w 2205"/>
                <a:gd name="T37" fmla="*/ 126 h 367"/>
                <a:gd name="T38" fmla="*/ 1590 w 2205"/>
                <a:gd name="T39" fmla="*/ 365 h 367"/>
                <a:gd name="T40" fmla="*/ 1562 w 2205"/>
                <a:gd name="T41" fmla="*/ 366 h 367"/>
                <a:gd name="T42" fmla="*/ 1576 w 2205"/>
                <a:gd name="T43" fmla="*/ 118 h 367"/>
                <a:gd name="T44" fmla="*/ 583 w 2205"/>
                <a:gd name="T45" fmla="*/ 107 h 367"/>
                <a:gd name="T46" fmla="*/ 562 w 2205"/>
                <a:gd name="T47" fmla="*/ 350 h 367"/>
                <a:gd name="T48" fmla="*/ 515 w 2205"/>
                <a:gd name="T49" fmla="*/ 348 h 367"/>
                <a:gd name="T50" fmla="*/ 540 w 2205"/>
                <a:gd name="T51" fmla="*/ 123 h 367"/>
                <a:gd name="T52" fmla="*/ 65 w 2205"/>
                <a:gd name="T53" fmla="*/ 116 h 367"/>
                <a:gd name="T54" fmla="*/ 46 w 2205"/>
                <a:gd name="T55" fmla="*/ 145 h 367"/>
                <a:gd name="T56" fmla="*/ 25 w 2205"/>
                <a:gd name="T57" fmla="*/ 218 h 367"/>
                <a:gd name="T58" fmla="*/ 21 w 2205"/>
                <a:gd name="T59" fmla="*/ 314 h 367"/>
                <a:gd name="T60" fmla="*/ 1 w 2205"/>
                <a:gd name="T61" fmla="*/ 337 h 367"/>
                <a:gd name="T62" fmla="*/ 1 w 2205"/>
                <a:gd name="T63" fmla="*/ 337 h 3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205" h="367">
                  <a:moveTo>
                    <a:pt x="1" y="337"/>
                  </a:moveTo>
                  <a:lnTo>
                    <a:pt x="0" y="276"/>
                  </a:lnTo>
                  <a:lnTo>
                    <a:pt x="11" y="194"/>
                  </a:lnTo>
                  <a:lnTo>
                    <a:pt x="32" y="117"/>
                  </a:lnTo>
                  <a:lnTo>
                    <a:pt x="63" y="91"/>
                  </a:lnTo>
                  <a:lnTo>
                    <a:pt x="76" y="51"/>
                  </a:lnTo>
                  <a:lnTo>
                    <a:pt x="119" y="0"/>
                  </a:lnTo>
                  <a:lnTo>
                    <a:pt x="86" y="62"/>
                  </a:lnTo>
                  <a:lnTo>
                    <a:pt x="80" y="92"/>
                  </a:lnTo>
                  <a:lnTo>
                    <a:pt x="784" y="88"/>
                  </a:lnTo>
                  <a:lnTo>
                    <a:pt x="1706" y="97"/>
                  </a:lnTo>
                  <a:lnTo>
                    <a:pt x="2170" y="114"/>
                  </a:lnTo>
                  <a:lnTo>
                    <a:pt x="2198" y="152"/>
                  </a:lnTo>
                  <a:lnTo>
                    <a:pt x="2205" y="280"/>
                  </a:lnTo>
                  <a:lnTo>
                    <a:pt x="2196" y="367"/>
                  </a:lnTo>
                  <a:lnTo>
                    <a:pt x="2176" y="344"/>
                  </a:lnTo>
                  <a:lnTo>
                    <a:pt x="2184" y="162"/>
                  </a:lnTo>
                  <a:lnTo>
                    <a:pt x="2157" y="138"/>
                  </a:lnTo>
                  <a:lnTo>
                    <a:pt x="1605" y="126"/>
                  </a:lnTo>
                  <a:lnTo>
                    <a:pt x="1590" y="365"/>
                  </a:lnTo>
                  <a:lnTo>
                    <a:pt x="1562" y="366"/>
                  </a:lnTo>
                  <a:lnTo>
                    <a:pt x="1576" y="118"/>
                  </a:lnTo>
                  <a:lnTo>
                    <a:pt x="583" y="107"/>
                  </a:lnTo>
                  <a:lnTo>
                    <a:pt x="562" y="350"/>
                  </a:lnTo>
                  <a:lnTo>
                    <a:pt x="515" y="348"/>
                  </a:lnTo>
                  <a:lnTo>
                    <a:pt x="540" y="123"/>
                  </a:lnTo>
                  <a:lnTo>
                    <a:pt x="65" y="116"/>
                  </a:lnTo>
                  <a:lnTo>
                    <a:pt x="46" y="145"/>
                  </a:lnTo>
                  <a:lnTo>
                    <a:pt x="25" y="218"/>
                  </a:lnTo>
                  <a:lnTo>
                    <a:pt x="21" y="314"/>
                  </a:lnTo>
                  <a:lnTo>
                    <a:pt x="1" y="337"/>
                  </a:lnTo>
                  <a:lnTo>
                    <a:pt x="1" y="33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9" name="Freeform 305">
              <a:extLst>
                <a:ext uri="{FF2B5EF4-FFF2-40B4-BE49-F238E27FC236}">
                  <a16:creationId xmlns:a16="http://schemas.microsoft.com/office/drawing/2014/main" id="{0813D5B4-5D87-49F7-85E1-D6C041301A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" y="1545"/>
              <a:ext cx="1097" cy="29"/>
            </a:xfrm>
            <a:custGeom>
              <a:avLst/>
              <a:gdLst>
                <a:gd name="T0" fmla="*/ 9 w 2195"/>
                <a:gd name="T1" fmla="*/ 0 h 58"/>
                <a:gd name="T2" fmla="*/ 515 w 2195"/>
                <a:gd name="T3" fmla="*/ 24 h 58"/>
                <a:gd name="T4" fmla="*/ 1567 w 2195"/>
                <a:gd name="T5" fmla="*/ 38 h 58"/>
                <a:gd name="T6" fmla="*/ 2178 w 2195"/>
                <a:gd name="T7" fmla="*/ 26 h 58"/>
                <a:gd name="T8" fmla="*/ 2195 w 2195"/>
                <a:gd name="T9" fmla="*/ 58 h 58"/>
                <a:gd name="T10" fmla="*/ 1492 w 2195"/>
                <a:gd name="T11" fmla="*/ 57 h 58"/>
                <a:gd name="T12" fmla="*/ 454 w 2195"/>
                <a:gd name="T13" fmla="*/ 42 h 58"/>
                <a:gd name="T14" fmla="*/ 0 w 2195"/>
                <a:gd name="T15" fmla="*/ 28 h 58"/>
                <a:gd name="T16" fmla="*/ 9 w 2195"/>
                <a:gd name="T17" fmla="*/ 0 h 58"/>
                <a:gd name="T18" fmla="*/ 9 w 2195"/>
                <a:gd name="T19" fmla="*/ 0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95" h="58">
                  <a:moveTo>
                    <a:pt x="9" y="0"/>
                  </a:moveTo>
                  <a:lnTo>
                    <a:pt x="515" y="24"/>
                  </a:lnTo>
                  <a:lnTo>
                    <a:pt x="1567" y="38"/>
                  </a:lnTo>
                  <a:lnTo>
                    <a:pt x="2178" y="26"/>
                  </a:lnTo>
                  <a:lnTo>
                    <a:pt x="2195" y="58"/>
                  </a:lnTo>
                  <a:lnTo>
                    <a:pt x="1492" y="57"/>
                  </a:lnTo>
                  <a:lnTo>
                    <a:pt x="454" y="42"/>
                  </a:lnTo>
                  <a:lnTo>
                    <a:pt x="0" y="28"/>
                  </a:lnTo>
                  <a:lnTo>
                    <a:pt x="9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Freeform 306">
              <a:extLst>
                <a:ext uri="{FF2B5EF4-FFF2-40B4-BE49-F238E27FC236}">
                  <a16:creationId xmlns:a16="http://schemas.microsoft.com/office/drawing/2014/main" id="{D95E6B88-F813-42E0-9B7A-1F7D929B5BF3}"/>
                </a:ext>
              </a:extLst>
            </p:cNvPr>
            <p:cNvSpPr>
              <a:spLocks/>
            </p:cNvSpPr>
            <p:nvPr/>
          </p:nvSpPr>
          <p:spPr bwMode="auto">
            <a:xfrm>
              <a:off x="947" y="1449"/>
              <a:ext cx="481" cy="34"/>
            </a:xfrm>
            <a:custGeom>
              <a:avLst/>
              <a:gdLst>
                <a:gd name="T0" fmla="*/ 18 w 962"/>
                <a:gd name="T1" fmla="*/ 0 h 69"/>
                <a:gd name="T2" fmla="*/ 0 w 962"/>
                <a:gd name="T3" fmla="*/ 59 h 69"/>
                <a:gd name="T4" fmla="*/ 371 w 962"/>
                <a:gd name="T5" fmla="*/ 61 h 69"/>
                <a:gd name="T6" fmla="*/ 404 w 962"/>
                <a:gd name="T7" fmla="*/ 27 h 69"/>
                <a:gd name="T8" fmla="*/ 447 w 962"/>
                <a:gd name="T9" fmla="*/ 13 h 69"/>
                <a:gd name="T10" fmla="*/ 494 w 962"/>
                <a:gd name="T11" fmla="*/ 19 h 69"/>
                <a:gd name="T12" fmla="*/ 525 w 962"/>
                <a:gd name="T13" fmla="*/ 49 h 69"/>
                <a:gd name="T14" fmla="*/ 533 w 962"/>
                <a:gd name="T15" fmla="*/ 66 h 69"/>
                <a:gd name="T16" fmla="*/ 960 w 962"/>
                <a:gd name="T17" fmla="*/ 69 h 69"/>
                <a:gd name="T18" fmla="*/ 962 w 962"/>
                <a:gd name="T19" fmla="*/ 15 h 69"/>
                <a:gd name="T20" fmla="*/ 18 w 962"/>
                <a:gd name="T21" fmla="*/ 0 h 69"/>
                <a:gd name="T22" fmla="*/ 18 w 962"/>
                <a:gd name="T23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962" h="69">
                  <a:moveTo>
                    <a:pt x="18" y="0"/>
                  </a:moveTo>
                  <a:lnTo>
                    <a:pt x="0" y="59"/>
                  </a:lnTo>
                  <a:lnTo>
                    <a:pt x="371" y="61"/>
                  </a:lnTo>
                  <a:lnTo>
                    <a:pt x="404" y="27"/>
                  </a:lnTo>
                  <a:lnTo>
                    <a:pt x="447" y="13"/>
                  </a:lnTo>
                  <a:lnTo>
                    <a:pt x="494" y="19"/>
                  </a:lnTo>
                  <a:lnTo>
                    <a:pt x="525" y="49"/>
                  </a:lnTo>
                  <a:lnTo>
                    <a:pt x="533" y="66"/>
                  </a:lnTo>
                  <a:lnTo>
                    <a:pt x="960" y="69"/>
                  </a:lnTo>
                  <a:lnTo>
                    <a:pt x="962" y="15"/>
                  </a:lnTo>
                  <a:lnTo>
                    <a:pt x="18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1" name="Freeform 307">
              <a:extLst>
                <a:ext uri="{FF2B5EF4-FFF2-40B4-BE49-F238E27FC236}">
                  <a16:creationId xmlns:a16="http://schemas.microsoft.com/office/drawing/2014/main" id="{E073596F-92CB-4E7E-844E-E3DDA1B6B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938" y="1490"/>
              <a:ext cx="488" cy="68"/>
            </a:xfrm>
            <a:custGeom>
              <a:avLst/>
              <a:gdLst>
                <a:gd name="T0" fmla="*/ 560 w 976"/>
                <a:gd name="T1" fmla="*/ 0 h 135"/>
                <a:gd name="T2" fmla="*/ 551 w 976"/>
                <a:gd name="T3" fmla="*/ 50 h 135"/>
                <a:gd name="T4" fmla="*/ 510 w 976"/>
                <a:gd name="T5" fmla="*/ 99 h 135"/>
                <a:gd name="T6" fmla="*/ 466 w 976"/>
                <a:gd name="T7" fmla="*/ 115 h 135"/>
                <a:gd name="T8" fmla="*/ 426 w 976"/>
                <a:gd name="T9" fmla="*/ 106 h 135"/>
                <a:gd name="T10" fmla="*/ 397 w 976"/>
                <a:gd name="T11" fmla="*/ 75 h 135"/>
                <a:gd name="T12" fmla="*/ 7 w 976"/>
                <a:gd name="T13" fmla="*/ 74 h 135"/>
                <a:gd name="T14" fmla="*/ 0 w 976"/>
                <a:gd name="T15" fmla="*/ 119 h 135"/>
                <a:gd name="T16" fmla="*/ 972 w 976"/>
                <a:gd name="T17" fmla="*/ 135 h 135"/>
                <a:gd name="T18" fmla="*/ 975 w 976"/>
                <a:gd name="T19" fmla="*/ 80 h 135"/>
                <a:gd name="T20" fmla="*/ 553 w 976"/>
                <a:gd name="T21" fmla="*/ 77 h 135"/>
                <a:gd name="T22" fmla="*/ 575 w 976"/>
                <a:gd name="T23" fmla="*/ 58 h 135"/>
                <a:gd name="T24" fmla="*/ 973 w 976"/>
                <a:gd name="T25" fmla="*/ 60 h 135"/>
                <a:gd name="T26" fmla="*/ 976 w 976"/>
                <a:gd name="T27" fmla="*/ 3 h 135"/>
                <a:gd name="T28" fmla="*/ 560 w 976"/>
                <a:gd name="T29" fmla="*/ 0 h 135"/>
                <a:gd name="T30" fmla="*/ 560 w 976"/>
                <a:gd name="T31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976" h="135">
                  <a:moveTo>
                    <a:pt x="560" y="0"/>
                  </a:moveTo>
                  <a:lnTo>
                    <a:pt x="551" y="50"/>
                  </a:lnTo>
                  <a:lnTo>
                    <a:pt x="510" y="99"/>
                  </a:lnTo>
                  <a:lnTo>
                    <a:pt x="466" y="115"/>
                  </a:lnTo>
                  <a:lnTo>
                    <a:pt x="426" y="106"/>
                  </a:lnTo>
                  <a:lnTo>
                    <a:pt x="397" y="75"/>
                  </a:lnTo>
                  <a:lnTo>
                    <a:pt x="7" y="74"/>
                  </a:lnTo>
                  <a:lnTo>
                    <a:pt x="0" y="119"/>
                  </a:lnTo>
                  <a:lnTo>
                    <a:pt x="972" y="135"/>
                  </a:lnTo>
                  <a:lnTo>
                    <a:pt x="975" y="80"/>
                  </a:lnTo>
                  <a:lnTo>
                    <a:pt x="553" y="77"/>
                  </a:lnTo>
                  <a:lnTo>
                    <a:pt x="575" y="58"/>
                  </a:lnTo>
                  <a:lnTo>
                    <a:pt x="973" y="60"/>
                  </a:lnTo>
                  <a:lnTo>
                    <a:pt x="976" y="3"/>
                  </a:lnTo>
                  <a:lnTo>
                    <a:pt x="560" y="0"/>
                  </a:lnTo>
                  <a:lnTo>
                    <a:pt x="56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2" name="Freeform 308">
              <a:extLst>
                <a:ext uri="{FF2B5EF4-FFF2-40B4-BE49-F238E27FC236}">
                  <a16:creationId xmlns:a16="http://schemas.microsoft.com/office/drawing/2014/main" id="{8302DCD6-35BA-4380-9B78-3DA6D38AE82A}"/>
                </a:ext>
              </a:extLst>
            </p:cNvPr>
            <p:cNvSpPr>
              <a:spLocks/>
            </p:cNvSpPr>
            <p:nvPr/>
          </p:nvSpPr>
          <p:spPr bwMode="auto">
            <a:xfrm>
              <a:off x="940" y="1486"/>
              <a:ext cx="193" cy="33"/>
            </a:xfrm>
            <a:custGeom>
              <a:avLst/>
              <a:gdLst>
                <a:gd name="T0" fmla="*/ 7 w 385"/>
                <a:gd name="T1" fmla="*/ 0 h 66"/>
                <a:gd name="T2" fmla="*/ 0 w 385"/>
                <a:gd name="T3" fmla="*/ 66 h 66"/>
                <a:gd name="T4" fmla="*/ 21 w 385"/>
                <a:gd name="T5" fmla="*/ 60 h 66"/>
                <a:gd name="T6" fmla="*/ 385 w 385"/>
                <a:gd name="T7" fmla="*/ 65 h 66"/>
                <a:gd name="T8" fmla="*/ 379 w 385"/>
                <a:gd name="T9" fmla="*/ 29 h 66"/>
                <a:gd name="T10" fmla="*/ 380 w 385"/>
                <a:gd name="T11" fmla="*/ 4 h 66"/>
                <a:gd name="T12" fmla="*/ 7 w 385"/>
                <a:gd name="T13" fmla="*/ 0 h 66"/>
                <a:gd name="T14" fmla="*/ 7 w 385"/>
                <a:gd name="T15" fmla="*/ 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5" h="66">
                  <a:moveTo>
                    <a:pt x="7" y="0"/>
                  </a:moveTo>
                  <a:lnTo>
                    <a:pt x="0" y="66"/>
                  </a:lnTo>
                  <a:lnTo>
                    <a:pt x="21" y="60"/>
                  </a:lnTo>
                  <a:lnTo>
                    <a:pt x="385" y="65"/>
                  </a:lnTo>
                  <a:lnTo>
                    <a:pt x="379" y="29"/>
                  </a:lnTo>
                  <a:lnTo>
                    <a:pt x="380" y="4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3" name="Freeform 309">
              <a:extLst>
                <a:ext uri="{FF2B5EF4-FFF2-40B4-BE49-F238E27FC236}">
                  <a16:creationId xmlns:a16="http://schemas.microsoft.com/office/drawing/2014/main" id="{7EF9DD4C-205D-4CB6-9B0C-EA4109B3A9C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2" y="1565"/>
              <a:ext cx="1335" cy="34"/>
            </a:xfrm>
            <a:custGeom>
              <a:avLst/>
              <a:gdLst>
                <a:gd name="T0" fmla="*/ 0 w 2670"/>
                <a:gd name="T1" fmla="*/ 33 h 69"/>
                <a:gd name="T2" fmla="*/ 994 w 2670"/>
                <a:gd name="T3" fmla="*/ 61 h 69"/>
                <a:gd name="T4" fmla="*/ 2227 w 2670"/>
                <a:gd name="T5" fmla="*/ 69 h 69"/>
                <a:gd name="T6" fmla="*/ 2670 w 2670"/>
                <a:gd name="T7" fmla="*/ 24 h 69"/>
                <a:gd name="T8" fmla="*/ 2661 w 2670"/>
                <a:gd name="T9" fmla="*/ 8 h 69"/>
                <a:gd name="T10" fmla="*/ 2238 w 2670"/>
                <a:gd name="T11" fmla="*/ 47 h 69"/>
                <a:gd name="T12" fmla="*/ 2227 w 2670"/>
                <a:gd name="T13" fmla="*/ 16 h 69"/>
                <a:gd name="T14" fmla="*/ 2226 w 2670"/>
                <a:gd name="T15" fmla="*/ 49 h 69"/>
                <a:gd name="T16" fmla="*/ 1630 w 2670"/>
                <a:gd name="T17" fmla="*/ 47 h 69"/>
                <a:gd name="T18" fmla="*/ 554 w 2670"/>
                <a:gd name="T19" fmla="*/ 33 h 69"/>
                <a:gd name="T20" fmla="*/ 46 w 2670"/>
                <a:gd name="T21" fmla="*/ 24 h 69"/>
                <a:gd name="T22" fmla="*/ 35 w 2670"/>
                <a:gd name="T23" fmla="*/ 0 h 69"/>
                <a:gd name="T24" fmla="*/ 24 w 2670"/>
                <a:gd name="T25" fmla="*/ 25 h 69"/>
                <a:gd name="T26" fmla="*/ 0 w 2670"/>
                <a:gd name="T27" fmla="*/ 33 h 69"/>
                <a:gd name="T28" fmla="*/ 0 w 2670"/>
                <a:gd name="T29" fmla="*/ 33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670" h="69">
                  <a:moveTo>
                    <a:pt x="0" y="33"/>
                  </a:moveTo>
                  <a:lnTo>
                    <a:pt x="994" y="61"/>
                  </a:lnTo>
                  <a:lnTo>
                    <a:pt x="2227" y="69"/>
                  </a:lnTo>
                  <a:lnTo>
                    <a:pt x="2670" y="24"/>
                  </a:lnTo>
                  <a:lnTo>
                    <a:pt x="2661" y="8"/>
                  </a:lnTo>
                  <a:lnTo>
                    <a:pt x="2238" y="47"/>
                  </a:lnTo>
                  <a:lnTo>
                    <a:pt x="2227" y="16"/>
                  </a:lnTo>
                  <a:lnTo>
                    <a:pt x="2226" y="49"/>
                  </a:lnTo>
                  <a:lnTo>
                    <a:pt x="1630" y="47"/>
                  </a:lnTo>
                  <a:lnTo>
                    <a:pt x="554" y="33"/>
                  </a:lnTo>
                  <a:lnTo>
                    <a:pt x="46" y="24"/>
                  </a:lnTo>
                  <a:lnTo>
                    <a:pt x="35" y="0"/>
                  </a:lnTo>
                  <a:lnTo>
                    <a:pt x="24" y="25"/>
                  </a:lnTo>
                  <a:lnTo>
                    <a:pt x="0" y="33"/>
                  </a:lnTo>
                  <a:lnTo>
                    <a:pt x="0" y="3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4" name="Freeform 310">
              <a:extLst>
                <a:ext uri="{FF2B5EF4-FFF2-40B4-BE49-F238E27FC236}">
                  <a16:creationId xmlns:a16="http://schemas.microsoft.com/office/drawing/2014/main" id="{F0A29BBC-08F2-4ABD-9303-8799723D351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" y="1464"/>
              <a:ext cx="69" cy="74"/>
            </a:xfrm>
            <a:custGeom>
              <a:avLst/>
              <a:gdLst>
                <a:gd name="T0" fmla="*/ 0 w 136"/>
                <a:gd name="T1" fmla="*/ 78 h 149"/>
                <a:gd name="T2" fmla="*/ 4 w 136"/>
                <a:gd name="T3" fmla="*/ 45 h 149"/>
                <a:gd name="T4" fmla="*/ 21 w 136"/>
                <a:gd name="T5" fmla="*/ 20 h 149"/>
                <a:gd name="T6" fmla="*/ 53 w 136"/>
                <a:gd name="T7" fmla="*/ 4 h 149"/>
                <a:gd name="T8" fmla="*/ 95 w 136"/>
                <a:gd name="T9" fmla="*/ 0 h 149"/>
                <a:gd name="T10" fmla="*/ 122 w 136"/>
                <a:gd name="T11" fmla="*/ 21 h 149"/>
                <a:gd name="T12" fmla="*/ 136 w 136"/>
                <a:gd name="T13" fmla="*/ 56 h 149"/>
                <a:gd name="T14" fmla="*/ 132 w 136"/>
                <a:gd name="T15" fmla="*/ 99 h 149"/>
                <a:gd name="T16" fmla="*/ 100 w 136"/>
                <a:gd name="T17" fmla="*/ 132 h 149"/>
                <a:gd name="T18" fmla="*/ 75 w 136"/>
                <a:gd name="T19" fmla="*/ 149 h 149"/>
                <a:gd name="T20" fmla="*/ 36 w 136"/>
                <a:gd name="T21" fmla="*/ 146 h 149"/>
                <a:gd name="T22" fmla="*/ 14 w 136"/>
                <a:gd name="T23" fmla="*/ 128 h 149"/>
                <a:gd name="T24" fmla="*/ 5 w 136"/>
                <a:gd name="T25" fmla="*/ 108 h 149"/>
                <a:gd name="T26" fmla="*/ 0 w 136"/>
                <a:gd name="T27" fmla="*/ 78 h 149"/>
                <a:gd name="T28" fmla="*/ 0 w 136"/>
                <a:gd name="T29" fmla="*/ 78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36" h="149">
                  <a:moveTo>
                    <a:pt x="0" y="78"/>
                  </a:moveTo>
                  <a:lnTo>
                    <a:pt x="4" y="45"/>
                  </a:lnTo>
                  <a:lnTo>
                    <a:pt x="21" y="20"/>
                  </a:lnTo>
                  <a:lnTo>
                    <a:pt x="53" y="4"/>
                  </a:lnTo>
                  <a:lnTo>
                    <a:pt x="95" y="0"/>
                  </a:lnTo>
                  <a:lnTo>
                    <a:pt x="122" y="21"/>
                  </a:lnTo>
                  <a:lnTo>
                    <a:pt x="136" y="56"/>
                  </a:lnTo>
                  <a:lnTo>
                    <a:pt x="132" y="99"/>
                  </a:lnTo>
                  <a:lnTo>
                    <a:pt x="100" y="132"/>
                  </a:lnTo>
                  <a:lnTo>
                    <a:pt x="75" y="149"/>
                  </a:lnTo>
                  <a:lnTo>
                    <a:pt x="36" y="146"/>
                  </a:lnTo>
                  <a:lnTo>
                    <a:pt x="14" y="128"/>
                  </a:lnTo>
                  <a:lnTo>
                    <a:pt x="5" y="108"/>
                  </a:lnTo>
                  <a:lnTo>
                    <a:pt x="0" y="78"/>
                  </a:lnTo>
                  <a:lnTo>
                    <a:pt x="0" y="7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5" name="Freeform 311">
              <a:extLst>
                <a:ext uri="{FF2B5EF4-FFF2-40B4-BE49-F238E27FC236}">
                  <a16:creationId xmlns:a16="http://schemas.microsoft.com/office/drawing/2014/main" id="{8F1D02E5-3A43-4D81-A124-C873F8FA8CF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" y="1612"/>
              <a:ext cx="275" cy="98"/>
            </a:xfrm>
            <a:custGeom>
              <a:avLst/>
              <a:gdLst>
                <a:gd name="T0" fmla="*/ 19 w 550"/>
                <a:gd name="T1" fmla="*/ 0 h 198"/>
                <a:gd name="T2" fmla="*/ 0 w 550"/>
                <a:gd name="T3" fmla="*/ 26 h 198"/>
                <a:gd name="T4" fmla="*/ 7 w 550"/>
                <a:gd name="T5" fmla="*/ 144 h 198"/>
                <a:gd name="T6" fmla="*/ 32 w 550"/>
                <a:gd name="T7" fmla="*/ 177 h 198"/>
                <a:gd name="T8" fmla="*/ 516 w 550"/>
                <a:gd name="T9" fmla="*/ 198 h 198"/>
                <a:gd name="T10" fmla="*/ 542 w 550"/>
                <a:gd name="T11" fmla="*/ 176 h 198"/>
                <a:gd name="T12" fmla="*/ 515 w 550"/>
                <a:gd name="T13" fmla="*/ 183 h 198"/>
                <a:gd name="T14" fmla="*/ 37 w 550"/>
                <a:gd name="T15" fmla="*/ 161 h 198"/>
                <a:gd name="T16" fmla="*/ 20 w 550"/>
                <a:gd name="T17" fmla="*/ 139 h 198"/>
                <a:gd name="T18" fmla="*/ 16 w 550"/>
                <a:gd name="T19" fmla="*/ 32 h 198"/>
                <a:gd name="T20" fmla="*/ 29 w 550"/>
                <a:gd name="T21" fmla="*/ 24 h 198"/>
                <a:gd name="T22" fmla="*/ 534 w 550"/>
                <a:gd name="T23" fmla="*/ 40 h 198"/>
                <a:gd name="T24" fmla="*/ 541 w 550"/>
                <a:gd name="T25" fmla="*/ 62 h 198"/>
                <a:gd name="T26" fmla="*/ 534 w 550"/>
                <a:gd name="T27" fmla="*/ 161 h 198"/>
                <a:gd name="T28" fmla="*/ 544 w 550"/>
                <a:gd name="T29" fmla="*/ 161 h 198"/>
                <a:gd name="T30" fmla="*/ 550 w 550"/>
                <a:gd name="T31" fmla="*/ 39 h 198"/>
                <a:gd name="T32" fmla="*/ 534 w 550"/>
                <a:gd name="T33" fmla="*/ 20 h 198"/>
                <a:gd name="T34" fmla="*/ 19 w 550"/>
                <a:gd name="T35" fmla="*/ 0 h 198"/>
                <a:gd name="T36" fmla="*/ 19 w 550"/>
                <a:gd name="T37" fmla="*/ 0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50" h="198">
                  <a:moveTo>
                    <a:pt x="19" y="0"/>
                  </a:moveTo>
                  <a:lnTo>
                    <a:pt x="0" y="26"/>
                  </a:lnTo>
                  <a:lnTo>
                    <a:pt x="7" y="144"/>
                  </a:lnTo>
                  <a:lnTo>
                    <a:pt x="32" y="177"/>
                  </a:lnTo>
                  <a:lnTo>
                    <a:pt x="516" y="198"/>
                  </a:lnTo>
                  <a:lnTo>
                    <a:pt x="542" y="176"/>
                  </a:lnTo>
                  <a:lnTo>
                    <a:pt x="515" y="183"/>
                  </a:lnTo>
                  <a:lnTo>
                    <a:pt x="37" y="161"/>
                  </a:lnTo>
                  <a:lnTo>
                    <a:pt x="20" y="139"/>
                  </a:lnTo>
                  <a:lnTo>
                    <a:pt x="16" y="32"/>
                  </a:lnTo>
                  <a:lnTo>
                    <a:pt x="29" y="24"/>
                  </a:lnTo>
                  <a:lnTo>
                    <a:pt x="534" y="40"/>
                  </a:lnTo>
                  <a:lnTo>
                    <a:pt x="541" y="62"/>
                  </a:lnTo>
                  <a:lnTo>
                    <a:pt x="534" y="161"/>
                  </a:lnTo>
                  <a:lnTo>
                    <a:pt x="544" y="161"/>
                  </a:lnTo>
                  <a:lnTo>
                    <a:pt x="550" y="39"/>
                  </a:lnTo>
                  <a:lnTo>
                    <a:pt x="534" y="20"/>
                  </a:lnTo>
                  <a:lnTo>
                    <a:pt x="19" y="0"/>
                  </a:lnTo>
                  <a:lnTo>
                    <a:pt x="19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Freeform 312">
              <a:extLst>
                <a:ext uri="{FF2B5EF4-FFF2-40B4-BE49-F238E27FC236}">
                  <a16:creationId xmlns:a16="http://schemas.microsoft.com/office/drawing/2014/main" id="{DEB90E5D-8202-43A7-B3E8-A50D231EB44C}"/>
                </a:ext>
              </a:extLst>
            </p:cNvPr>
            <p:cNvSpPr>
              <a:spLocks/>
            </p:cNvSpPr>
            <p:nvPr/>
          </p:nvSpPr>
          <p:spPr bwMode="auto">
            <a:xfrm>
              <a:off x="776" y="1622"/>
              <a:ext cx="13" cy="79"/>
            </a:xfrm>
            <a:custGeom>
              <a:avLst/>
              <a:gdLst>
                <a:gd name="T0" fmla="*/ 16 w 26"/>
                <a:gd name="T1" fmla="*/ 3 h 158"/>
                <a:gd name="T2" fmla="*/ 12 w 26"/>
                <a:gd name="T3" fmla="*/ 134 h 158"/>
                <a:gd name="T4" fmla="*/ 0 w 26"/>
                <a:gd name="T5" fmla="*/ 154 h 158"/>
                <a:gd name="T6" fmla="*/ 25 w 26"/>
                <a:gd name="T7" fmla="*/ 158 h 158"/>
                <a:gd name="T8" fmla="*/ 26 w 26"/>
                <a:gd name="T9" fmla="*/ 0 h 158"/>
                <a:gd name="T10" fmla="*/ 16 w 26"/>
                <a:gd name="T11" fmla="*/ 3 h 158"/>
                <a:gd name="T12" fmla="*/ 16 w 26"/>
                <a:gd name="T13" fmla="*/ 3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58">
                  <a:moveTo>
                    <a:pt x="16" y="3"/>
                  </a:moveTo>
                  <a:lnTo>
                    <a:pt x="12" y="134"/>
                  </a:lnTo>
                  <a:lnTo>
                    <a:pt x="0" y="154"/>
                  </a:lnTo>
                  <a:lnTo>
                    <a:pt x="25" y="158"/>
                  </a:lnTo>
                  <a:lnTo>
                    <a:pt x="26" y="0"/>
                  </a:lnTo>
                  <a:lnTo>
                    <a:pt x="16" y="3"/>
                  </a:lnTo>
                  <a:lnTo>
                    <a:pt x="16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7" name="Freeform 313">
              <a:extLst>
                <a:ext uri="{FF2B5EF4-FFF2-40B4-BE49-F238E27FC236}">
                  <a16:creationId xmlns:a16="http://schemas.microsoft.com/office/drawing/2014/main" id="{DBA7715F-9BA2-470B-9DD1-3B07CC51E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" y="1628"/>
              <a:ext cx="86" cy="63"/>
            </a:xfrm>
            <a:custGeom>
              <a:avLst/>
              <a:gdLst>
                <a:gd name="T0" fmla="*/ 0 w 172"/>
                <a:gd name="T1" fmla="*/ 113 h 125"/>
                <a:gd name="T2" fmla="*/ 172 w 172"/>
                <a:gd name="T3" fmla="*/ 125 h 125"/>
                <a:gd name="T4" fmla="*/ 153 w 172"/>
                <a:gd name="T5" fmla="*/ 107 h 125"/>
                <a:gd name="T6" fmla="*/ 155 w 172"/>
                <a:gd name="T7" fmla="*/ 55 h 125"/>
                <a:gd name="T8" fmla="*/ 169 w 172"/>
                <a:gd name="T9" fmla="*/ 99 h 125"/>
                <a:gd name="T10" fmla="*/ 171 w 172"/>
                <a:gd name="T11" fmla="*/ 62 h 125"/>
                <a:gd name="T12" fmla="*/ 147 w 172"/>
                <a:gd name="T13" fmla="*/ 12 h 125"/>
                <a:gd name="T14" fmla="*/ 128 w 172"/>
                <a:gd name="T15" fmla="*/ 3 h 125"/>
                <a:gd name="T16" fmla="*/ 143 w 172"/>
                <a:gd name="T17" fmla="*/ 48 h 125"/>
                <a:gd name="T18" fmla="*/ 141 w 172"/>
                <a:gd name="T19" fmla="*/ 80 h 125"/>
                <a:gd name="T20" fmla="*/ 116 w 172"/>
                <a:gd name="T21" fmla="*/ 12 h 125"/>
                <a:gd name="T22" fmla="*/ 97 w 172"/>
                <a:gd name="T23" fmla="*/ 1 h 125"/>
                <a:gd name="T24" fmla="*/ 137 w 172"/>
                <a:gd name="T25" fmla="*/ 108 h 125"/>
                <a:gd name="T26" fmla="*/ 121 w 172"/>
                <a:gd name="T27" fmla="*/ 96 h 125"/>
                <a:gd name="T28" fmla="*/ 85 w 172"/>
                <a:gd name="T29" fmla="*/ 19 h 125"/>
                <a:gd name="T30" fmla="*/ 65 w 172"/>
                <a:gd name="T31" fmla="*/ 0 h 125"/>
                <a:gd name="T32" fmla="*/ 103 w 172"/>
                <a:gd name="T33" fmla="*/ 101 h 125"/>
                <a:gd name="T34" fmla="*/ 91 w 172"/>
                <a:gd name="T35" fmla="*/ 94 h 125"/>
                <a:gd name="T36" fmla="*/ 59 w 172"/>
                <a:gd name="T37" fmla="*/ 17 h 125"/>
                <a:gd name="T38" fmla="*/ 44 w 172"/>
                <a:gd name="T39" fmla="*/ 3 h 125"/>
                <a:gd name="T40" fmla="*/ 80 w 172"/>
                <a:gd name="T41" fmla="*/ 101 h 125"/>
                <a:gd name="T42" fmla="*/ 66 w 172"/>
                <a:gd name="T43" fmla="*/ 94 h 125"/>
                <a:gd name="T44" fmla="*/ 28 w 172"/>
                <a:gd name="T45" fmla="*/ 14 h 125"/>
                <a:gd name="T46" fmla="*/ 12 w 172"/>
                <a:gd name="T47" fmla="*/ 3 h 125"/>
                <a:gd name="T48" fmla="*/ 52 w 172"/>
                <a:gd name="T49" fmla="*/ 99 h 125"/>
                <a:gd name="T50" fmla="*/ 36 w 172"/>
                <a:gd name="T51" fmla="*/ 92 h 125"/>
                <a:gd name="T52" fmla="*/ 13 w 172"/>
                <a:gd name="T53" fmla="*/ 51 h 125"/>
                <a:gd name="T54" fmla="*/ 3 w 172"/>
                <a:gd name="T55" fmla="*/ 43 h 125"/>
                <a:gd name="T56" fmla="*/ 26 w 172"/>
                <a:gd name="T57" fmla="*/ 101 h 125"/>
                <a:gd name="T58" fmla="*/ 10 w 172"/>
                <a:gd name="T59" fmla="*/ 95 h 125"/>
                <a:gd name="T60" fmla="*/ 0 w 172"/>
                <a:gd name="T61" fmla="*/ 113 h 125"/>
                <a:gd name="T62" fmla="*/ 0 w 172"/>
                <a:gd name="T63" fmla="*/ 113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2" h="125">
                  <a:moveTo>
                    <a:pt x="0" y="113"/>
                  </a:moveTo>
                  <a:lnTo>
                    <a:pt x="172" y="125"/>
                  </a:lnTo>
                  <a:lnTo>
                    <a:pt x="153" y="107"/>
                  </a:lnTo>
                  <a:lnTo>
                    <a:pt x="155" y="55"/>
                  </a:lnTo>
                  <a:lnTo>
                    <a:pt x="169" y="99"/>
                  </a:lnTo>
                  <a:lnTo>
                    <a:pt x="171" y="62"/>
                  </a:lnTo>
                  <a:lnTo>
                    <a:pt x="147" y="12"/>
                  </a:lnTo>
                  <a:lnTo>
                    <a:pt x="128" y="3"/>
                  </a:lnTo>
                  <a:lnTo>
                    <a:pt x="143" y="48"/>
                  </a:lnTo>
                  <a:lnTo>
                    <a:pt x="141" y="80"/>
                  </a:lnTo>
                  <a:lnTo>
                    <a:pt x="116" y="12"/>
                  </a:lnTo>
                  <a:lnTo>
                    <a:pt x="97" y="1"/>
                  </a:lnTo>
                  <a:lnTo>
                    <a:pt x="137" y="108"/>
                  </a:lnTo>
                  <a:lnTo>
                    <a:pt x="121" y="96"/>
                  </a:lnTo>
                  <a:lnTo>
                    <a:pt x="85" y="19"/>
                  </a:lnTo>
                  <a:lnTo>
                    <a:pt x="65" y="0"/>
                  </a:lnTo>
                  <a:lnTo>
                    <a:pt x="103" y="101"/>
                  </a:lnTo>
                  <a:lnTo>
                    <a:pt x="91" y="94"/>
                  </a:lnTo>
                  <a:lnTo>
                    <a:pt x="59" y="17"/>
                  </a:lnTo>
                  <a:lnTo>
                    <a:pt x="44" y="3"/>
                  </a:lnTo>
                  <a:lnTo>
                    <a:pt x="80" y="101"/>
                  </a:lnTo>
                  <a:lnTo>
                    <a:pt x="66" y="94"/>
                  </a:lnTo>
                  <a:lnTo>
                    <a:pt x="28" y="14"/>
                  </a:lnTo>
                  <a:lnTo>
                    <a:pt x="12" y="3"/>
                  </a:lnTo>
                  <a:lnTo>
                    <a:pt x="52" y="99"/>
                  </a:lnTo>
                  <a:lnTo>
                    <a:pt x="36" y="92"/>
                  </a:lnTo>
                  <a:lnTo>
                    <a:pt x="13" y="51"/>
                  </a:lnTo>
                  <a:lnTo>
                    <a:pt x="3" y="43"/>
                  </a:lnTo>
                  <a:lnTo>
                    <a:pt x="26" y="101"/>
                  </a:lnTo>
                  <a:lnTo>
                    <a:pt x="10" y="95"/>
                  </a:lnTo>
                  <a:lnTo>
                    <a:pt x="0" y="113"/>
                  </a:lnTo>
                  <a:lnTo>
                    <a:pt x="0" y="11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8" name="Freeform 314">
              <a:extLst>
                <a:ext uri="{FF2B5EF4-FFF2-40B4-BE49-F238E27FC236}">
                  <a16:creationId xmlns:a16="http://schemas.microsoft.com/office/drawing/2014/main" id="{EEAC757D-14A5-4751-8C2B-764766B4C06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1630"/>
              <a:ext cx="333" cy="92"/>
            </a:xfrm>
            <a:custGeom>
              <a:avLst/>
              <a:gdLst>
                <a:gd name="T0" fmla="*/ 0 w 666"/>
                <a:gd name="T1" fmla="*/ 165 h 183"/>
                <a:gd name="T2" fmla="*/ 2 w 666"/>
                <a:gd name="T3" fmla="*/ 28 h 183"/>
                <a:gd name="T4" fmla="*/ 20 w 666"/>
                <a:gd name="T5" fmla="*/ 4 h 183"/>
                <a:gd name="T6" fmla="*/ 638 w 666"/>
                <a:gd name="T7" fmla="*/ 0 h 183"/>
                <a:gd name="T8" fmla="*/ 666 w 666"/>
                <a:gd name="T9" fmla="*/ 29 h 183"/>
                <a:gd name="T10" fmla="*/ 649 w 666"/>
                <a:gd name="T11" fmla="*/ 117 h 183"/>
                <a:gd name="T12" fmla="*/ 631 w 666"/>
                <a:gd name="T13" fmla="*/ 163 h 183"/>
                <a:gd name="T14" fmla="*/ 614 w 666"/>
                <a:gd name="T15" fmla="*/ 181 h 183"/>
                <a:gd name="T16" fmla="*/ 31 w 666"/>
                <a:gd name="T17" fmla="*/ 183 h 183"/>
                <a:gd name="T18" fmla="*/ 41 w 666"/>
                <a:gd name="T19" fmla="*/ 173 h 183"/>
                <a:gd name="T20" fmla="*/ 609 w 666"/>
                <a:gd name="T21" fmla="*/ 162 h 183"/>
                <a:gd name="T22" fmla="*/ 628 w 666"/>
                <a:gd name="T23" fmla="*/ 137 h 183"/>
                <a:gd name="T24" fmla="*/ 641 w 666"/>
                <a:gd name="T25" fmla="*/ 37 h 183"/>
                <a:gd name="T26" fmla="*/ 623 w 666"/>
                <a:gd name="T27" fmla="*/ 21 h 183"/>
                <a:gd name="T28" fmla="*/ 300 w 666"/>
                <a:gd name="T29" fmla="*/ 22 h 183"/>
                <a:gd name="T30" fmla="*/ 292 w 666"/>
                <a:gd name="T31" fmla="*/ 118 h 183"/>
                <a:gd name="T32" fmla="*/ 281 w 666"/>
                <a:gd name="T33" fmla="*/ 33 h 183"/>
                <a:gd name="T34" fmla="*/ 236 w 666"/>
                <a:gd name="T35" fmla="*/ 17 h 183"/>
                <a:gd name="T36" fmla="*/ 33 w 666"/>
                <a:gd name="T37" fmla="*/ 25 h 183"/>
                <a:gd name="T38" fmla="*/ 21 w 666"/>
                <a:gd name="T39" fmla="*/ 47 h 183"/>
                <a:gd name="T40" fmla="*/ 18 w 666"/>
                <a:gd name="T41" fmla="*/ 161 h 183"/>
                <a:gd name="T42" fmla="*/ 0 w 666"/>
                <a:gd name="T43" fmla="*/ 165 h 183"/>
                <a:gd name="T44" fmla="*/ 0 w 666"/>
                <a:gd name="T45" fmla="*/ 16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666" h="183">
                  <a:moveTo>
                    <a:pt x="0" y="165"/>
                  </a:moveTo>
                  <a:lnTo>
                    <a:pt x="2" y="28"/>
                  </a:lnTo>
                  <a:lnTo>
                    <a:pt x="20" y="4"/>
                  </a:lnTo>
                  <a:lnTo>
                    <a:pt x="638" y="0"/>
                  </a:lnTo>
                  <a:lnTo>
                    <a:pt x="666" y="29"/>
                  </a:lnTo>
                  <a:lnTo>
                    <a:pt x="649" y="117"/>
                  </a:lnTo>
                  <a:lnTo>
                    <a:pt x="631" y="163"/>
                  </a:lnTo>
                  <a:lnTo>
                    <a:pt x="614" y="181"/>
                  </a:lnTo>
                  <a:lnTo>
                    <a:pt x="31" y="183"/>
                  </a:lnTo>
                  <a:lnTo>
                    <a:pt x="41" y="173"/>
                  </a:lnTo>
                  <a:lnTo>
                    <a:pt x="609" y="162"/>
                  </a:lnTo>
                  <a:lnTo>
                    <a:pt x="628" y="137"/>
                  </a:lnTo>
                  <a:lnTo>
                    <a:pt x="641" y="37"/>
                  </a:lnTo>
                  <a:lnTo>
                    <a:pt x="623" y="21"/>
                  </a:lnTo>
                  <a:lnTo>
                    <a:pt x="300" y="22"/>
                  </a:lnTo>
                  <a:lnTo>
                    <a:pt x="292" y="118"/>
                  </a:lnTo>
                  <a:lnTo>
                    <a:pt x="281" y="33"/>
                  </a:lnTo>
                  <a:lnTo>
                    <a:pt x="236" y="17"/>
                  </a:lnTo>
                  <a:lnTo>
                    <a:pt x="33" y="25"/>
                  </a:lnTo>
                  <a:lnTo>
                    <a:pt x="21" y="47"/>
                  </a:lnTo>
                  <a:lnTo>
                    <a:pt x="18" y="161"/>
                  </a:lnTo>
                  <a:lnTo>
                    <a:pt x="0" y="165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9" name="Freeform 315">
              <a:extLst>
                <a:ext uri="{FF2B5EF4-FFF2-40B4-BE49-F238E27FC236}">
                  <a16:creationId xmlns:a16="http://schemas.microsoft.com/office/drawing/2014/main" id="{4A14C4FE-C645-4BBF-918D-CDEA371D07BE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5" y="1705"/>
              <a:ext cx="26" cy="17"/>
            </a:xfrm>
            <a:custGeom>
              <a:avLst/>
              <a:gdLst>
                <a:gd name="T0" fmla="*/ 15 w 50"/>
                <a:gd name="T1" fmla="*/ 0 h 34"/>
                <a:gd name="T2" fmla="*/ 50 w 50"/>
                <a:gd name="T3" fmla="*/ 26 h 34"/>
                <a:gd name="T4" fmla="*/ 30 w 50"/>
                <a:gd name="T5" fmla="*/ 34 h 34"/>
                <a:gd name="T6" fmla="*/ 0 w 50"/>
                <a:gd name="T7" fmla="*/ 14 h 34"/>
                <a:gd name="T8" fmla="*/ 15 w 50"/>
                <a:gd name="T9" fmla="*/ 0 h 34"/>
                <a:gd name="T10" fmla="*/ 15 w 50"/>
                <a:gd name="T11" fmla="*/ 0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50" h="34">
                  <a:moveTo>
                    <a:pt x="15" y="0"/>
                  </a:moveTo>
                  <a:lnTo>
                    <a:pt x="50" y="26"/>
                  </a:lnTo>
                  <a:lnTo>
                    <a:pt x="30" y="34"/>
                  </a:lnTo>
                  <a:lnTo>
                    <a:pt x="0" y="14"/>
                  </a:lnTo>
                  <a:lnTo>
                    <a:pt x="15" y="0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0" name="Freeform 316">
              <a:extLst>
                <a:ext uri="{FF2B5EF4-FFF2-40B4-BE49-F238E27FC236}">
                  <a16:creationId xmlns:a16="http://schemas.microsoft.com/office/drawing/2014/main" id="{57105FA3-13DF-46D6-A3E8-333597C63BA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83" y="1682"/>
              <a:ext cx="30" cy="24"/>
            </a:xfrm>
            <a:custGeom>
              <a:avLst/>
              <a:gdLst>
                <a:gd name="T0" fmla="*/ 25 w 62"/>
                <a:gd name="T1" fmla="*/ 0 h 47"/>
                <a:gd name="T2" fmla="*/ 3 w 62"/>
                <a:gd name="T3" fmla="*/ 19 h 47"/>
                <a:gd name="T4" fmla="*/ 0 w 62"/>
                <a:gd name="T5" fmla="*/ 47 h 47"/>
                <a:gd name="T6" fmla="*/ 62 w 62"/>
                <a:gd name="T7" fmla="*/ 45 h 47"/>
                <a:gd name="T8" fmla="*/ 52 w 62"/>
                <a:gd name="T9" fmla="*/ 25 h 47"/>
                <a:gd name="T10" fmla="*/ 37 w 62"/>
                <a:gd name="T11" fmla="*/ 34 h 47"/>
                <a:gd name="T12" fmla="*/ 37 w 62"/>
                <a:gd name="T13" fmla="*/ 5 h 47"/>
                <a:gd name="T14" fmla="*/ 25 w 62"/>
                <a:gd name="T15" fmla="*/ 0 h 47"/>
                <a:gd name="T16" fmla="*/ 25 w 62"/>
                <a:gd name="T17" fmla="*/ 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2" h="47">
                  <a:moveTo>
                    <a:pt x="25" y="0"/>
                  </a:moveTo>
                  <a:lnTo>
                    <a:pt x="3" y="19"/>
                  </a:lnTo>
                  <a:lnTo>
                    <a:pt x="0" y="47"/>
                  </a:lnTo>
                  <a:lnTo>
                    <a:pt x="62" y="45"/>
                  </a:lnTo>
                  <a:lnTo>
                    <a:pt x="52" y="25"/>
                  </a:lnTo>
                  <a:lnTo>
                    <a:pt x="37" y="34"/>
                  </a:lnTo>
                  <a:lnTo>
                    <a:pt x="37" y="5"/>
                  </a:lnTo>
                  <a:lnTo>
                    <a:pt x="25" y="0"/>
                  </a:lnTo>
                  <a:lnTo>
                    <a:pt x="2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Freeform 317">
              <a:extLst>
                <a:ext uri="{FF2B5EF4-FFF2-40B4-BE49-F238E27FC236}">
                  <a16:creationId xmlns:a16="http://schemas.microsoft.com/office/drawing/2014/main" id="{04F0C273-467E-45CA-A377-9391C4C307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6" y="1661"/>
              <a:ext cx="31" cy="45"/>
            </a:xfrm>
            <a:custGeom>
              <a:avLst/>
              <a:gdLst>
                <a:gd name="T0" fmla="*/ 7 w 63"/>
                <a:gd name="T1" fmla="*/ 0 h 89"/>
                <a:gd name="T2" fmla="*/ 0 w 63"/>
                <a:gd name="T3" fmla="*/ 89 h 89"/>
                <a:gd name="T4" fmla="*/ 63 w 63"/>
                <a:gd name="T5" fmla="*/ 87 h 89"/>
                <a:gd name="T6" fmla="*/ 24 w 63"/>
                <a:gd name="T7" fmla="*/ 77 h 89"/>
                <a:gd name="T8" fmla="*/ 17 w 63"/>
                <a:gd name="T9" fmla="*/ 62 h 89"/>
                <a:gd name="T10" fmla="*/ 14 w 63"/>
                <a:gd name="T11" fmla="*/ 31 h 89"/>
                <a:gd name="T12" fmla="*/ 7 w 63"/>
                <a:gd name="T13" fmla="*/ 0 h 89"/>
                <a:gd name="T14" fmla="*/ 7 w 63"/>
                <a:gd name="T15" fmla="*/ 0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" h="89">
                  <a:moveTo>
                    <a:pt x="7" y="0"/>
                  </a:moveTo>
                  <a:lnTo>
                    <a:pt x="0" y="89"/>
                  </a:lnTo>
                  <a:lnTo>
                    <a:pt x="63" y="87"/>
                  </a:lnTo>
                  <a:lnTo>
                    <a:pt x="24" y="77"/>
                  </a:lnTo>
                  <a:lnTo>
                    <a:pt x="17" y="62"/>
                  </a:lnTo>
                  <a:lnTo>
                    <a:pt x="14" y="31"/>
                  </a:lnTo>
                  <a:lnTo>
                    <a:pt x="7" y="0"/>
                  </a:lnTo>
                  <a:lnTo>
                    <a:pt x="7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2" name="Freeform 318">
              <a:extLst>
                <a:ext uri="{FF2B5EF4-FFF2-40B4-BE49-F238E27FC236}">
                  <a16:creationId xmlns:a16="http://schemas.microsoft.com/office/drawing/2014/main" id="{C7396F23-D78C-4F36-A689-F5B101550EE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7" y="1643"/>
              <a:ext cx="88" cy="62"/>
            </a:xfrm>
            <a:custGeom>
              <a:avLst/>
              <a:gdLst>
                <a:gd name="T0" fmla="*/ 4 w 176"/>
                <a:gd name="T1" fmla="*/ 122 h 122"/>
                <a:gd name="T2" fmla="*/ 176 w 176"/>
                <a:gd name="T3" fmla="*/ 118 h 122"/>
                <a:gd name="T4" fmla="*/ 156 w 176"/>
                <a:gd name="T5" fmla="*/ 102 h 122"/>
                <a:gd name="T6" fmla="*/ 154 w 176"/>
                <a:gd name="T7" fmla="*/ 49 h 122"/>
                <a:gd name="T8" fmla="*/ 172 w 176"/>
                <a:gd name="T9" fmla="*/ 92 h 122"/>
                <a:gd name="T10" fmla="*/ 170 w 176"/>
                <a:gd name="T11" fmla="*/ 54 h 122"/>
                <a:gd name="T12" fmla="*/ 142 w 176"/>
                <a:gd name="T13" fmla="*/ 6 h 122"/>
                <a:gd name="T14" fmla="*/ 123 w 176"/>
                <a:gd name="T15" fmla="*/ 0 h 122"/>
                <a:gd name="T16" fmla="*/ 142 w 176"/>
                <a:gd name="T17" fmla="*/ 44 h 122"/>
                <a:gd name="T18" fmla="*/ 142 w 176"/>
                <a:gd name="T19" fmla="*/ 76 h 122"/>
                <a:gd name="T20" fmla="*/ 111 w 176"/>
                <a:gd name="T21" fmla="*/ 9 h 122"/>
                <a:gd name="T22" fmla="*/ 92 w 176"/>
                <a:gd name="T23" fmla="*/ 0 h 122"/>
                <a:gd name="T24" fmla="*/ 140 w 176"/>
                <a:gd name="T25" fmla="*/ 104 h 122"/>
                <a:gd name="T26" fmla="*/ 123 w 176"/>
                <a:gd name="T27" fmla="*/ 93 h 122"/>
                <a:gd name="T28" fmla="*/ 81 w 176"/>
                <a:gd name="T29" fmla="*/ 20 h 122"/>
                <a:gd name="T30" fmla="*/ 59 w 176"/>
                <a:gd name="T31" fmla="*/ 2 h 122"/>
                <a:gd name="T32" fmla="*/ 107 w 176"/>
                <a:gd name="T33" fmla="*/ 100 h 122"/>
                <a:gd name="T34" fmla="*/ 93 w 176"/>
                <a:gd name="T35" fmla="*/ 94 h 122"/>
                <a:gd name="T36" fmla="*/ 55 w 176"/>
                <a:gd name="T37" fmla="*/ 20 h 122"/>
                <a:gd name="T38" fmla="*/ 39 w 176"/>
                <a:gd name="T39" fmla="*/ 7 h 122"/>
                <a:gd name="T40" fmla="*/ 82 w 176"/>
                <a:gd name="T41" fmla="*/ 101 h 122"/>
                <a:gd name="T42" fmla="*/ 68 w 176"/>
                <a:gd name="T43" fmla="*/ 96 h 122"/>
                <a:gd name="T44" fmla="*/ 24 w 176"/>
                <a:gd name="T45" fmla="*/ 19 h 122"/>
                <a:gd name="T46" fmla="*/ 7 w 176"/>
                <a:gd name="T47" fmla="*/ 10 h 122"/>
                <a:gd name="T48" fmla="*/ 55 w 176"/>
                <a:gd name="T49" fmla="*/ 103 h 122"/>
                <a:gd name="T50" fmla="*/ 38 w 176"/>
                <a:gd name="T51" fmla="*/ 97 h 122"/>
                <a:gd name="T52" fmla="*/ 13 w 176"/>
                <a:gd name="T53" fmla="*/ 59 h 122"/>
                <a:gd name="T54" fmla="*/ 0 w 176"/>
                <a:gd name="T55" fmla="*/ 51 h 122"/>
                <a:gd name="T56" fmla="*/ 29 w 176"/>
                <a:gd name="T57" fmla="*/ 106 h 122"/>
                <a:gd name="T58" fmla="*/ 12 w 176"/>
                <a:gd name="T59" fmla="*/ 102 h 122"/>
                <a:gd name="T60" fmla="*/ 4 w 176"/>
                <a:gd name="T61" fmla="*/ 122 h 122"/>
                <a:gd name="T62" fmla="*/ 4 w 176"/>
                <a:gd name="T63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6" h="122">
                  <a:moveTo>
                    <a:pt x="4" y="122"/>
                  </a:moveTo>
                  <a:lnTo>
                    <a:pt x="176" y="118"/>
                  </a:lnTo>
                  <a:lnTo>
                    <a:pt x="156" y="102"/>
                  </a:lnTo>
                  <a:lnTo>
                    <a:pt x="154" y="49"/>
                  </a:lnTo>
                  <a:lnTo>
                    <a:pt x="172" y="92"/>
                  </a:lnTo>
                  <a:lnTo>
                    <a:pt x="170" y="54"/>
                  </a:lnTo>
                  <a:lnTo>
                    <a:pt x="142" y="6"/>
                  </a:lnTo>
                  <a:lnTo>
                    <a:pt x="123" y="0"/>
                  </a:lnTo>
                  <a:lnTo>
                    <a:pt x="142" y="44"/>
                  </a:lnTo>
                  <a:lnTo>
                    <a:pt x="142" y="76"/>
                  </a:lnTo>
                  <a:lnTo>
                    <a:pt x="111" y="9"/>
                  </a:lnTo>
                  <a:lnTo>
                    <a:pt x="92" y="0"/>
                  </a:lnTo>
                  <a:lnTo>
                    <a:pt x="140" y="104"/>
                  </a:lnTo>
                  <a:lnTo>
                    <a:pt x="123" y="93"/>
                  </a:lnTo>
                  <a:lnTo>
                    <a:pt x="81" y="20"/>
                  </a:lnTo>
                  <a:lnTo>
                    <a:pt x="59" y="2"/>
                  </a:lnTo>
                  <a:lnTo>
                    <a:pt x="107" y="100"/>
                  </a:lnTo>
                  <a:lnTo>
                    <a:pt x="93" y="94"/>
                  </a:lnTo>
                  <a:lnTo>
                    <a:pt x="55" y="20"/>
                  </a:lnTo>
                  <a:lnTo>
                    <a:pt x="39" y="7"/>
                  </a:lnTo>
                  <a:lnTo>
                    <a:pt x="82" y="101"/>
                  </a:lnTo>
                  <a:lnTo>
                    <a:pt x="68" y="96"/>
                  </a:lnTo>
                  <a:lnTo>
                    <a:pt x="24" y="19"/>
                  </a:lnTo>
                  <a:lnTo>
                    <a:pt x="7" y="10"/>
                  </a:lnTo>
                  <a:lnTo>
                    <a:pt x="55" y="103"/>
                  </a:lnTo>
                  <a:lnTo>
                    <a:pt x="38" y="97"/>
                  </a:lnTo>
                  <a:lnTo>
                    <a:pt x="13" y="59"/>
                  </a:lnTo>
                  <a:lnTo>
                    <a:pt x="0" y="51"/>
                  </a:lnTo>
                  <a:lnTo>
                    <a:pt x="29" y="106"/>
                  </a:lnTo>
                  <a:lnTo>
                    <a:pt x="12" y="102"/>
                  </a:lnTo>
                  <a:lnTo>
                    <a:pt x="4" y="122"/>
                  </a:lnTo>
                  <a:lnTo>
                    <a:pt x="4" y="12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3" name="Freeform 319">
              <a:extLst>
                <a:ext uri="{FF2B5EF4-FFF2-40B4-BE49-F238E27FC236}">
                  <a16:creationId xmlns:a16="http://schemas.microsoft.com/office/drawing/2014/main" id="{158B9A8A-FBA9-4BFE-8676-D0B1DD51B9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4" y="1252"/>
              <a:ext cx="318" cy="329"/>
            </a:xfrm>
            <a:custGeom>
              <a:avLst/>
              <a:gdLst>
                <a:gd name="T0" fmla="*/ 635 w 635"/>
                <a:gd name="T1" fmla="*/ 0 h 657"/>
                <a:gd name="T2" fmla="*/ 493 w 635"/>
                <a:gd name="T3" fmla="*/ 20 h 657"/>
                <a:gd name="T4" fmla="*/ 411 w 635"/>
                <a:gd name="T5" fmla="*/ 51 h 657"/>
                <a:gd name="T6" fmla="*/ 301 w 635"/>
                <a:gd name="T7" fmla="*/ 120 h 657"/>
                <a:gd name="T8" fmla="*/ 183 w 635"/>
                <a:gd name="T9" fmla="*/ 209 h 657"/>
                <a:gd name="T10" fmla="*/ 97 w 635"/>
                <a:gd name="T11" fmla="*/ 302 h 657"/>
                <a:gd name="T12" fmla="*/ 60 w 635"/>
                <a:gd name="T13" fmla="*/ 359 h 657"/>
                <a:gd name="T14" fmla="*/ 19 w 635"/>
                <a:gd name="T15" fmla="*/ 431 h 657"/>
                <a:gd name="T16" fmla="*/ 0 w 635"/>
                <a:gd name="T17" fmla="*/ 526 h 657"/>
                <a:gd name="T18" fmla="*/ 0 w 635"/>
                <a:gd name="T19" fmla="*/ 647 h 657"/>
                <a:gd name="T20" fmla="*/ 26 w 635"/>
                <a:gd name="T21" fmla="*/ 657 h 657"/>
                <a:gd name="T22" fmla="*/ 22 w 635"/>
                <a:gd name="T23" fmla="*/ 621 h 657"/>
                <a:gd name="T24" fmla="*/ 22 w 635"/>
                <a:gd name="T25" fmla="*/ 495 h 657"/>
                <a:gd name="T26" fmla="*/ 51 w 635"/>
                <a:gd name="T27" fmla="*/ 402 h 657"/>
                <a:gd name="T28" fmla="*/ 98 w 635"/>
                <a:gd name="T29" fmla="*/ 325 h 657"/>
                <a:gd name="T30" fmla="*/ 185 w 635"/>
                <a:gd name="T31" fmla="*/ 226 h 657"/>
                <a:gd name="T32" fmla="*/ 309 w 635"/>
                <a:gd name="T33" fmla="*/ 134 h 657"/>
                <a:gd name="T34" fmla="*/ 420 w 635"/>
                <a:gd name="T35" fmla="*/ 65 h 657"/>
                <a:gd name="T36" fmla="*/ 506 w 635"/>
                <a:gd name="T37" fmla="*/ 30 h 657"/>
                <a:gd name="T38" fmla="*/ 635 w 635"/>
                <a:gd name="T39" fmla="*/ 0 h 657"/>
                <a:gd name="T40" fmla="*/ 635 w 635"/>
                <a:gd name="T41" fmla="*/ 0 h 6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5" h="657">
                  <a:moveTo>
                    <a:pt x="635" y="0"/>
                  </a:moveTo>
                  <a:lnTo>
                    <a:pt x="493" y="20"/>
                  </a:lnTo>
                  <a:lnTo>
                    <a:pt x="411" y="51"/>
                  </a:lnTo>
                  <a:lnTo>
                    <a:pt x="301" y="120"/>
                  </a:lnTo>
                  <a:lnTo>
                    <a:pt x="183" y="209"/>
                  </a:lnTo>
                  <a:lnTo>
                    <a:pt x="97" y="302"/>
                  </a:lnTo>
                  <a:lnTo>
                    <a:pt x="60" y="359"/>
                  </a:lnTo>
                  <a:lnTo>
                    <a:pt x="19" y="431"/>
                  </a:lnTo>
                  <a:lnTo>
                    <a:pt x="0" y="526"/>
                  </a:lnTo>
                  <a:lnTo>
                    <a:pt x="0" y="647"/>
                  </a:lnTo>
                  <a:lnTo>
                    <a:pt x="26" y="657"/>
                  </a:lnTo>
                  <a:lnTo>
                    <a:pt x="22" y="621"/>
                  </a:lnTo>
                  <a:lnTo>
                    <a:pt x="22" y="495"/>
                  </a:lnTo>
                  <a:lnTo>
                    <a:pt x="51" y="402"/>
                  </a:lnTo>
                  <a:lnTo>
                    <a:pt x="98" y="325"/>
                  </a:lnTo>
                  <a:lnTo>
                    <a:pt x="185" y="226"/>
                  </a:lnTo>
                  <a:lnTo>
                    <a:pt x="309" y="134"/>
                  </a:lnTo>
                  <a:lnTo>
                    <a:pt x="420" y="65"/>
                  </a:lnTo>
                  <a:lnTo>
                    <a:pt x="506" y="30"/>
                  </a:lnTo>
                  <a:lnTo>
                    <a:pt x="635" y="0"/>
                  </a:lnTo>
                  <a:lnTo>
                    <a:pt x="635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4" name="Freeform 320">
              <a:extLst>
                <a:ext uri="{FF2B5EF4-FFF2-40B4-BE49-F238E27FC236}">
                  <a16:creationId xmlns:a16="http://schemas.microsoft.com/office/drawing/2014/main" id="{DF6F99D9-E2E2-42A8-B2EC-A8858280BD6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" y="1592"/>
              <a:ext cx="1172" cy="381"/>
            </a:xfrm>
            <a:custGeom>
              <a:avLst/>
              <a:gdLst>
                <a:gd name="T0" fmla="*/ 11 w 2342"/>
                <a:gd name="T1" fmla="*/ 0 h 763"/>
                <a:gd name="T2" fmla="*/ 0 w 2342"/>
                <a:gd name="T3" fmla="*/ 36 h 763"/>
                <a:gd name="T4" fmla="*/ 15 w 2342"/>
                <a:gd name="T5" fmla="*/ 267 h 763"/>
                <a:gd name="T6" fmla="*/ 32 w 2342"/>
                <a:gd name="T7" fmla="*/ 311 h 763"/>
                <a:gd name="T8" fmla="*/ 123 w 2342"/>
                <a:gd name="T9" fmla="*/ 445 h 763"/>
                <a:gd name="T10" fmla="*/ 138 w 2342"/>
                <a:gd name="T11" fmla="*/ 518 h 763"/>
                <a:gd name="T12" fmla="*/ 161 w 2342"/>
                <a:gd name="T13" fmla="*/ 602 h 763"/>
                <a:gd name="T14" fmla="*/ 199 w 2342"/>
                <a:gd name="T15" fmla="*/ 677 h 763"/>
                <a:gd name="T16" fmla="*/ 255 w 2342"/>
                <a:gd name="T17" fmla="*/ 731 h 763"/>
                <a:gd name="T18" fmla="*/ 328 w 2342"/>
                <a:gd name="T19" fmla="*/ 763 h 763"/>
                <a:gd name="T20" fmla="*/ 535 w 2342"/>
                <a:gd name="T21" fmla="*/ 758 h 763"/>
                <a:gd name="T22" fmla="*/ 613 w 2342"/>
                <a:gd name="T23" fmla="*/ 688 h 763"/>
                <a:gd name="T24" fmla="*/ 641 w 2342"/>
                <a:gd name="T25" fmla="*/ 605 h 763"/>
                <a:gd name="T26" fmla="*/ 658 w 2342"/>
                <a:gd name="T27" fmla="*/ 561 h 763"/>
                <a:gd name="T28" fmla="*/ 1248 w 2342"/>
                <a:gd name="T29" fmla="*/ 593 h 763"/>
                <a:gd name="T30" fmla="*/ 1881 w 2342"/>
                <a:gd name="T31" fmla="*/ 609 h 763"/>
                <a:gd name="T32" fmla="*/ 2257 w 2342"/>
                <a:gd name="T33" fmla="*/ 593 h 763"/>
                <a:gd name="T34" fmla="*/ 1813 w 2342"/>
                <a:gd name="T35" fmla="*/ 563 h 763"/>
                <a:gd name="T36" fmla="*/ 2111 w 2342"/>
                <a:gd name="T37" fmla="*/ 534 h 763"/>
                <a:gd name="T38" fmla="*/ 2342 w 2342"/>
                <a:gd name="T39" fmla="*/ 501 h 763"/>
                <a:gd name="T40" fmla="*/ 1767 w 2342"/>
                <a:gd name="T41" fmla="*/ 504 h 763"/>
                <a:gd name="T42" fmla="*/ 1246 w 2342"/>
                <a:gd name="T43" fmla="*/ 496 h 763"/>
                <a:gd name="T44" fmla="*/ 913 w 2342"/>
                <a:gd name="T45" fmla="*/ 483 h 763"/>
                <a:gd name="T46" fmla="*/ 151 w 2342"/>
                <a:gd name="T47" fmla="*/ 440 h 763"/>
                <a:gd name="T48" fmla="*/ 54 w 2342"/>
                <a:gd name="T49" fmla="*/ 309 h 763"/>
                <a:gd name="T50" fmla="*/ 36 w 2342"/>
                <a:gd name="T51" fmla="*/ 269 h 763"/>
                <a:gd name="T52" fmla="*/ 11 w 2342"/>
                <a:gd name="T53" fmla="*/ 0 h 763"/>
                <a:gd name="T54" fmla="*/ 11 w 2342"/>
                <a:gd name="T55" fmla="*/ 0 h 7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342" h="763">
                  <a:moveTo>
                    <a:pt x="11" y="0"/>
                  </a:moveTo>
                  <a:lnTo>
                    <a:pt x="0" y="36"/>
                  </a:lnTo>
                  <a:lnTo>
                    <a:pt x="15" y="267"/>
                  </a:lnTo>
                  <a:lnTo>
                    <a:pt x="32" y="311"/>
                  </a:lnTo>
                  <a:lnTo>
                    <a:pt x="123" y="445"/>
                  </a:lnTo>
                  <a:lnTo>
                    <a:pt x="138" y="518"/>
                  </a:lnTo>
                  <a:lnTo>
                    <a:pt x="161" y="602"/>
                  </a:lnTo>
                  <a:lnTo>
                    <a:pt x="199" y="677"/>
                  </a:lnTo>
                  <a:lnTo>
                    <a:pt x="255" y="731"/>
                  </a:lnTo>
                  <a:lnTo>
                    <a:pt x="328" y="763"/>
                  </a:lnTo>
                  <a:lnTo>
                    <a:pt x="535" y="758"/>
                  </a:lnTo>
                  <a:lnTo>
                    <a:pt x="613" y="688"/>
                  </a:lnTo>
                  <a:lnTo>
                    <a:pt x="641" y="605"/>
                  </a:lnTo>
                  <a:lnTo>
                    <a:pt x="658" y="561"/>
                  </a:lnTo>
                  <a:lnTo>
                    <a:pt x="1248" y="593"/>
                  </a:lnTo>
                  <a:lnTo>
                    <a:pt x="1881" y="609"/>
                  </a:lnTo>
                  <a:lnTo>
                    <a:pt x="2257" y="593"/>
                  </a:lnTo>
                  <a:lnTo>
                    <a:pt x="1813" y="563"/>
                  </a:lnTo>
                  <a:lnTo>
                    <a:pt x="2111" y="534"/>
                  </a:lnTo>
                  <a:lnTo>
                    <a:pt x="2342" y="501"/>
                  </a:lnTo>
                  <a:lnTo>
                    <a:pt x="1767" y="504"/>
                  </a:lnTo>
                  <a:lnTo>
                    <a:pt x="1246" y="496"/>
                  </a:lnTo>
                  <a:lnTo>
                    <a:pt x="913" y="483"/>
                  </a:lnTo>
                  <a:lnTo>
                    <a:pt x="151" y="440"/>
                  </a:lnTo>
                  <a:lnTo>
                    <a:pt x="54" y="309"/>
                  </a:lnTo>
                  <a:lnTo>
                    <a:pt x="36" y="269"/>
                  </a:lnTo>
                  <a:lnTo>
                    <a:pt x="11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5" name="Freeform 321">
              <a:extLst>
                <a:ext uri="{FF2B5EF4-FFF2-40B4-BE49-F238E27FC236}">
                  <a16:creationId xmlns:a16="http://schemas.microsoft.com/office/drawing/2014/main" id="{01BBE1D7-D83E-4933-BC21-441736179A1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" y="1766"/>
              <a:ext cx="1071" cy="62"/>
            </a:xfrm>
            <a:custGeom>
              <a:avLst/>
              <a:gdLst>
                <a:gd name="T0" fmla="*/ 0 w 2141"/>
                <a:gd name="T1" fmla="*/ 11 h 125"/>
                <a:gd name="T2" fmla="*/ 33 w 2141"/>
                <a:gd name="T3" fmla="*/ 0 h 125"/>
                <a:gd name="T4" fmla="*/ 2133 w 2141"/>
                <a:gd name="T5" fmla="*/ 50 h 125"/>
                <a:gd name="T6" fmla="*/ 2141 w 2141"/>
                <a:gd name="T7" fmla="*/ 76 h 125"/>
                <a:gd name="T8" fmla="*/ 2086 w 2141"/>
                <a:gd name="T9" fmla="*/ 109 h 125"/>
                <a:gd name="T10" fmla="*/ 1651 w 2141"/>
                <a:gd name="T11" fmla="*/ 125 h 125"/>
                <a:gd name="T12" fmla="*/ 354 w 2141"/>
                <a:gd name="T13" fmla="*/ 94 h 125"/>
                <a:gd name="T14" fmla="*/ 123 w 2141"/>
                <a:gd name="T15" fmla="*/ 77 h 125"/>
                <a:gd name="T16" fmla="*/ 70 w 2141"/>
                <a:gd name="T17" fmla="*/ 63 h 125"/>
                <a:gd name="T18" fmla="*/ 0 w 2141"/>
                <a:gd name="T19" fmla="*/ 11 h 125"/>
                <a:gd name="T20" fmla="*/ 0 w 2141"/>
                <a:gd name="T21" fmla="*/ 11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41" h="125">
                  <a:moveTo>
                    <a:pt x="0" y="11"/>
                  </a:moveTo>
                  <a:lnTo>
                    <a:pt x="33" y="0"/>
                  </a:lnTo>
                  <a:lnTo>
                    <a:pt x="2133" y="50"/>
                  </a:lnTo>
                  <a:lnTo>
                    <a:pt x="2141" y="76"/>
                  </a:lnTo>
                  <a:lnTo>
                    <a:pt x="2086" y="109"/>
                  </a:lnTo>
                  <a:lnTo>
                    <a:pt x="1651" y="125"/>
                  </a:lnTo>
                  <a:lnTo>
                    <a:pt x="354" y="94"/>
                  </a:lnTo>
                  <a:lnTo>
                    <a:pt x="123" y="77"/>
                  </a:lnTo>
                  <a:lnTo>
                    <a:pt x="70" y="63"/>
                  </a:lnTo>
                  <a:lnTo>
                    <a:pt x="0" y="11"/>
                  </a:lnTo>
                  <a:lnTo>
                    <a:pt x="0" y="1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6" name="Freeform 322">
              <a:extLst>
                <a:ext uri="{FF2B5EF4-FFF2-40B4-BE49-F238E27FC236}">
                  <a16:creationId xmlns:a16="http://schemas.microsoft.com/office/drawing/2014/main" id="{8785ACFD-CD3F-41FA-A540-2FA4A8C0203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32" y="1827"/>
              <a:ext cx="169" cy="59"/>
            </a:xfrm>
            <a:custGeom>
              <a:avLst/>
              <a:gdLst>
                <a:gd name="T0" fmla="*/ 0 w 339"/>
                <a:gd name="T1" fmla="*/ 32 h 118"/>
                <a:gd name="T2" fmla="*/ 339 w 339"/>
                <a:gd name="T3" fmla="*/ 0 h 118"/>
                <a:gd name="T4" fmla="*/ 333 w 339"/>
                <a:gd name="T5" fmla="*/ 24 h 118"/>
                <a:gd name="T6" fmla="*/ 197 w 339"/>
                <a:gd name="T7" fmla="*/ 59 h 118"/>
                <a:gd name="T8" fmla="*/ 112 w 339"/>
                <a:gd name="T9" fmla="*/ 104 h 118"/>
                <a:gd name="T10" fmla="*/ 5 w 339"/>
                <a:gd name="T11" fmla="*/ 118 h 118"/>
                <a:gd name="T12" fmla="*/ 33 w 339"/>
                <a:gd name="T13" fmla="*/ 90 h 118"/>
                <a:gd name="T14" fmla="*/ 1 w 339"/>
                <a:gd name="T15" fmla="*/ 79 h 118"/>
                <a:gd name="T16" fmla="*/ 36 w 339"/>
                <a:gd name="T17" fmla="*/ 58 h 118"/>
                <a:gd name="T18" fmla="*/ 0 w 339"/>
                <a:gd name="T19" fmla="*/ 32 h 118"/>
                <a:gd name="T20" fmla="*/ 0 w 339"/>
                <a:gd name="T21" fmla="*/ 32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39" h="118">
                  <a:moveTo>
                    <a:pt x="0" y="32"/>
                  </a:moveTo>
                  <a:lnTo>
                    <a:pt x="339" y="0"/>
                  </a:lnTo>
                  <a:lnTo>
                    <a:pt x="333" y="24"/>
                  </a:lnTo>
                  <a:lnTo>
                    <a:pt x="197" y="59"/>
                  </a:lnTo>
                  <a:lnTo>
                    <a:pt x="112" y="104"/>
                  </a:lnTo>
                  <a:lnTo>
                    <a:pt x="5" y="118"/>
                  </a:lnTo>
                  <a:lnTo>
                    <a:pt x="33" y="90"/>
                  </a:lnTo>
                  <a:lnTo>
                    <a:pt x="1" y="79"/>
                  </a:lnTo>
                  <a:lnTo>
                    <a:pt x="36" y="58"/>
                  </a:lnTo>
                  <a:lnTo>
                    <a:pt x="0" y="32"/>
                  </a:lnTo>
                  <a:lnTo>
                    <a:pt x="0" y="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7" name="Freeform 323">
              <a:extLst>
                <a:ext uri="{FF2B5EF4-FFF2-40B4-BE49-F238E27FC236}">
                  <a16:creationId xmlns:a16="http://schemas.microsoft.com/office/drawing/2014/main" id="{4CD4B91B-2AA8-4BD3-B0D6-6D68F1F4C988}"/>
                </a:ext>
              </a:extLst>
            </p:cNvPr>
            <p:cNvSpPr>
              <a:spLocks/>
            </p:cNvSpPr>
            <p:nvPr/>
          </p:nvSpPr>
          <p:spPr bwMode="auto">
            <a:xfrm>
              <a:off x="1783" y="1569"/>
              <a:ext cx="224" cy="424"/>
            </a:xfrm>
            <a:custGeom>
              <a:avLst/>
              <a:gdLst>
                <a:gd name="T0" fmla="*/ 0 w 450"/>
                <a:gd name="T1" fmla="*/ 621 h 848"/>
                <a:gd name="T2" fmla="*/ 218 w 450"/>
                <a:gd name="T3" fmla="*/ 583 h 848"/>
                <a:gd name="T4" fmla="*/ 247 w 450"/>
                <a:gd name="T5" fmla="*/ 473 h 848"/>
                <a:gd name="T6" fmla="*/ 363 w 450"/>
                <a:gd name="T7" fmla="*/ 68 h 848"/>
                <a:gd name="T8" fmla="*/ 375 w 450"/>
                <a:gd name="T9" fmla="*/ 26 h 848"/>
                <a:gd name="T10" fmla="*/ 362 w 450"/>
                <a:gd name="T11" fmla="*/ 5 h 848"/>
                <a:gd name="T12" fmla="*/ 389 w 450"/>
                <a:gd name="T13" fmla="*/ 0 h 848"/>
                <a:gd name="T14" fmla="*/ 380 w 450"/>
                <a:gd name="T15" fmla="*/ 115 h 848"/>
                <a:gd name="T16" fmla="*/ 374 w 450"/>
                <a:gd name="T17" fmla="*/ 309 h 848"/>
                <a:gd name="T18" fmla="*/ 377 w 450"/>
                <a:gd name="T19" fmla="*/ 501 h 848"/>
                <a:gd name="T20" fmla="*/ 385 w 450"/>
                <a:gd name="T21" fmla="*/ 642 h 848"/>
                <a:gd name="T22" fmla="*/ 399 w 450"/>
                <a:gd name="T23" fmla="*/ 747 h 848"/>
                <a:gd name="T24" fmla="*/ 417 w 450"/>
                <a:gd name="T25" fmla="*/ 799 h 848"/>
                <a:gd name="T26" fmla="*/ 450 w 450"/>
                <a:gd name="T27" fmla="*/ 800 h 848"/>
                <a:gd name="T28" fmla="*/ 405 w 450"/>
                <a:gd name="T29" fmla="*/ 843 h 848"/>
                <a:gd name="T30" fmla="*/ 139 w 450"/>
                <a:gd name="T31" fmla="*/ 848 h 848"/>
                <a:gd name="T32" fmla="*/ 92 w 450"/>
                <a:gd name="T33" fmla="*/ 797 h 848"/>
                <a:gd name="T34" fmla="*/ 72 w 450"/>
                <a:gd name="T35" fmla="*/ 687 h 848"/>
                <a:gd name="T36" fmla="*/ 69 w 450"/>
                <a:gd name="T37" fmla="*/ 639 h 848"/>
                <a:gd name="T38" fmla="*/ 0 w 450"/>
                <a:gd name="T39" fmla="*/ 621 h 848"/>
                <a:gd name="T40" fmla="*/ 0 w 450"/>
                <a:gd name="T41" fmla="*/ 621 h 8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450" h="848">
                  <a:moveTo>
                    <a:pt x="0" y="621"/>
                  </a:moveTo>
                  <a:lnTo>
                    <a:pt x="218" y="583"/>
                  </a:lnTo>
                  <a:lnTo>
                    <a:pt x="247" y="473"/>
                  </a:lnTo>
                  <a:lnTo>
                    <a:pt x="363" y="68"/>
                  </a:lnTo>
                  <a:lnTo>
                    <a:pt x="375" y="26"/>
                  </a:lnTo>
                  <a:lnTo>
                    <a:pt x="362" y="5"/>
                  </a:lnTo>
                  <a:lnTo>
                    <a:pt x="389" y="0"/>
                  </a:lnTo>
                  <a:lnTo>
                    <a:pt x="380" y="115"/>
                  </a:lnTo>
                  <a:lnTo>
                    <a:pt x="374" y="309"/>
                  </a:lnTo>
                  <a:lnTo>
                    <a:pt x="377" y="501"/>
                  </a:lnTo>
                  <a:lnTo>
                    <a:pt x="385" y="642"/>
                  </a:lnTo>
                  <a:lnTo>
                    <a:pt x="399" y="747"/>
                  </a:lnTo>
                  <a:lnTo>
                    <a:pt x="417" y="799"/>
                  </a:lnTo>
                  <a:lnTo>
                    <a:pt x="450" y="800"/>
                  </a:lnTo>
                  <a:lnTo>
                    <a:pt x="405" y="843"/>
                  </a:lnTo>
                  <a:lnTo>
                    <a:pt x="139" y="848"/>
                  </a:lnTo>
                  <a:lnTo>
                    <a:pt x="92" y="797"/>
                  </a:lnTo>
                  <a:lnTo>
                    <a:pt x="72" y="687"/>
                  </a:lnTo>
                  <a:lnTo>
                    <a:pt x="69" y="639"/>
                  </a:lnTo>
                  <a:lnTo>
                    <a:pt x="0" y="621"/>
                  </a:lnTo>
                  <a:lnTo>
                    <a:pt x="0" y="62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8" name="Freeform 324">
              <a:extLst>
                <a:ext uri="{FF2B5EF4-FFF2-40B4-BE49-F238E27FC236}">
                  <a16:creationId xmlns:a16="http://schemas.microsoft.com/office/drawing/2014/main" id="{EAFE23EF-ED38-47CA-BECD-BAC9A96C1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3" y="1605"/>
              <a:ext cx="54" cy="46"/>
            </a:xfrm>
            <a:custGeom>
              <a:avLst/>
              <a:gdLst>
                <a:gd name="T0" fmla="*/ 13 w 107"/>
                <a:gd name="T1" fmla="*/ 6 h 93"/>
                <a:gd name="T2" fmla="*/ 0 w 107"/>
                <a:gd name="T3" fmla="*/ 21 h 93"/>
                <a:gd name="T4" fmla="*/ 2 w 107"/>
                <a:gd name="T5" fmla="*/ 93 h 93"/>
                <a:gd name="T6" fmla="*/ 84 w 107"/>
                <a:gd name="T7" fmla="*/ 84 h 93"/>
                <a:gd name="T8" fmla="*/ 79 w 107"/>
                <a:gd name="T9" fmla="*/ 75 h 93"/>
                <a:gd name="T10" fmla="*/ 11 w 107"/>
                <a:gd name="T11" fmla="*/ 81 h 93"/>
                <a:gd name="T12" fmla="*/ 11 w 107"/>
                <a:gd name="T13" fmla="*/ 24 h 93"/>
                <a:gd name="T14" fmla="*/ 97 w 107"/>
                <a:gd name="T15" fmla="*/ 17 h 93"/>
                <a:gd name="T16" fmla="*/ 107 w 107"/>
                <a:gd name="T17" fmla="*/ 0 h 93"/>
                <a:gd name="T18" fmla="*/ 13 w 107"/>
                <a:gd name="T19" fmla="*/ 6 h 93"/>
                <a:gd name="T20" fmla="*/ 13 w 107"/>
                <a:gd name="T21" fmla="*/ 6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7" h="93">
                  <a:moveTo>
                    <a:pt x="13" y="6"/>
                  </a:moveTo>
                  <a:lnTo>
                    <a:pt x="0" y="21"/>
                  </a:lnTo>
                  <a:lnTo>
                    <a:pt x="2" y="93"/>
                  </a:lnTo>
                  <a:lnTo>
                    <a:pt x="84" y="84"/>
                  </a:lnTo>
                  <a:lnTo>
                    <a:pt x="79" y="75"/>
                  </a:lnTo>
                  <a:lnTo>
                    <a:pt x="11" y="81"/>
                  </a:lnTo>
                  <a:lnTo>
                    <a:pt x="11" y="24"/>
                  </a:lnTo>
                  <a:lnTo>
                    <a:pt x="97" y="17"/>
                  </a:lnTo>
                  <a:lnTo>
                    <a:pt x="107" y="0"/>
                  </a:lnTo>
                  <a:lnTo>
                    <a:pt x="13" y="6"/>
                  </a:lnTo>
                  <a:lnTo>
                    <a:pt x="13" y="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79" name="Freeform 325">
              <a:extLst>
                <a:ext uri="{FF2B5EF4-FFF2-40B4-BE49-F238E27FC236}">
                  <a16:creationId xmlns:a16="http://schemas.microsoft.com/office/drawing/2014/main" id="{776646BB-C2DE-44D6-8DB3-2062F6DAD6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2" y="1604"/>
              <a:ext cx="17" cy="43"/>
            </a:xfrm>
            <a:custGeom>
              <a:avLst/>
              <a:gdLst>
                <a:gd name="T0" fmla="*/ 28 w 36"/>
                <a:gd name="T1" fmla="*/ 0 h 86"/>
                <a:gd name="T2" fmla="*/ 36 w 36"/>
                <a:gd name="T3" fmla="*/ 11 h 86"/>
                <a:gd name="T4" fmla="*/ 18 w 36"/>
                <a:gd name="T5" fmla="*/ 79 h 86"/>
                <a:gd name="T6" fmla="*/ 4 w 36"/>
                <a:gd name="T7" fmla="*/ 86 h 86"/>
                <a:gd name="T8" fmla="*/ 0 w 36"/>
                <a:gd name="T9" fmla="*/ 78 h 86"/>
                <a:gd name="T10" fmla="*/ 11 w 36"/>
                <a:gd name="T11" fmla="*/ 70 h 86"/>
                <a:gd name="T12" fmla="*/ 22 w 36"/>
                <a:gd name="T13" fmla="*/ 14 h 86"/>
                <a:gd name="T14" fmla="*/ 28 w 36"/>
                <a:gd name="T15" fmla="*/ 0 h 86"/>
                <a:gd name="T16" fmla="*/ 28 w 36"/>
                <a:gd name="T17" fmla="*/ 0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6" h="86">
                  <a:moveTo>
                    <a:pt x="28" y="0"/>
                  </a:moveTo>
                  <a:lnTo>
                    <a:pt x="36" y="11"/>
                  </a:lnTo>
                  <a:lnTo>
                    <a:pt x="18" y="79"/>
                  </a:lnTo>
                  <a:lnTo>
                    <a:pt x="4" y="86"/>
                  </a:lnTo>
                  <a:lnTo>
                    <a:pt x="0" y="78"/>
                  </a:lnTo>
                  <a:lnTo>
                    <a:pt x="11" y="70"/>
                  </a:lnTo>
                  <a:lnTo>
                    <a:pt x="22" y="14"/>
                  </a:lnTo>
                  <a:lnTo>
                    <a:pt x="28" y="0"/>
                  </a:lnTo>
                  <a:lnTo>
                    <a:pt x="28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0" name="Freeform 326">
              <a:extLst>
                <a:ext uri="{FF2B5EF4-FFF2-40B4-BE49-F238E27FC236}">
                  <a16:creationId xmlns:a16="http://schemas.microsoft.com/office/drawing/2014/main" id="{B5C2EC2B-EDEA-4962-B64E-88D349DBFE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53" y="1213"/>
              <a:ext cx="620" cy="39"/>
            </a:xfrm>
            <a:custGeom>
              <a:avLst/>
              <a:gdLst>
                <a:gd name="T0" fmla="*/ 258 w 1239"/>
                <a:gd name="T1" fmla="*/ 40 h 78"/>
                <a:gd name="T2" fmla="*/ 244 w 1239"/>
                <a:gd name="T3" fmla="*/ 18 h 78"/>
                <a:gd name="T4" fmla="*/ 578 w 1239"/>
                <a:gd name="T5" fmla="*/ 0 h 78"/>
                <a:gd name="T6" fmla="*/ 1103 w 1239"/>
                <a:gd name="T7" fmla="*/ 55 h 78"/>
                <a:gd name="T8" fmla="*/ 1239 w 1239"/>
                <a:gd name="T9" fmla="*/ 78 h 78"/>
                <a:gd name="T10" fmla="*/ 983 w 1239"/>
                <a:gd name="T11" fmla="*/ 60 h 78"/>
                <a:gd name="T12" fmla="*/ 661 w 1239"/>
                <a:gd name="T13" fmla="*/ 51 h 78"/>
                <a:gd name="T14" fmla="*/ 87 w 1239"/>
                <a:gd name="T15" fmla="*/ 54 h 78"/>
                <a:gd name="T16" fmla="*/ 0 w 1239"/>
                <a:gd name="T17" fmla="*/ 34 h 78"/>
                <a:gd name="T18" fmla="*/ 142 w 1239"/>
                <a:gd name="T19" fmla="*/ 33 h 78"/>
                <a:gd name="T20" fmla="*/ 258 w 1239"/>
                <a:gd name="T21" fmla="*/ 40 h 78"/>
                <a:gd name="T22" fmla="*/ 258 w 1239"/>
                <a:gd name="T23" fmla="*/ 4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239" h="78">
                  <a:moveTo>
                    <a:pt x="258" y="40"/>
                  </a:moveTo>
                  <a:lnTo>
                    <a:pt x="244" y="18"/>
                  </a:lnTo>
                  <a:lnTo>
                    <a:pt x="578" y="0"/>
                  </a:lnTo>
                  <a:lnTo>
                    <a:pt x="1103" y="55"/>
                  </a:lnTo>
                  <a:lnTo>
                    <a:pt x="1239" y="78"/>
                  </a:lnTo>
                  <a:lnTo>
                    <a:pt x="983" y="60"/>
                  </a:lnTo>
                  <a:lnTo>
                    <a:pt x="661" y="51"/>
                  </a:lnTo>
                  <a:lnTo>
                    <a:pt x="87" y="54"/>
                  </a:lnTo>
                  <a:lnTo>
                    <a:pt x="0" y="34"/>
                  </a:lnTo>
                  <a:lnTo>
                    <a:pt x="142" y="33"/>
                  </a:lnTo>
                  <a:lnTo>
                    <a:pt x="258" y="40"/>
                  </a:lnTo>
                  <a:lnTo>
                    <a:pt x="258" y="4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1" name="Freeform 327">
              <a:extLst>
                <a:ext uri="{FF2B5EF4-FFF2-40B4-BE49-F238E27FC236}">
                  <a16:creationId xmlns:a16="http://schemas.microsoft.com/office/drawing/2014/main" id="{11095FAA-1A93-46DA-BCCC-F474FBE8EA1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23" y="1280"/>
              <a:ext cx="153" cy="172"/>
            </a:xfrm>
            <a:custGeom>
              <a:avLst/>
              <a:gdLst>
                <a:gd name="T0" fmla="*/ 0 w 306"/>
                <a:gd name="T1" fmla="*/ 338 h 346"/>
                <a:gd name="T2" fmla="*/ 20 w 306"/>
                <a:gd name="T3" fmla="*/ 279 h 346"/>
                <a:gd name="T4" fmla="*/ 63 w 306"/>
                <a:gd name="T5" fmla="*/ 215 h 346"/>
                <a:gd name="T6" fmla="*/ 127 w 306"/>
                <a:gd name="T7" fmla="*/ 145 h 346"/>
                <a:gd name="T8" fmla="*/ 195 w 306"/>
                <a:gd name="T9" fmla="*/ 79 h 346"/>
                <a:gd name="T10" fmla="*/ 255 w 306"/>
                <a:gd name="T11" fmla="*/ 33 h 346"/>
                <a:gd name="T12" fmla="*/ 306 w 306"/>
                <a:gd name="T13" fmla="*/ 0 h 346"/>
                <a:gd name="T14" fmla="*/ 254 w 306"/>
                <a:gd name="T15" fmla="*/ 42 h 346"/>
                <a:gd name="T16" fmla="*/ 184 w 306"/>
                <a:gd name="T17" fmla="*/ 102 h 346"/>
                <a:gd name="T18" fmla="*/ 114 w 306"/>
                <a:gd name="T19" fmla="*/ 175 h 346"/>
                <a:gd name="T20" fmla="*/ 57 w 306"/>
                <a:gd name="T21" fmla="*/ 245 h 346"/>
                <a:gd name="T22" fmla="*/ 30 w 306"/>
                <a:gd name="T23" fmla="*/ 299 h 346"/>
                <a:gd name="T24" fmla="*/ 20 w 306"/>
                <a:gd name="T25" fmla="*/ 346 h 346"/>
                <a:gd name="T26" fmla="*/ 0 w 306"/>
                <a:gd name="T27" fmla="*/ 338 h 346"/>
                <a:gd name="T28" fmla="*/ 0 w 306"/>
                <a:gd name="T29" fmla="*/ 338 h 3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06" h="346">
                  <a:moveTo>
                    <a:pt x="0" y="338"/>
                  </a:moveTo>
                  <a:lnTo>
                    <a:pt x="20" y="279"/>
                  </a:lnTo>
                  <a:lnTo>
                    <a:pt x="63" y="215"/>
                  </a:lnTo>
                  <a:lnTo>
                    <a:pt x="127" y="145"/>
                  </a:lnTo>
                  <a:lnTo>
                    <a:pt x="195" y="79"/>
                  </a:lnTo>
                  <a:lnTo>
                    <a:pt x="255" y="33"/>
                  </a:lnTo>
                  <a:lnTo>
                    <a:pt x="306" y="0"/>
                  </a:lnTo>
                  <a:lnTo>
                    <a:pt x="254" y="42"/>
                  </a:lnTo>
                  <a:lnTo>
                    <a:pt x="184" y="102"/>
                  </a:lnTo>
                  <a:lnTo>
                    <a:pt x="114" y="175"/>
                  </a:lnTo>
                  <a:lnTo>
                    <a:pt x="57" y="245"/>
                  </a:lnTo>
                  <a:lnTo>
                    <a:pt x="30" y="299"/>
                  </a:lnTo>
                  <a:lnTo>
                    <a:pt x="20" y="346"/>
                  </a:lnTo>
                  <a:lnTo>
                    <a:pt x="0" y="338"/>
                  </a:lnTo>
                  <a:lnTo>
                    <a:pt x="0" y="33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2" name="Freeform 328">
              <a:extLst>
                <a:ext uri="{FF2B5EF4-FFF2-40B4-BE49-F238E27FC236}">
                  <a16:creationId xmlns:a16="http://schemas.microsoft.com/office/drawing/2014/main" id="{29B311E0-D41B-425E-82FD-BE0B53ECBDB4}"/>
                </a:ext>
              </a:extLst>
            </p:cNvPr>
            <p:cNvSpPr>
              <a:spLocks/>
            </p:cNvSpPr>
            <p:nvPr/>
          </p:nvSpPr>
          <p:spPr bwMode="auto">
            <a:xfrm>
              <a:off x="1962" y="1460"/>
              <a:ext cx="66" cy="218"/>
            </a:xfrm>
            <a:custGeom>
              <a:avLst/>
              <a:gdLst>
                <a:gd name="T0" fmla="*/ 0 w 132"/>
                <a:gd name="T1" fmla="*/ 219 h 435"/>
                <a:gd name="T2" fmla="*/ 18 w 132"/>
                <a:gd name="T3" fmla="*/ 114 h 435"/>
                <a:gd name="T4" fmla="*/ 44 w 132"/>
                <a:gd name="T5" fmla="*/ 47 h 435"/>
                <a:gd name="T6" fmla="*/ 65 w 132"/>
                <a:gd name="T7" fmla="*/ 11 h 435"/>
                <a:gd name="T8" fmla="*/ 85 w 132"/>
                <a:gd name="T9" fmla="*/ 0 h 435"/>
                <a:gd name="T10" fmla="*/ 105 w 132"/>
                <a:gd name="T11" fmla="*/ 15 h 435"/>
                <a:gd name="T12" fmla="*/ 121 w 132"/>
                <a:gd name="T13" fmla="*/ 81 h 435"/>
                <a:gd name="T14" fmla="*/ 132 w 132"/>
                <a:gd name="T15" fmla="*/ 199 h 435"/>
                <a:gd name="T16" fmla="*/ 120 w 132"/>
                <a:gd name="T17" fmla="*/ 373 h 435"/>
                <a:gd name="T18" fmla="*/ 111 w 132"/>
                <a:gd name="T19" fmla="*/ 435 h 435"/>
                <a:gd name="T20" fmla="*/ 107 w 132"/>
                <a:gd name="T21" fmla="*/ 341 h 435"/>
                <a:gd name="T22" fmla="*/ 89 w 132"/>
                <a:gd name="T23" fmla="*/ 244 h 435"/>
                <a:gd name="T24" fmla="*/ 76 w 132"/>
                <a:gd name="T25" fmla="*/ 179 h 435"/>
                <a:gd name="T26" fmla="*/ 61 w 132"/>
                <a:gd name="T27" fmla="*/ 146 h 435"/>
                <a:gd name="T28" fmla="*/ 40 w 132"/>
                <a:gd name="T29" fmla="*/ 150 h 435"/>
                <a:gd name="T30" fmla="*/ 31 w 132"/>
                <a:gd name="T31" fmla="*/ 187 h 435"/>
                <a:gd name="T32" fmla="*/ 26 w 132"/>
                <a:gd name="T33" fmla="*/ 247 h 435"/>
                <a:gd name="T34" fmla="*/ 0 w 132"/>
                <a:gd name="T35" fmla="*/ 219 h 435"/>
                <a:gd name="T36" fmla="*/ 0 w 132"/>
                <a:gd name="T37" fmla="*/ 219 h 4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32" h="435">
                  <a:moveTo>
                    <a:pt x="0" y="219"/>
                  </a:moveTo>
                  <a:lnTo>
                    <a:pt x="18" y="114"/>
                  </a:lnTo>
                  <a:lnTo>
                    <a:pt x="44" y="47"/>
                  </a:lnTo>
                  <a:lnTo>
                    <a:pt x="65" y="11"/>
                  </a:lnTo>
                  <a:lnTo>
                    <a:pt x="85" y="0"/>
                  </a:lnTo>
                  <a:lnTo>
                    <a:pt x="105" y="15"/>
                  </a:lnTo>
                  <a:lnTo>
                    <a:pt x="121" y="81"/>
                  </a:lnTo>
                  <a:lnTo>
                    <a:pt x="132" y="199"/>
                  </a:lnTo>
                  <a:lnTo>
                    <a:pt x="120" y="373"/>
                  </a:lnTo>
                  <a:lnTo>
                    <a:pt x="111" y="435"/>
                  </a:lnTo>
                  <a:lnTo>
                    <a:pt x="107" y="341"/>
                  </a:lnTo>
                  <a:lnTo>
                    <a:pt x="89" y="244"/>
                  </a:lnTo>
                  <a:lnTo>
                    <a:pt x="76" y="179"/>
                  </a:lnTo>
                  <a:lnTo>
                    <a:pt x="61" y="146"/>
                  </a:lnTo>
                  <a:lnTo>
                    <a:pt x="40" y="150"/>
                  </a:lnTo>
                  <a:lnTo>
                    <a:pt x="31" y="187"/>
                  </a:lnTo>
                  <a:lnTo>
                    <a:pt x="26" y="247"/>
                  </a:lnTo>
                  <a:lnTo>
                    <a:pt x="0" y="219"/>
                  </a:lnTo>
                  <a:lnTo>
                    <a:pt x="0" y="21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3" name="Freeform 329">
              <a:extLst>
                <a:ext uri="{FF2B5EF4-FFF2-40B4-BE49-F238E27FC236}">
                  <a16:creationId xmlns:a16="http://schemas.microsoft.com/office/drawing/2014/main" id="{28230025-C0E4-434F-9148-0EE04DB5D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3" y="1499"/>
              <a:ext cx="120" cy="76"/>
            </a:xfrm>
            <a:custGeom>
              <a:avLst/>
              <a:gdLst>
                <a:gd name="T0" fmla="*/ 0 w 242"/>
                <a:gd name="T1" fmla="*/ 110 h 151"/>
                <a:gd name="T2" fmla="*/ 2 w 242"/>
                <a:gd name="T3" fmla="*/ 151 h 151"/>
                <a:gd name="T4" fmla="*/ 23 w 242"/>
                <a:gd name="T5" fmla="*/ 140 h 151"/>
                <a:gd name="T6" fmla="*/ 225 w 242"/>
                <a:gd name="T7" fmla="*/ 34 h 151"/>
                <a:gd name="T8" fmla="*/ 242 w 242"/>
                <a:gd name="T9" fmla="*/ 0 h 151"/>
                <a:gd name="T10" fmla="*/ 35 w 242"/>
                <a:gd name="T11" fmla="*/ 107 h 151"/>
                <a:gd name="T12" fmla="*/ 23 w 242"/>
                <a:gd name="T13" fmla="*/ 126 h 151"/>
                <a:gd name="T14" fmla="*/ 19 w 242"/>
                <a:gd name="T15" fmla="*/ 115 h 151"/>
                <a:gd name="T16" fmla="*/ 0 w 242"/>
                <a:gd name="T17" fmla="*/ 110 h 151"/>
                <a:gd name="T18" fmla="*/ 0 w 242"/>
                <a:gd name="T19" fmla="*/ 110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2" h="151">
                  <a:moveTo>
                    <a:pt x="0" y="110"/>
                  </a:moveTo>
                  <a:lnTo>
                    <a:pt x="2" y="151"/>
                  </a:lnTo>
                  <a:lnTo>
                    <a:pt x="23" y="140"/>
                  </a:lnTo>
                  <a:lnTo>
                    <a:pt x="225" y="34"/>
                  </a:lnTo>
                  <a:lnTo>
                    <a:pt x="242" y="0"/>
                  </a:lnTo>
                  <a:lnTo>
                    <a:pt x="35" y="107"/>
                  </a:lnTo>
                  <a:lnTo>
                    <a:pt x="23" y="126"/>
                  </a:lnTo>
                  <a:lnTo>
                    <a:pt x="19" y="115"/>
                  </a:lnTo>
                  <a:lnTo>
                    <a:pt x="0" y="11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4" name="Freeform 330">
              <a:extLst>
                <a:ext uri="{FF2B5EF4-FFF2-40B4-BE49-F238E27FC236}">
                  <a16:creationId xmlns:a16="http://schemas.microsoft.com/office/drawing/2014/main" id="{305D0F86-F274-49F0-A0EB-6802C9C13B3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20" y="1627"/>
              <a:ext cx="95" cy="75"/>
            </a:xfrm>
            <a:custGeom>
              <a:avLst/>
              <a:gdLst>
                <a:gd name="T0" fmla="*/ 0 w 191"/>
                <a:gd name="T1" fmla="*/ 132 h 151"/>
                <a:gd name="T2" fmla="*/ 191 w 191"/>
                <a:gd name="T3" fmla="*/ 0 h 151"/>
                <a:gd name="T4" fmla="*/ 177 w 191"/>
                <a:gd name="T5" fmla="*/ 26 h 151"/>
                <a:gd name="T6" fmla="*/ 3 w 191"/>
                <a:gd name="T7" fmla="*/ 151 h 151"/>
                <a:gd name="T8" fmla="*/ 0 w 191"/>
                <a:gd name="T9" fmla="*/ 132 h 151"/>
                <a:gd name="T10" fmla="*/ 0 w 191"/>
                <a:gd name="T11" fmla="*/ 132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91" h="151">
                  <a:moveTo>
                    <a:pt x="0" y="132"/>
                  </a:moveTo>
                  <a:lnTo>
                    <a:pt x="191" y="0"/>
                  </a:lnTo>
                  <a:lnTo>
                    <a:pt x="177" y="26"/>
                  </a:lnTo>
                  <a:lnTo>
                    <a:pt x="3" y="151"/>
                  </a:lnTo>
                  <a:lnTo>
                    <a:pt x="0" y="132"/>
                  </a:lnTo>
                  <a:lnTo>
                    <a:pt x="0" y="13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5" name="Freeform 331">
              <a:extLst>
                <a:ext uri="{FF2B5EF4-FFF2-40B4-BE49-F238E27FC236}">
                  <a16:creationId xmlns:a16="http://schemas.microsoft.com/office/drawing/2014/main" id="{6E65D222-C5F2-45E3-BB59-468467E26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7" y="1419"/>
              <a:ext cx="172" cy="395"/>
            </a:xfrm>
            <a:custGeom>
              <a:avLst/>
              <a:gdLst>
                <a:gd name="T0" fmla="*/ 0 w 346"/>
                <a:gd name="T1" fmla="*/ 639 h 790"/>
                <a:gd name="T2" fmla="*/ 55 w 346"/>
                <a:gd name="T3" fmla="*/ 609 h 790"/>
                <a:gd name="T4" fmla="*/ 67 w 346"/>
                <a:gd name="T5" fmla="*/ 711 h 790"/>
                <a:gd name="T6" fmla="*/ 80 w 346"/>
                <a:gd name="T7" fmla="*/ 754 h 790"/>
                <a:gd name="T8" fmla="*/ 111 w 346"/>
                <a:gd name="T9" fmla="*/ 787 h 790"/>
                <a:gd name="T10" fmla="*/ 289 w 346"/>
                <a:gd name="T11" fmla="*/ 790 h 790"/>
                <a:gd name="T12" fmla="*/ 315 w 346"/>
                <a:gd name="T13" fmla="*/ 763 h 790"/>
                <a:gd name="T14" fmla="*/ 327 w 346"/>
                <a:gd name="T15" fmla="*/ 736 h 790"/>
                <a:gd name="T16" fmla="*/ 308 w 346"/>
                <a:gd name="T17" fmla="*/ 705 h 790"/>
                <a:gd name="T18" fmla="*/ 293 w 346"/>
                <a:gd name="T19" fmla="*/ 612 h 790"/>
                <a:gd name="T20" fmla="*/ 292 w 346"/>
                <a:gd name="T21" fmla="*/ 216 h 790"/>
                <a:gd name="T22" fmla="*/ 308 w 346"/>
                <a:gd name="T23" fmla="*/ 134 h 790"/>
                <a:gd name="T24" fmla="*/ 326 w 346"/>
                <a:gd name="T25" fmla="*/ 154 h 790"/>
                <a:gd name="T26" fmla="*/ 334 w 346"/>
                <a:gd name="T27" fmla="*/ 210 h 790"/>
                <a:gd name="T28" fmla="*/ 346 w 346"/>
                <a:gd name="T29" fmla="*/ 140 h 790"/>
                <a:gd name="T30" fmla="*/ 341 w 346"/>
                <a:gd name="T31" fmla="*/ 55 h 790"/>
                <a:gd name="T32" fmla="*/ 335 w 346"/>
                <a:gd name="T33" fmla="*/ 0 h 790"/>
                <a:gd name="T34" fmla="*/ 322 w 346"/>
                <a:gd name="T35" fmla="*/ 16 h 790"/>
                <a:gd name="T36" fmla="*/ 295 w 346"/>
                <a:gd name="T37" fmla="*/ 124 h 790"/>
                <a:gd name="T38" fmla="*/ 279 w 346"/>
                <a:gd name="T39" fmla="*/ 243 h 790"/>
                <a:gd name="T40" fmla="*/ 249 w 346"/>
                <a:gd name="T41" fmla="*/ 411 h 790"/>
                <a:gd name="T42" fmla="*/ 228 w 346"/>
                <a:gd name="T43" fmla="*/ 525 h 790"/>
                <a:gd name="T44" fmla="*/ 164 w 346"/>
                <a:gd name="T45" fmla="*/ 517 h 790"/>
                <a:gd name="T46" fmla="*/ 0 w 346"/>
                <a:gd name="T47" fmla="*/ 616 h 790"/>
                <a:gd name="T48" fmla="*/ 0 w 346"/>
                <a:gd name="T49" fmla="*/ 639 h 790"/>
                <a:gd name="T50" fmla="*/ 0 w 346"/>
                <a:gd name="T51" fmla="*/ 639 h 7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46" h="790">
                  <a:moveTo>
                    <a:pt x="0" y="639"/>
                  </a:moveTo>
                  <a:lnTo>
                    <a:pt x="55" y="609"/>
                  </a:lnTo>
                  <a:lnTo>
                    <a:pt x="67" y="711"/>
                  </a:lnTo>
                  <a:lnTo>
                    <a:pt x="80" y="754"/>
                  </a:lnTo>
                  <a:lnTo>
                    <a:pt x="111" y="787"/>
                  </a:lnTo>
                  <a:lnTo>
                    <a:pt x="289" y="790"/>
                  </a:lnTo>
                  <a:lnTo>
                    <a:pt x="315" y="763"/>
                  </a:lnTo>
                  <a:lnTo>
                    <a:pt x="327" y="736"/>
                  </a:lnTo>
                  <a:lnTo>
                    <a:pt x="308" y="705"/>
                  </a:lnTo>
                  <a:lnTo>
                    <a:pt x="293" y="612"/>
                  </a:lnTo>
                  <a:lnTo>
                    <a:pt x="292" y="216"/>
                  </a:lnTo>
                  <a:lnTo>
                    <a:pt x="308" y="134"/>
                  </a:lnTo>
                  <a:lnTo>
                    <a:pt x="326" y="154"/>
                  </a:lnTo>
                  <a:lnTo>
                    <a:pt x="334" y="210"/>
                  </a:lnTo>
                  <a:lnTo>
                    <a:pt x="346" y="140"/>
                  </a:lnTo>
                  <a:lnTo>
                    <a:pt x="341" y="55"/>
                  </a:lnTo>
                  <a:lnTo>
                    <a:pt x="335" y="0"/>
                  </a:lnTo>
                  <a:lnTo>
                    <a:pt x="322" y="16"/>
                  </a:lnTo>
                  <a:lnTo>
                    <a:pt x="295" y="124"/>
                  </a:lnTo>
                  <a:lnTo>
                    <a:pt x="279" y="243"/>
                  </a:lnTo>
                  <a:lnTo>
                    <a:pt x="249" y="411"/>
                  </a:lnTo>
                  <a:lnTo>
                    <a:pt x="228" y="525"/>
                  </a:lnTo>
                  <a:lnTo>
                    <a:pt x="164" y="517"/>
                  </a:lnTo>
                  <a:lnTo>
                    <a:pt x="0" y="616"/>
                  </a:lnTo>
                  <a:lnTo>
                    <a:pt x="0" y="639"/>
                  </a:lnTo>
                  <a:lnTo>
                    <a:pt x="0" y="63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6" name="Freeform 332">
              <a:extLst>
                <a:ext uri="{FF2B5EF4-FFF2-40B4-BE49-F238E27FC236}">
                  <a16:creationId xmlns:a16="http://schemas.microsoft.com/office/drawing/2014/main" id="{F0B40C50-89F3-418A-8EFB-E3A9BB2F5A40}"/>
                </a:ext>
              </a:extLst>
            </p:cNvPr>
            <p:cNvSpPr>
              <a:spLocks/>
            </p:cNvSpPr>
            <p:nvPr/>
          </p:nvSpPr>
          <p:spPr bwMode="auto">
            <a:xfrm>
              <a:off x="900" y="1157"/>
              <a:ext cx="113" cy="96"/>
            </a:xfrm>
            <a:custGeom>
              <a:avLst/>
              <a:gdLst>
                <a:gd name="T0" fmla="*/ 91 w 226"/>
                <a:gd name="T1" fmla="*/ 183 h 193"/>
                <a:gd name="T2" fmla="*/ 70 w 226"/>
                <a:gd name="T3" fmla="*/ 193 h 193"/>
                <a:gd name="T4" fmla="*/ 28 w 226"/>
                <a:gd name="T5" fmla="*/ 184 h 193"/>
                <a:gd name="T6" fmla="*/ 10 w 226"/>
                <a:gd name="T7" fmla="*/ 165 h 193"/>
                <a:gd name="T8" fmla="*/ 1 w 226"/>
                <a:gd name="T9" fmla="*/ 127 h 193"/>
                <a:gd name="T10" fmla="*/ 0 w 226"/>
                <a:gd name="T11" fmla="*/ 65 h 193"/>
                <a:gd name="T12" fmla="*/ 12 w 226"/>
                <a:gd name="T13" fmla="*/ 28 h 193"/>
                <a:gd name="T14" fmla="*/ 37 w 226"/>
                <a:gd name="T15" fmla="*/ 9 h 193"/>
                <a:gd name="T16" fmla="*/ 92 w 226"/>
                <a:gd name="T17" fmla="*/ 2 h 193"/>
                <a:gd name="T18" fmla="*/ 169 w 226"/>
                <a:gd name="T19" fmla="*/ 0 h 193"/>
                <a:gd name="T20" fmla="*/ 196 w 226"/>
                <a:gd name="T21" fmla="*/ 4 h 193"/>
                <a:gd name="T22" fmla="*/ 226 w 226"/>
                <a:gd name="T23" fmla="*/ 39 h 193"/>
                <a:gd name="T24" fmla="*/ 212 w 226"/>
                <a:gd name="T25" fmla="*/ 57 h 193"/>
                <a:gd name="T26" fmla="*/ 202 w 226"/>
                <a:gd name="T27" fmla="*/ 31 h 193"/>
                <a:gd name="T28" fmla="*/ 183 w 226"/>
                <a:gd name="T29" fmla="*/ 13 h 193"/>
                <a:gd name="T30" fmla="*/ 138 w 226"/>
                <a:gd name="T31" fmla="*/ 9 h 193"/>
                <a:gd name="T32" fmla="*/ 48 w 226"/>
                <a:gd name="T33" fmla="*/ 16 h 193"/>
                <a:gd name="T34" fmla="*/ 22 w 226"/>
                <a:gd name="T35" fmla="*/ 34 h 193"/>
                <a:gd name="T36" fmla="*/ 12 w 226"/>
                <a:gd name="T37" fmla="*/ 72 h 193"/>
                <a:gd name="T38" fmla="*/ 18 w 226"/>
                <a:gd name="T39" fmla="*/ 138 h 193"/>
                <a:gd name="T40" fmla="*/ 31 w 226"/>
                <a:gd name="T41" fmla="*/ 165 h 193"/>
                <a:gd name="T42" fmla="*/ 91 w 226"/>
                <a:gd name="T43" fmla="*/ 183 h 193"/>
                <a:gd name="T44" fmla="*/ 91 w 226"/>
                <a:gd name="T45" fmla="*/ 183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26" h="193">
                  <a:moveTo>
                    <a:pt x="91" y="183"/>
                  </a:moveTo>
                  <a:lnTo>
                    <a:pt x="70" y="193"/>
                  </a:lnTo>
                  <a:lnTo>
                    <a:pt x="28" y="184"/>
                  </a:lnTo>
                  <a:lnTo>
                    <a:pt x="10" y="165"/>
                  </a:lnTo>
                  <a:lnTo>
                    <a:pt x="1" y="127"/>
                  </a:lnTo>
                  <a:lnTo>
                    <a:pt x="0" y="65"/>
                  </a:lnTo>
                  <a:lnTo>
                    <a:pt x="12" y="28"/>
                  </a:lnTo>
                  <a:lnTo>
                    <a:pt x="37" y="9"/>
                  </a:lnTo>
                  <a:lnTo>
                    <a:pt x="92" y="2"/>
                  </a:lnTo>
                  <a:lnTo>
                    <a:pt x="169" y="0"/>
                  </a:lnTo>
                  <a:lnTo>
                    <a:pt x="196" y="4"/>
                  </a:lnTo>
                  <a:lnTo>
                    <a:pt x="226" y="39"/>
                  </a:lnTo>
                  <a:lnTo>
                    <a:pt x="212" y="57"/>
                  </a:lnTo>
                  <a:lnTo>
                    <a:pt x="202" y="31"/>
                  </a:lnTo>
                  <a:lnTo>
                    <a:pt x="183" y="13"/>
                  </a:lnTo>
                  <a:lnTo>
                    <a:pt x="138" y="9"/>
                  </a:lnTo>
                  <a:lnTo>
                    <a:pt x="48" y="16"/>
                  </a:lnTo>
                  <a:lnTo>
                    <a:pt x="22" y="34"/>
                  </a:lnTo>
                  <a:lnTo>
                    <a:pt x="12" y="72"/>
                  </a:lnTo>
                  <a:lnTo>
                    <a:pt x="18" y="138"/>
                  </a:lnTo>
                  <a:lnTo>
                    <a:pt x="31" y="165"/>
                  </a:lnTo>
                  <a:lnTo>
                    <a:pt x="91" y="183"/>
                  </a:lnTo>
                  <a:lnTo>
                    <a:pt x="91" y="18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333">
              <a:extLst>
                <a:ext uri="{FF2B5EF4-FFF2-40B4-BE49-F238E27FC236}">
                  <a16:creationId xmlns:a16="http://schemas.microsoft.com/office/drawing/2014/main" id="{D357C745-B35C-4297-8033-2AAACA0E8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972" y="971"/>
              <a:ext cx="1098" cy="258"/>
            </a:xfrm>
            <a:custGeom>
              <a:avLst/>
              <a:gdLst>
                <a:gd name="T0" fmla="*/ 0 w 2196"/>
                <a:gd name="T1" fmla="*/ 516 h 516"/>
                <a:gd name="T2" fmla="*/ 170 w 2196"/>
                <a:gd name="T3" fmla="*/ 314 h 516"/>
                <a:gd name="T4" fmla="*/ 295 w 2196"/>
                <a:gd name="T5" fmla="*/ 182 h 516"/>
                <a:gd name="T6" fmla="*/ 391 w 2196"/>
                <a:gd name="T7" fmla="*/ 101 h 516"/>
                <a:gd name="T8" fmla="*/ 438 w 2196"/>
                <a:gd name="T9" fmla="*/ 74 h 516"/>
                <a:gd name="T10" fmla="*/ 490 w 2196"/>
                <a:gd name="T11" fmla="*/ 57 h 516"/>
                <a:gd name="T12" fmla="*/ 607 w 2196"/>
                <a:gd name="T13" fmla="*/ 42 h 516"/>
                <a:gd name="T14" fmla="*/ 898 w 2196"/>
                <a:gd name="T15" fmla="*/ 22 h 516"/>
                <a:gd name="T16" fmla="*/ 1141 w 2196"/>
                <a:gd name="T17" fmla="*/ 13 h 516"/>
                <a:gd name="T18" fmla="*/ 1412 w 2196"/>
                <a:gd name="T19" fmla="*/ 13 h 516"/>
                <a:gd name="T20" fmla="*/ 1607 w 2196"/>
                <a:gd name="T21" fmla="*/ 20 h 516"/>
                <a:gd name="T22" fmla="*/ 1783 w 2196"/>
                <a:gd name="T23" fmla="*/ 30 h 516"/>
                <a:gd name="T24" fmla="*/ 1863 w 2196"/>
                <a:gd name="T25" fmla="*/ 40 h 516"/>
                <a:gd name="T26" fmla="*/ 1910 w 2196"/>
                <a:gd name="T27" fmla="*/ 56 h 516"/>
                <a:gd name="T28" fmla="*/ 1971 w 2196"/>
                <a:gd name="T29" fmla="*/ 87 h 516"/>
                <a:gd name="T30" fmla="*/ 2028 w 2196"/>
                <a:gd name="T31" fmla="*/ 142 h 516"/>
                <a:gd name="T32" fmla="*/ 2091 w 2196"/>
                <a:gd name="T33" fmla="*/ 223 h 516"/>
                <a:gd name="T34" fmla="*/ 2177 w 2196"/>
                <a:gd name="T35" fmla="*/ 375 h 516"/>
                <a:gd name="T36" fmla="*/ 2196 w 2196"/>
                <a:gd name="T37" fmla="*/ 379 h 516"/>
                <a:gd name="T38" fmla="*/ 2090 w 2196"/>
                <a:gd name="T39" fmla="*/ 201 h 516"/>
                <a:gd name="T40" fmla="*/ 2034 w 2196"/>
                <a:gd name="T41" fmla="*/ 130 h 516"/>
                <a:gd name="T42" fmla="*/ 1982 w 2196"/>
                <a:gd name="T43" fmla="*/ 83 h 516"/>
                <a:gd name="T44" fmla="*/ 1928 w 2196"/>
                <a:gd name="T45" fmla="*/ 52 h 516"/>
                <a:gd name="T46" fmla="*/ 1866 w 2196"/>
                <a:gd name="T47" fmla="*/ 29 h 516"/>
                <a:gd name="T48" fmla="*/ 1785 w 2196"/>
                <a:gd name="T49" fmla="*/ 19 h 516"/>
                <a:gd name="T50" fmla="*/ 1470 w 2196"/>
                <a:gd name="T51" fmla="*/ 3 h 516"/>
                <a:gd name="T52" fmla="*/ 1255 w 2196"/>
                <a:gd name="T53" fmla="*/ 0 h 516"/>
                <a:gd name="T54" fmla="*/ 1105 w 2196"/>
                <a:gd name="T55" fmla="*/ 2 h 516"/>
                <a:gd name="T56" fmla="*/ 893 w 2196"/>
                <a:gd name="T57" fmla="*/ 10 h 516"/>
                <a:gd name="T58" fmla="*/ 703 w 2196"/>
                <a:gd name="T59" fmla="*/ 21 h 516"/>
                <a:gd name="T60" fmla="*/ 559 w 2196"/>
                <a:gd name="T61" fmla="*/ 35 h 516"/>
                <a:gd name="T62" fmla="*/ 466 w 2196"/>
                <a:gd name="T63" fmla="*/ 52 h 516"/>
                <a:gd name="T64" fmla="*/ 416 w 2196"/>
                <a:gd name="T65" fmla="*/ 70 h 516"/>
                <a:gd name="T66" fmla="*/ 358 w 2196"/>
                <a:gd name="T67" fmla="*/ 111 h 516"/>
                <a:gd name="T68" fmla="*/ 246 w 2196"/>
                <a:gd name="T69" fmla="*/ 212 h 516"/>
                <a:gd name="T70" fmla="*/ 71 w 2196"/>
                <a:gd name="T71" fmla="*/ 412 h 516"/>
                <a:gd name="T72" fmla="*/ 0 w 2196"/>
                <a:gd name="T73" fmla="*/ 516 h 516"/>
                <a:gd name="T74" fmla="*/ 0 w 2196"/>
                <a:gd name="T75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196" h="516">
                  <a:moveTo>
                    <a:pt x="0" y="516"/>
                  </a:moveTo>
                  <a:lnTo>
                    <a:pt x="170" y="314"/>
                  </a:lnTo>
                  <a:lnTo>
                    <a:pt x="295" y="182"/>
                  </a:lnTo>
                  <a:lnTo>
                    <a:pt x="391" y="101"/>
                  </a:lnTo>
                  <a:lnTo>
                    <a:pt x="438" y="74"/>
                  </a:lnTo>
                  <a:lnTo>
                    <a:pt x="490" y="57"/>
                  </a:lnTo>
                  <a:lnTo>
                    <a:pt x="607" y="42"/>
                  </a:lnTo>
                  <a:lnTo>
                    <a:pt x="898" y="22"/>
                  </a:lnTo>
                  <a:lnTo>
                    <a:pt x="1141" y="13"/>
                  </a:lnTo>
                  <a:lnTo>
                    <a:pt x="1412" y="13"/>
                  </a:lnTo>
                  <a:lnTo>
                    <a:pt x="1607" y="20"/>
                  </a:lnTo>
                  <a:lnTo>
                    <a:pt x="1783" y="30"/>
                  </a:lnTo>
                  <a:lnTo>
                    <a:pt x="1863" y="40"/>
                  </a:lnTo>
                  <a:lnTo>
                    <a:pt x="1910" y="56"/>
                  </a:lnTo>
                  <a:lnTo>
                    <a:pt x="1971" y="87"/>
                  </a:lnTo>
                  <a:lnTo>
                    <a:pt x="2028" y="142"/>
                  </a:lnTo>
                  <a:lnTo>
                    <a:pt x="2091" y="223"/>
                  </a:lnTo>
                  <a:lnTo>
                    <a:pt x="2177" y="375"/>
                  </a:lnTo>
                  <a:lnTo>
                    <a:pt x="2196" y="379"/>
                  </a:lnTo>
                  <a:lnTo>
                    <a:pt x="2090" y="201"/>
                  </a:lnTo>
                  <a:lnTo>
                    <a:pt x="2034" y="130"/>
                  </a:lnTo>
                  <a:lnTo>
                    <a:pt x="1982" y="83"/>
                  </a:lnTo>
                  <a:lnTo>
                    <a:pt x="1928" y="52"/>
                  </a:lnTo>
                  <a:lnTo>
                    <a:pt x="1866" y="29"/>
                  </a:lnTo>
                  <a:lnTo>
                    <a:pt x="1785" y="19"/>
                  </a:lnTo>
                  <a:lnTo>
                    <a:pt x="1470" y="3"/>
                  </a:lnTo>
                  <a:lnTo>
                    <a:pt x="1255" y="0"/>
                  </a:lnTo>
                  <a:lnTo>
                    <a:pt x="1105" y="2"/>
                  </a:lnTo>
                  <a:lnTo>
                    <a:pt x="893" y="10"/>
                  </a:lnTo>
                  <a:lnTo>
                    <a:pt x="703" y="21"/>
                  </a:lnTo>
                  <a:lnTo>
                    <a:pt x="559" y="35"/>
                  </a:lnTo>
                  <a:lnTo>
                    <a:pt x="466" y="52"/>
                  </a:lnTo>
                  <a:lnTo>
                    <a:pt x="416" y="70"/>
                  </a:lnTo>
                  <a:lnTo>
                    <a:pt x="358" y="111"/>
                  </a:lnTo>
                  <a:lnTo>
                    <a:pt x="246" y="212"/>
                  </a:lnTo>
                  <a:lnTo>
                    <a:pt x="71" y="412"/>
                  </a:lnTo>
                  <a:lnTo>
                    <a:pt x="0" y="516"/>
                  </a:lnTo>
                  <a:lnTo>
                    <a:pt x="0" y="5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Freeform 334">
              <a:extLst>
                <a:ext uri="{FF2B5EF4-FFF2-40B4-BE49-F238E27FC236}">
                  <a16:creationId xmlns:a16="http://schemas.microsoft.com/office/drawing/2014/main" id="{2DBF3CAF-ACA7-4AFD-BA69-4432E3BB1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1970" y="1037"/>
              <a:ext cx="85" cy="122"/>
            </a:xfrm>
            <a:custGeom>
              <a:avLst/>
              <a:gdLst>
                <a:gd name="T0" fmla="*/ 168 w 168"/>
                <a:gd name="T1" fmla="*/ 244 h 244"/>
                <a:gd name="T2" fmla="*/ 116 w 168"/>
                <a:gd name="T3" fmla="*/ 147 h 244"/>
                <a:gd name="T4" fmla="*/ 80 w 168"/>
                <a:gd name="T5" fmla="*/ 85 h 244"/>
                <a:gd name="T6" fmla="*/ 39 w 168"/>
                <a:gd name="T7" fmla="*/ 33 h 244"/>
                <a:gd name="T8" fmla="*/ 0 w 168"/>
                <a:gd name="T9" fmla="*/ 0 h 244"/>
                <a:gd name="T10" fmla="*/ 42 w 168"/>
                <a:gd name="T11" fmla="*/ 57 h 244"/>
                <a:gd name="T12" fmla="*/ 100 w 168"/>
                <a:gd name="T13" fmla="*/ 152 h 244"/>
                <a:gd name="T14" fmla="*/ 139 w 168"/>
                <a:gd name="T15" fmla="*/ 241 h 244"/>
                <a:gd name="T16" fmla="*/ 168 w 168"/>
                <a:gd name="T17" fmla="*/ 244 h 244"/>
                <a:gd name="T18" fmla="*/ 168 w 168"/>
                <a:gd name="T19" fmla="*/ 244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8" h="244">
                  <a:moveTo>
                    <a:pt x="168" y="244"/>
                  </a:moveTo>
                  <a:lnTo>
                    <a:pt x="116" y="147"/>
                  </a:lnTo>
                  <a:lnTo>
                    <a:pt x="80" y="85"/>
                  </a:lnTo>
                  <a:lnTo>
                    <a:pt x="39" y="33"/>
                  </a:lnTo>
                  <a:lnTo>
                    <a:pt x="0" y="0"/>
                  </a:lnTo>
                  <a:lnTo>
                    <a:pt x="42" y="57"/>
                  </a:lnTo>
                  <a:lnTo>
                    <a:pt x="100" y="152"/>
                  </a:lnTo>
                  <a:lnTo>
                    <a:pt x="139" y="241"/>
                  </a:lnTo>
                  <a:lnTo>
                    <a:pt x="168" y="244"/>
                  </a:lnTo>
                  <a:lnTo>
                    <a:pt x="168" y="24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89" name="Freeform 335">
              <a:extLst>
                <a:ext uri="{FF2B5EF4-FFF2-40B4-BE49-F238E27FC236}">
                  <a16:creationId xmlns:a16="http://schemas.microsoft.com/office/drawing/2014/main" id="{B34B2C00-2D27-4E07-B75D-30A9ED988250}"/>
                </a:ext>
              </a:extLst>
            </p:cNvPr>
            <p:cNvSpPr>
              <a:spLocks/>
            </p:cNvSpPr>
            <p:nvPr/>
          </p:nvSpPr>
          <p:spPr bwMode="auto">
            <a:xfrm>
              <a:off x="1920" y="1022"/>
              <a:ext cx="109" cy="244"/>
            </a:xfrm>
            <a:custGeom>
              <a:avLst/>
              <a:gdLst>
                <a:gd name="T0" fmla="*/ 219 w 219"/>
                <a:gd name="T1" fmla="*/ 269 h 487"/>
                <a:gd name="T2" fmla="*/ 142 w 219"/>
                <a:gd name="T3" fmla="*/ 115 h 487"/>
                <a:gd name="T4" fmla="*/ 74 w 219"/>
                <a:gd name="T5" fmla="*/ 14 h 487"/>
                <a:gd name="T6" fmla="*/ 45 w 219"/>
                <a:gd name="T7" fmla="*/ 0 h 487"/>
                <a:gd name="T8" fmla="*/ 7 w 219"/>
                <a:gd name="T9" fmla="*/ 0 h 487"/>
                <a:gd name="T10" fmla="*/ 0 w 219"/>
                <a:gd name="T11" fmla="*/ 17 h 487"/>
                <a:gd name="T12" fmla="*/ 8 w 219"/>
                <a:gd name="T13" fmla="*/ 39 h 487"/>
                <a:gd name="T14" fmla="*/ 48 w 219"/>
                <a:gd name="T15" fmla="*/ 176 h 487"/>
                <a:gd name="T16" fmla="*/ 75 w 219"/>
                <a:gd name="T17" fmla="*/ 289 h 487"/>
                <a:gd name="T18" fmla="*/ 92 w 219"/>
                <a:gd name="T19" fmla="*/ 403 h 487"/>
                <a:gd name="T20" fmla="*/ 93 w 219"/>
                <a:gd name="T21" fmla="*/ 479 h 487"/>
                <a:gd name="T22" fmla="*/ 144 w 219"/>
                <a:gd name="T23" fmla="*/ 487 h 487"/>
                <a:gd name="T24" fmla="*/ 154 w 219"/>
                <a:gd name="T25" fmla="*/ 474 h 487"/>
                <a:gd name="T26" fmla="*/ 120 w 219"/>
                <a:gd name="T27" fmla="*/ 465 h 487"/>
                <a:gd name="T28" fmla="*/ 182 w 219"/>
                <a:gd name="T29" fmla="*/ 455 h 487"/>
                <a:gd name="T30" fmla="*/ 156 w 219"/>
                <a:gd name="T31" fmla="*/ 420 h 487"/>
                <a:gd name="T32" fmla="*/ 150 w 219"/>
                <a:gd name="T33" fmla="*/ 373 h 487"/>
                <a:gd name="T34" fmla="*/ 158 w 219"/>
                <a:gd name="T35" fmla="*/ 306 h 487"/>
                <a:gd name="T36" fmla="*/ 180 w 219"/>
                <a:gd name="T37" fmla="*/ 279 h 487"/>
                <a:gd name="T38" fmla="*/ 219 w 219"/>
                <a:gd name="T39" fmla="*/ 269 h 487"/>
                <a:gd name="T40" fmla="*/ 219 w 219"/>
                <a:gd name="T41" fmla="*/ 269 h 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19" h="487">
                  <a:moveTo>
                    <a:pt x="219" y="269"/>
                  </a:moveTo>
                  <a:lnTo>
                    <a:pt x="142" y="115"/>
                  </a:lnTo>
                  <a:lnTo>
                    <a:pt x="74" y="14"/>
                  </a:lnTo>
                  <a:lnTo>
                    <a:pt x="45" y="0"/>
                  </a:lnTo>
                  <a:lnTo>
                    <a:pt x="7" y="0"/>
                  </a:lnTo>
                  <a:lnTo>
                    <a:pt x="0" y="17"/>
                  </a:lnTo>
                  <a:lnTo>
                    <a:pt x="8" y="39"/>
                  </a:lnTo>
                  <a:lnTo>
                    <a:pt x="48" y="176"/>
                  </a:lnTo>
                  <a:lnTo>
                    <a:pt x="75" y="289"/>
                  </a:lnTo>
                  <a:lnTo>
                    <a:pt x="92" y="403"/>
                  </a:lnTo>
                  <a:lnTo>
                    <a:pt x="93" y="479"/>
                  </a:lnTo>
                  <a:lnTo>
                    <a:pt x="144" y="487"/>
                  </a:lnTo>
                  <a:lnTo>
                    <a:pt x="154" y="474"/>
                  </a:lnTo>
                  <a:lnTo>
                    <a:pt x="120" y="465"/>
                  </a:lnTo>
                  <a:lnTo>
                    <a:pt x="182" y="455"/>
                  </a:lnTo>
                  <a:lnTo>
                    <a:pt x="156" y="420"/>
                  </a:lnTo>
                  <a:lnTo>
                    <a:pt x="150" y="373"/>
                  </a:lnTo>
                  <a:lnTo>
                    <a:pt x="158" y="306"/>
                  </a:lnTo>
                  <a:lnTo>
                    <a:pt x="180" y="279"/>
                  </a:lnTo>
                  <a:lnTo>
                    <a:pt x="219" y="269"/>
                  </a:lnTo>
                  <a:lnTo>
                    <a:pt x="219" y="269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0" name="Freeform 336">
              <a:extLst>
                <a:ext uri="{FF2B5EF4-FFF2-40B4-BE49-F238E27FC236}">
                  <a16:creationId xmlns:a16="http://schemas.microsoft.com/office/drawing/2014/main" id="{14805DF4-279A-43CA-A744-2D20BDFE7DA2}"/>
                </a:ext>
              </a:extLst>
            </p:cNvPr>
            <p:cNvSpPr>
              <a:spLocks/>
            </p:cNvSpPr>
            <p:nvPr/>
          </p:nvSpPr>
          <p:spPr bwMode="auto">
            <a:xfrm>
              <a:off x="2032" y="1247"/>
              <a:ext cx="49" cy="17"/>
            </a:xfrm>
            <a:custGeom>
              <a:avLst/>
              <a:gdLst>
                <a:gd name="T0" fmla="*/ 14 w 99"/>
                <a:gd name="T1" fmla="*/ 15 h 33"/>
                <a:gd name="T2" fmla="*/ 0 w 99"/>
                <a:gd name="T3" fmla="*/ 33 h 33"/>
                <a:gd name="T4" fmla="*/ 46 w 99"/>
                <a:gd name="T5" fmla="*/ 33 h 33"/>
                <a:gd name="T6" fmla="*/ 83 w 99"/>
                <a:gd name="T7" fmla="*/ 21 h 33"/>
                <a:gd name="T8" fmla="*/ 99 w 99"/>
                <a:gd name="T9" fmla="*/ 0 h 33"/>
                <a:gd name="T10" fmla="*/ 77 w 99"/>
                <a:gd name="T11" fmla="*/ 7 h 33"/>
                <a:gd name="T12" fmla="*/ 47 w 99"/>
                <a:gd name="T13" fmla="*/ 16 h 33"/>
                <a:gd name="T14" fmla="*/ 14 w 99"/>
                <a:gd name="T15" fmla="*/ 15 h 33"/>
                <a:gd name="T16" fmla="*/ 14 w 99"/>
                <a:gd name="T17" fmla="*/ 15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9" h="33">
                  <a:moveTo>
                    <a:pt x="14" y="15"/>
                  </a:moveTo>
                  <a:lnTo>
                    <a:pt x="0" y="33"/>
                  </a:lnTo>
                  <a:lnTo>
                    <a:pt x="46" y="33"/>
                  </a:lnTo>
                  <a:lnTo>
                    <a:pt x="83" y="21"/>
                  </a:lnTo>
                  <a:lnTo>
                    <a:pt x="99" y="0"/>
                  </a:lnTo>
                  <a:lnTo>
                    <a:pt x="77" y="7"/>
                  </a:lnTo>
                  <a:lnTo>
                    <a:pt x="47" y="16"/>
                  </a:lnTo>
                  <a:lnTo>
                    <a:pt x="14" y="15"/>
                  </a:lnTo>
                  <a:lnTo>
                    <a:pt x="14" y="1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1" name="Freeform 337">
              <a:extLst>
                <a:ext uri="{FF2B5EF4-FFF2-40B4-BE49-F238E27FC236}">
                  <a16:creationId xmlns:a16="http://schemas.microsoft.com/office/drawing/2014/main" id="{3F1B6776-D0F5-4EFD-93ED-39AA5ABB2875}"/>
                </a:ext>
              </a:extLst>
            </p:cNvPr>
            <p:cNvSpPr>
              <a:spLocks/>
            </p:cNvSpPr>
            <p:nvPr/>
          </p:nvSpPr>
          <p:spPr bwMode="auto">
            <a:xfrm>
              <a:off x="1997" y="1154"/>
              <a:ext cx="124" cy="146"/>
            </a:xfrm>
            <a:custGeom>
              <a:avLst/>
              <a:gdLst>
                <a:gd name="T0" fmla="*/ 0 w 248"/>
                <a:gd name="T1" fmla="*/ 217 h 291"/>
                <a:gd name="T2" fmla="*/ 5 w 248"/>
                <a:gd name="T3" fmla="*/ 245 h 291"/>
                <a:gd name="T4" fmla="*/ 34 w 248"/>
                <a:gd name="T5" fmla="*/ 264 h 291"/>
                <a:gd name="T6" fmla="*/ 19 w 248"/>
                <a:gd name="T7" fmla="*/ 281 h 291"/>
                <a:gd name="T8" fmla="*/ 60 w 248"/>
                <a:gd name="T9" fmla="*/ 291 h 291"/>
                <a:gd name="T10" fmla="*/ 55 w 248"/>
                <a:gd name="T11" fmla="*/ 258 h 291"/>
                <a:gd name="T12" fmla="*/ 89 w 248"/>
                <a:gd name="T13" fmla="*/ 193 h 291"/>
                <a:gd name="T14" fmla="*/ 224 w 248"/>
                <a:gd name="T15" fmla="*/ 190 h 291"/>
                <a:gd name="T16" fmla="*/ 241 w 248"/>
                <a:gd name="T17" fmla="*/ 171 h 291"/>
                <a:gd name="T18" fmla="*/ 248 w 248"/>
                <a:gd name="T19" fmla="*/ 144 h 291"/>
                <a:gd name="T20" fmla="*/ 240 w 248"/>
                <a:gd name="T21" fmla="*/ 53 h 291"/>
                <a:gd name="T22" fmla="*/ 228 w 248"/>
                <a:gd name="T23" fmla="*/ 31 h 291"/>
                <a:gd name="T24" fmla="*/ 204 w 248"/>
                <a:gd name="T25" fmla="*/ 18 h 291"/>
                <a:gd name="T26" fmla="*/ 146 w 248"/>
                <a:gd name="T27" fmla="*/ 6 h 291"/>
                <a:gd name="T28" fmla="*/ 41 w 248"/>
                <a:gd name="T29" fmla="*/ 0 h 291"/>
                <a:gd name="T30" fmla="*/ 19 w 248"/>
                <a:gd name="T31" fmla="*/ 12 h 291"/>
                <a:gd name="T32" fmla="*/ 70 w 248"/>
                <a:gd name="T33" fmla="*/ 12 h 291"/>
                <a:gd name="T34" fmla="*/ 165 w 248"/>
                <a:gd name="T35" fmla="*/ 20 h 291"/>
                <a:gd name="T36" fmla="*/ 211 w 248"/>
                <a:gd name="T37" fmla="*/ 30 h 291"/>
                <a:gd name="T38" fmla="*/ 227 w 248"/>
                <a:gd name="T39" fmla="*/ 48 h 291"/>
                <a:gd name="T40" fmla="*/ 233 w 248"/>
                <a:gd name="T41" fmla="*/ 81 h 291"/>
                <a:gd name="T42" fmla="*/ 227 w 248"/>
                <a:gd name="T43" fmla="*/ 155 h 291"/>
                <a:gd name="T44" fmla="*/ 212 w 248"/>
                <a:gd name="T45" fmla="*/ 173 h 291"/>
                <a:gd name="T46" fmla="*/ 100 w 248"/>
                <a:gd name="T47" fmla="*/ 170 h 291"/>
                <a:gd name="T48" fmla="*/ 66 w 248"/>
                <a:gd name="T49" fmla="*/ 161 h 291"/>
                <a:gd name="T50" fmla="*/ 74 w 248"/>
                <a:gd name="T51" fmla="*/ 189 h 291"/>
                <a:gd name="T52" fmla="*/ 41 w 248"/>
                <a:gd name="T53" fmla="*/ 248 h 291"/>
                <a:gd name="T54" fmla="*/ 15 w 248"/>
                <a:gd name="T55" fmla="*/ 232 h 291"/>
                <a:gd name="T56" fmla="*/ 0 w 248"/>
                <a:gd name="T57" fmla="*/ 217 h 291"/>
                <a:gd name="T58" fmla="*/ 0 w 248"/>
                <a:gd name="T59" fmla="*/ 217 h 2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48" h="291">
                  <a:moveTo>
                    <a:pt x="0" y="217"/>
                  </a:moveTo>
                  <a:lnTo>
                    <a:pt x="5" y="245"/>
                  </a:lnTo>
                  <a:lnTo>
                    <a:pt x="34" y="264"/>
                  </a:lnTo>
                  <a:lnTo>
                    <a:pt x="19" y="281"/>
                  </a:lnTo>
                  <a:lnTo>
                    <a:pt x="60" y="291"/>
                  </a:lnTo>
                  <a:lnTo>
                    <a:pt x="55" y="258"/>
                  </a:lnTo>
                  <a:lnTo>
                    <a:pt x="89" y="193"/>
                  </a:lnTo>
                  <a:lnTo>
                    <a:pt x="224" y="190"/>
                  </a:lnTo>
                  <a:lnTo>
                    <a:pt x="241" y="171"/>
                  </a:lnTo>
                  <a:lnTo>
                    <a:pt x="248" y="144"/>
                  </a:lnTo>
                  <a:lnTo>
                    <a:pt x="240" y="53"/>
                  </a:lnTo>
                  <a:lnTo>
                    <a:pt x="228" y="31"/>
                  </a:lnTo>
                  <a:lnTo>
                    <a:pt x="204" y="18"/>
                  </a:lnTo>
                  <a:lnTo>
                    <a:pt x="146" y="6"/>
                  </a:lnTo>
                  <a:lnTo>
                    <a:pt x="41" y="0"/>
                  </a:lnTo>
                  <a:lnTo>
                    <a:pt x="19" y="12"/>
                  </a:lnTo>
                  <a:lnTo>
                    <a:pt x="70" y="12"/>
                  </a:lnTo>
                  <a:lnTo>
                    <a:pt x="165" y="20"/>
                  </a:lnTo>
                  <a:lnTo>
                    <a:pt x="211" y="30"/>
                  </a:lnTo>
                  <a:lnTo>
                    <a:pt x="227" y="48"/>
                  </a:lnTo>
                  <a:lnTo>
                    <a:pt x="233" y="81"/>
                  </a:lnTo>
                  <a:lnTo>
                    <a:pt x="227" y="155"/>
                  </a:lnTo>
                  <a:lnTo>
                    <a:pt x="212" y="173"/>
                  </a:lnTo>
                  <a:lnTo>
                    <a:pt x="100" y="170"/>
                  </a:lnTo>
                  <a:lnTo>
                    <a:pt x="66" y="161"/>
                  </a:lnTo>
                  <a:lnTo>
                    <a:pt x="74" y="189"/>
                  </a:lnTo>
                  <a:lnTo>
                    <a:pt x="41" y="248"/>
                  </a:lnTo>
                  <a:lnTo>
                    <a:pt x="15" y="232"/>
                  </a:lnTo>
                  <a:lnTo>
                    <a:pt x="0" y="217"/>
                  </a:lnTo>
                  <a:lnTo>
                    <a:pt x="0" y="217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2" name="Freeform 338">
              <a:extLst>
                <a:ext uri="{FF2B5EF4-FFF2-40B4-BE49-F238E27FC236}">
                  <a16:creationId xmlns:a16="http://schemas.microsoft.com/office/drawing/2014/main" id="{C85F50F0-5225-4D41-BED1-8AA35E39D5DF}"/>
                </a:ext>
              </a:extLst>
            </p:cNvPr>
            <p:cNvSpPr>
              <a:spLocks/>
            </p:cNvSpPr>
            <p:nvPr/>
          </p:nvSpPr>
          <p:spPr bwMode="auto">
            <a:xfrm>
              <a:off x="2092" y="1302"/>
              <a:ext cx="28" cy="43"/>
            </a:xfrm>
            <a:custGeom>
              <a:avLst/>
              <a:gdLst>
                <a:gd name="T0" fmla="*/ 6 w 56"/>
                <a:gd name="T1" fmla="*/ 5 h 86"/>
                <a:gd name="T2" fmla="*/ 39 w 56"/>
                <a:gd name="T3" fmla="*/ 0 h 86"/>
                <a:gd name="T4" fmla="*/ 56 w 56"/>
                <a:gd name="T5" fmla="*/ 84 h 86"/>
                <a:gd name="T6" fmla="*/ 27 w 56"/>
                <a:gd name="T7" fmla="*/ 86 h 86"/>
                <a:gd name="T8" fmla="*/ 10 w 56"/>
                <a:gd name="T9" fmla="*/ 37 h 86"/>
                <a:gd name="T10" fmla="*/ 34 w 56"/>
                <a:gd name="T11" fmla="*/ 15 h 86"/>
                <a:gd name="T12" fmla="*/ 0 w 56"/>
                <a:gd name="T13" fmla="*/ 20 h 86"/>
                <a:gd name="T14" fmla="*/ 6 w 56"/>
                <a:gd name="T15" fmla="*/ 5 h 86"/>
                <a:gd name="T16" fmla="*/ 6 w 56"/>
                <a:gd name="T17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6" h="86">
                  <a:moveTo>
                    <a:pt x="6" y="5"/>
                  </a:moveTo>
                  <a:lnTo>
                    <a:pt x="39" y="0"/>
                  </a:lnTo>
                  <a:lnTo>
                    <a:pt x="56" y="84"/>
                  </a:lnTo>
                  <a:lnTo>
                    <a:pt x="27" y="86"/>
                  </a:lnTo>
                  <a:lnTo>
                    <a:pt x="10" y="37"/>
                  </a:lnTo>
                  <a:lnTo>
                    <a:pt x="34" y="15"/>
                  </a:lnTo>
                  <a:lnTo>
                    <a:pt x="0" y="20"/>
                  </a:lnTo>
                  <a:lnTo>
                    <a:pt x="6" y="5"/>
                  </a:lnTo>
                  <a:lnTo>
                    <a:pt x="6" y="5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3" name="Freeform 339">
              <a:extLst>
                <a:ext uri="{FF2B5EF4-FFF2-40B4-BE49-F238E27FC236}">
                  <a16:creationId xmlns:a16="http://schemas.microsoft.com/office/drawing/2014/main" id="{850D36E1-F2FF-41CD-B927-375F85FD4230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0" y="1231"/>
              <a:ext cx="85" cy="261"/>
            </a:xfrm>
            <a:custGeom>
              <a:avLst/>
              <a:gdLst>
                <a:gd name="T0" fmla="*/ 0 w 170"/>
                <a:gd name="T1" fmla="*/ 20 h 522"/>
                <a:gd name="T2" fmla="*/ 76 w 170"/>
                <a:gd name="T3" fmla="*/ 239 h 522"/>
                <a:gd name="T4" fmla="*/ 115 w 170"/>
                <a:gd name="T5" fmla="*/ 265 h 522"/>
                <a:gd name="T6" fmla="*/ 153 w 170"/>
                <a:gd name="T7" fmla="*/ 323 h 522"/>
                <a:gd name="T8" fmla="*/ 161 w 170"/>
                <a:gd name="T9" fmla="*/ 386 h 522"/>
                <a:gd name="T10" fmla="*/ 150 w 170"/>
                <a:gd name="T11" fmla="*/ 516 h 522"/>
                <a:gd name="T12" fmla="*/ 157 w 170"/>
                <a:gd name="T13" fmla="*/ 522 h 522"/>
                <a:gd name="T14" fmla="*/ 166 w 170"/>
                <a:gd name="T15" fmla="*/ 417 h 522"/>
                <a:gd name="T16" fmla="*/ 170 w 170"/>
                <a:gd name="T17" fmla="*/ 370 h 522"/>
                <a:gd name="T18" fmla="*/ 162 w 170"/>
                <a:gd name="T19" fmla="*/ 321 h 522"/>
                <a:gd name="T20" fmla="*/ 144 w 170"/>
                <a:gd name="T21" fmla="*/ 287 h 522"/>
                <a:gd name="T22" fmla="*/ 117 w 170"/>
                <a:gd name="T23" fmla="*/ 250 h 522"/>
                <a:gd name="T24" fmla="*/ 88 w 170"/>
                <a:gd name="T25" fmla="*/ 228 h 522"/>
                <a:gd name="T26" fmla="*/ 5 w 170"/>
                <a:gd name="T27" fmla="*/ 0 h 522"/>
                <a:gd name="T28" fmla="*/ 0 w 170"/>
                <a:gd name="T29" fmla="*/ 20 h 522"/>
                <a:gd name="T30" fmla="*/ 0 w 170"/>
                <a:gd name="T31" fmla="*/ 20 h 5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70" h="522">
                  <a:moveTo>
                    <a:pt x="0" y="20"/>
                  </a:moveTo>
                  <a:lnTo>
                    <a:pt x="76" y="239"/>
                  </a:lnTo>
                  <a:lnTo>
                    <a:pt x="115" y="265"/>
                  </a:lnTo>
                  <a:lnTo>
                    <a:pt x="153" y="323"/>
                  </a:lnTo>
                  <a:lnTo>
                    <a:pt x="161" y="386"/>
                  </a:lnTo>
                  <a:lnTo>
                    <a:pt x="150" y="516"/>
                  </a:lnTo>
                  <a:lnTo>
                    <a:pt x="157" y="522"/>
                  </a:lnTo>
                  <a:lnTo>
                    <a:pt x="166" y="417"/>
                  </a:lnTo>
                  <a:lnTo>
                    <a:pt x="170" y="370"/>
                  </a:lnTo>
                  <a:lnTo>
                    <a:pt x="162" y="321"/>
                  </a:lnTo>
                  <a:lnTo>
                    <a:pt x="144" y="287"/>
                  </a:lnTo>
                  <a:lnTo>
                    <a:pt x="117" y="250"/>
                  </a:lnTo>
                  <a:lnTo>
                    <a:pt x="88" y="228"/>
                  </a:lnTo>
                  <a:lnTo>
                    <a:pt x="5" y="0"/>
                  </a:lnTo>
                  <a:lnTo>
                    <a:pt x="0" y="20"/>
                  </a:lnTo>
                  <a:lnTo>
                    <a:pt x="0" y="2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4" name="Freeform 340">
              <a:extLst>
                <a:ext uri="{FF2B5EF4-FFF2-40B4-BE49-F238E27FC236}">
                  <a16:creationId xmlns:a16="http://schemas.microsoft.com/office/drawing/2014/main" id="{EC68E395-6A02-4040-8200-347BBFE8556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02" y="1463"/>
              <a:ext cx="28" cy="91"/>
            </a:xfrm>
            <a:custGeom>
              <a:avLst/>
              <a:gdLst>
                <a:gd name="T0" fmla="*/ 57 w 57"/>
                <a:gd name="T1" fmla="*/ 3 h 183"/>
                <a:gd name="T2" fmla="*/ 52 w 57"/>
                <a:gd name="T3" fmla="*/ 183 h 183"/>
                <a:gd name="T4" fmla="*/ 7 w 57"/>
                <a:gd name="T5" fmla="*/ 174 h 183"/>
                <a:gd name="T6" fmla="*/ 43 w 57"/>
                <a:gd name="T7" fmla="*/ 170 h 183"/>
                <a:gd name="T8" fmla="*/ 5 w 57"/>
                <a:gd name="T9" fmla="*/ 157 h 183"/>
                <a:gd name="T10" fmla="*/ 44 w 57"/>
                <a:gd name="T11" fmla="*/ 153 h 183"/>
                <a:gd name="T12" fmla="*/ 5 w 57"/>
                <a:gd name="T13" fmla="*/ 140 h 183"/>
                <a:gd name="T14" fmla="*/ 44 w 57"/>
                <a:gd name="T15" fmla="*/ 133 h 183"/>
                <a:gd name="T16" fmla="*/ 4 w 57"/>
                <a:gd name="T17" fmla="*/ 120 h 183"/>
                <a:gd name="T18" fmla="*/ 45 w 57"/>
                <a:gd name="T19" fmla="*/ 116 h 183"/>
                <a:gd name="T20" fmla="*/ 6 w 57"/>
                <a:gd name="T21" fmla="*/ 105 h 183"/>
                <a:gd name="T22" fmla="*/ 45 w 57"/>
                <a:gd name="T23" fmla="*/ 99 h 183"/>
                <a:gd name="T24" fmla="*/ 2 w 57"/>
                <a:gd name="T25" fmla="*/ 89 h 183"/>
                <a:gd name="T26" fmla="*/ 43 w 57"/>
                <a:gd name="T27" fmla="*/ 85 h 183"/>
                <a:gd name="T28" fmla="*/ 1 w 57"/>
                <a:gd name="T29" fmla="*/ 71 h 183"/>
                <a:gd name="T30" fmla="*/ 45 w 57"/>
                <a:gd name="T31" fmla="*/ 67 h 183"/>
                <a:gd name="T32" fmla="*/ 0 w 57"/>
                <a:gd name="T33" fmla="*/ 52 h 183"/>
                <a:gd name="T34" fmla="*/ 45 w 57"/>
                <a:gd name="T35" fmla="*/ 48 h 183"/>
                <a:gd name="T36" fmla="*/ 1 w 57"/>
                <a:gd name="T37" fmla="*/ 35 h 183"/>
                <a:gd name="T38" fmla="*/ 47 w 57"/>
                <a:gd name="T39" fmla="*/ 32 h 183"/>
                <a:gd name="T40" fmla="*/ 3 w 57"/>
                <a:gd name="T41" fmla="*/ 17 h 183"/>
                <a:gd name="T42" fmla="*/ 47 w 57"/>
                <a:gd name="T43" fmla="*/ 16 h 183"/>
                <a:gd name="T44" fmla="*/ 6 w 57"/>
                <a:gd name="T45" fmla="*/ 0 h 183"/>
                <a:gd name="T46" fmla="*/ 57 w 57"/>
                <a:gd name="T47" fmla="*/ 3 h 183"/>
                <a:gd name="T48" fmla="*/ 57 w 57"/>
                <a:gd name="T49" fmla="*/ 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57" h="183">
                  <a:moveTo>
                    <a:pt x="57" y="3"/>
                  </a:moveTo>
                  <a:lnTo>
                    <a:pt x="52" y="183"/>
                  </a:lnTo>
                  <a:lnTo>
                    <a:pt x="7" y="174"/>
                  </a:lnTo>
                  <a:lnTo>
                    <a:pt x="43" y="170"/>
                  </a:lnTo>
                  <a:lnTo>
                    <a:pt x="5" y="157"/>
                  </a:lnTo>
                  <a:lnTo>
                    <a:pt x="44" y="153"/>
                  </a:lnTo>
                  <a:lnTo>
                    <a:pt x="5" y="140"/>
                  </a:lnTo>
                  <a:lnTo>
                    <a:pt x="44" y="133"/>
                  </a:lnTo>
                  <a:lnTo>
                    <a:pt x="4" y="120"/>
                  </a:lnTo>
                  <a:lnTo>
                    <a:pt x="45" y="116"/>
                  </a:lnTo>
                  <a:lnTo>
                    <a:pt x="6" y="105"/>
                  </a:lnTo>
                  <a:lnTo>
                    <a:pt x="45" y="99"/>
                  </a:lnTo>
                  <a:lnTo>
                    <a:pt x="2" y="89"/>
                  </a:lnTo>
                  <a:lnTo>
                    <a:pt x="43" y="85"/>
                  </a:lnTo>
                  <a:lnTo>
                    <a:pt x="1" y="71"/>
                  </a:lnTo>
                  <a:lnTo>
                    <a:pt x="45" y="67"/>
                  </a:lnTo>
                  <a:lnTo>
                    <a:pt x="0" y="52"/>
                  </a:lnTo>
                  <a:lnTo>
                    <a:pt x="45" y="48"/>
                  </a:lnTo>
                  <a:lnTo>
                    <a:pt x="1" y="35"/>
                  </a:lnTo>
                  <a:lnTo>
                    <a:pt x="47" y="32"/>
                  </a:lnTo>
                  <a:lnTo>
                    <a:pt x="3" y="17"/>
                  </a:lnTo>
                  <a:lnTo>
                    <a:pt x="47" y="16"/>
                  </a:lnTo>
                  <a:lnTo>
                    <a:pt x="6" y="0"/>
                  </a:lnTo>
                  <a:lnTo>
                    <a:pt x="57" y="3"/>
                  </a:lnTo>
                  <a:lnTo>
                    <a:pt x="57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5" name="Freeform 341">
              <a:extLst>
                <a:ext uri="{FF2B5EF4-FFF2-40B4-BE49-F238E27FC236}">
                  <a16:creationId xmlns:a16="http://schemas.microsoft.com/office/drawing/2014/main" id="{5561135A-74A6-4F9D-B122-5C89D51597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51" y="1510"/>
              <a:ext cx="26" cy="43"/>
            </a:xfrm>
            <a:custGeom>
              <a:avLst/>
              <a:gdLst>
                <a:gd name="T0" fmla="*/ 4 w 51"/>
                <a:gd name="T1" fmla="*/ 0 h 87"/>
                <a:gd name="T2" fmla="*/ 0 w 51"/>
                <a:gd name="T3" fmla="*/ 87 h 87"/>
                <a:gd name="T4" fmla="*/ 46 w 51"/>
                <a:gd name="T5" fmla="*/ 84 h 87"/>
                <a:gd name="T6" fmla="*/ 10 w 51"/>
                <a:gd name="T7" fmla="*/ 76 h 87"/>
                <a:gd name="T8" fmla="*/ 46 w 51"/>
                <a:gd name="T9" fmla="*/ 66 h 87"/>
                <a:gd name="T10" fmla="*/ 10 w 51"/>
                <a:gd name="T11" fmla="*/ 56 h 87"/>
                <a:gd name="T12" fmla="*/ 51 w 51"/>
                <a:gd name="T13" fmla="*/ 47 h 87"/>
                <a:gd name="T14" fmla="*/ 11 w 51"/>
                <a:gd name="T15" fmla="*/ 39 h 87"/>
                <a:gd name="T16" fmla="*/ 50 w 51"/>
                <a:gd name="T17" fmla="*/ 30 h 87"/>
                <a:gd name="T18" fmla="*/ 13 w 51"/>
                <a:gd name="T19" fmla="*/ 25 h 87"/>
                <a:gd name="T20" fmla="*/ 28 w 51"/>
                <a:gd name="T21" fmla="*/ 17 h 87"/>
                <a:gd name="T22" fmla="*/ 4 w 51"/>
                <a:gd name="T23" fmla="*/ 0 h 87"/>
                <a:gd name="T24" fmla="*/ 4 w 51"/>
                <a:gd name="T25" fmla="*/ 0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1" h="87">
                  <a:moveTo>
                    <a:pt x="4" y="0"/>
                  </a:moveTo>
                  <a:lnTo>
                    <a:pt x="0" y="87"/>
                  </a:lnTo>
                  <a:lnTo>
                    <a:pt x="46" y="84"/>
                  </a:lnTo>
                  <a:lnTo>
                    <a:pt x="10" y="76"/>
                  </a:lnTo>
                  <a:lnTo>
                    <a:pt x="46" y="66"/>
                  </a:lnTo>
                  <a:lnTo>
                    <a:pt x="10" y="56"/>
                  </a:lnTo>
                  <a:lnTo>
                    <a:pt x="51" y="47"/>
                  </a:lnTo>
                  <a:lnTo>
                    <a:pt x="11" y="39"/>
                  </a:lnTo>
                  <a:lnTo>
                    <a:pt x="50" y="30"/>
                  </a:lnTo>
                  <a:lnTo>
                    <a:pt x="13" y="25"/>
                  </a:lnTo>
                  <a:lnTo>
                    <a:pt x="28" y="17"/>
                  </a:lnTo>
                  <a:lnTo>
                    <a:pt x="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6" name="Freeform 342">
              <a:extLst>
                <a:ext uri="{FF2B5EF4-FFF2-40B4-BE49-F238E27FC236}">
                  <a16:creationId xmlns:a16="http://schemas.microsoft.com/office/drawing/2014/main" id="{E5C4445C-55EB-4B36-A790-E0C9BC9A9228}"/>
                </a:ext>
              </a:extLst>
            </p:cNvPr>
            <p:cNvSpPr>
              <a:spLocks/>
            </p:cNvSpPr>
            <p:nvPr/>
          </p:nvSpPr>
          <p:spPr bwMode="auto">
            <a:xfrm>
              <a:off x="844" y="1456"/>
              <a:ext cx="30" cy="92"/>
            </a:xfrm>
            <a:custGeom>
              <a:avLst/>
              <a:gdLst>
                <a:gd name="T0" fmla="*/ 2 w 59"/>
                <a:gd name="T1" fmla="*/ 1 h 184"/>
                <a:gd name="T2" fmla="*/ 0 w 59"/>
                <a:gd name="T3" fmla="*/ 73 h 184"/>
                <a:gd name="T4" fmla="*/ 1 w 59"/>
                <a:gd name="T5" fmla="*/ 184 h 184"/>
                <a:gd name="T6" fmla="*/ 42 w 59"/>
                <a:gd name="T7" fmla="*/ 174 h 184"/>
                <a:gd name="T8" fmla="*/ 10 w 59"/>
                <a:gd name="T9" fmla="*/ 169 h 184"/>
                <a:gd name="T10" fmla="*/ 46 w 59"/>
                <a:gd name="T11" fmla="*/ 156 h 184"/>
                <a:gd name="T12" fmla="*/ 10 w 59"/>
                <a:gd name="T13" fmla="*/ 151 h 184"/>
                <a:gd name="T14" fmla="*/ 49 w 59"/>
                <a:gd name="T15" fmla="*/ 137 h 184"/>
                <a:gd name="T16" fmla="*/ 9 w 59"/>
                <a:gd name="T17" fmla="*/ 128 h 184"/>
                <a:gd name="T18" fmla="*/ 49 w 59"/>
                <a:gd name="T19" fmla="*/ 118 h 184"/>
                <a:gd name="T20" fmla="*/ 12 w 59"/>
                <a:gd name="T21" fmla="*/ 109 h 184"/>
                <a:gd name="T22" fmla="*/ 54 w 59"/>
                <a:gd name="T23" fmla="*/ 97 h 184"/>
                <a:gd name="T24" fmla="*/ 12 w 59"/>
                <a:gd name="T25" fmla="*/ 87 h 184"/>
                <a:gd name="T26" fmla="*/ 59 w 59"/>
                <a:gd name="T27" fmla="*/ 74 h 184"/>
                <a:gd name="T28" fmla="*/ 10 w 59"/>
                <a:gd name="T29" fmla="*/ 67 h 184"/>
                <a:gd name="T30" fmla="*/ 59 w 59"/>
                <a:gd name="T31" fmla="*/ 56 h 184"/>
                <a:gd name="T32" fmla="*/ 12 w 59"/>
                <a:gd name="T33" fmla="*/ 45 h 184"/>
                <a:gd name="T34" fmla="*/ 52 w 59"/>
                <a:gd name="T35" fmla="*/ 36 h 184"/>
                <a:gd name="T36" fmla="*/ 12 w 59"/>
                <a:gd name="T37" fmla="*/ 27 h 184"/>
                <a:gd name="T38" fmla="*/ 54 w 59"/>
                <a:gd name="T39" fmla="*/ 15 h 184"/>
                <a:gd name="T40" fmla="*/ 16 w 59"/>
                <a:gd name="T41" fmla="*/ 12 h 184"/>
                <a:gd name="T42" fmla="*/ 52 w 59"/>
                <a:gd name="T43" fmla="*/ 0 h 184"/>
                <a:gd name="T44" fmla="*/ 2 w 59"/>
                <a:gd name="T45" fmla="*/ 1 h 184"/>
                <a:gd name="T46" fmla="*/ 2 w 59"/>
                <a:gd name="T47" fmla="*/ 1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9" h="184">
                  <a:moveTo>
                    <a:pt x="2" y="1"/>
                  </a:moveTo>
                  <a:lnTo>
                    <a:pt x="0" y="73"/>
                  </a:lnTo>
                  <a:lnTo>
                    <a:pt x="1" y="184"/>
                  </a:lnTo>
                  <a:lnTo>
                    <a:pt x="42" y="174"/>
                  </a:lnTo>
                  <a:lnTo>
                    <a:pt x="10" y="169"/>
                  </a:lnTo>
                  <a:lnTo>
                    <a:pt x="46" y="156"/>
                  </a:lnTo>
                  <a:lnTo>
                    <a:pt x="10" y="151"/>
                  </a:lnTo>
                  <a:lnTo>
                    <a:pt x="49" y="137"/>
                  </a:lnTo>
                  <a:lnTo>
                    <a:pt x="9" y="128"/>
                  </a:lnTo>
                  <a:lnTo>
                    <a:pt x="49" y="118"/>
                  </a:lnTo>
                  <a:lnTo>
                    <a:pt x="12" y="109"/>
                  </a:lnTo>
                  <a:lnTo>
                    <a:pt x="54" y="97"/>
                  </a:lnTo>
                  <a:lnTo>
                    <a:pt x="12" y="87"/>
                  </a:lnTo>
                  <a:lnTo>
                    <a:pt x="59" y="74"/>
                  </a:lnTo>
                  <a:lnTo>
                    <a:pt x="10" y="67"/>
                  </a:lnTo>
                  <a:lnTo>
                    <a:pt x="59" y="56"/>
                  </a:lnTo>
                  <a:lnTo>
                    <a:pt x="12" y="45"/>
                  </a:lnTo>
                  <a:lnTo>
                    <a:pt x="52" y="36"/>
                  </a:lnTo>
                  <a:lnTo>
                    <a:pt x="12" y="27"/>
                  </a:lnTo>
                  <a:lnTo>
                    <a:pt x="54" y="15"/>
                  </a:lnTo>
                  <a:lnTo>
                    <a:pt x="16" y="12"/>
                  </a:lnTo>
                  <a:lnTo>
                    <a:pt x="52" y="0"/>
                  </a:lnTo>
                  <a:lnTo>
                    <a:pt x="2" y="1"/>
                  </a:lnTo>
                  <a:lnTo>
                    <a:pt x="2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7" name="Freeform 343">
              <a:extLst>
                <a:ext uri="{FF2B5EF4-FFF2-40B4-BE49-F238E27FC236}">
                  <a16:creationId xmlns:a16="http://schemas.microsoft.com/office/drawing/2014/main" id="{3DC29032-913E-41C7-98C4-D95FD5276C6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40" y="1523"/>
              <a:ext cx="184" cy="33"/>
            </a:xfrm>
            <a:custGeom>
              <a:avLst/>
              <a:gdLst>
                <a:gd name="T0" fmla="*/ 0 w 368"/>
                <a:gd name="T1" fmla="*/ 16 h 67"/>
                <a:gd name="T2" fmla="*/ 92 w 368"/>
                <a:gd name="T3" fmla="*/ 15 h 67"/>
                <a:gd name="T4" fmla="*/ 96 w 368"/>
                <a:gd name="T5" fmla="*/ 67 h 67"/>
                <a:gd name="T6" fmla="*/ 116 w 368"/>
                <a:gd name="T7" fmla="*/ 54 h 67"/>
                <a:gd name="T8" fmla="*/ 131 w 368"/>
                <a:gd name="T9" fmla="*/ 66 h 67"/>
                <a:gd name="T10" fmla="*/ 147 w 368"/>
                <a:gd name="T11" fmla="*/ 49 h 67"/>
                <a:gd name="T12" fmla="*/ 164 w 368"/>
                <a:gd name="T13" fmla="*/ 67 h 67"/>
                <a:gd name="T14" fmla="*/ 182 w 368"/>
                <a:gd name="T15" fmla="*/ 50 h 67"/>
                <a:gd name="T16" fmla="*/ 197 w 368"/>
                <a:gd name="T17" fmla="*/ 67 h 67"/>
                <a:gd name="T18" fmla="*/ 213 w 368"/>
                <a:gd name="T19" fmla="*/ 44 h 67"/>
                <a:gd name="T20" fmla="*/ 232 w 368"/>
                <a:gd name="T21" fmla="*/ 65 h 67"/>
                <a:gd name="T22" fmla="*/ 246 w 368"/>
                <a:gd name="T23" fmla="*/ 50 h 67"/>
                <a:gd name="T24" fmla="*/ 259 w 368"/>
                <a:gd name="T25" fmla="*/ 66 h 67"/>
                <a:gd name="T26" fmla="*/ 262 w 368"/>
                <a:gd name="T27" fmla="*/ 19 h 67"/>
                <a:gd name="T28" fmla="*/ 368 w 368"/>
                <a:gd name="T29" fmla="*/ 20 h 67"/>
                <a:gd name="T30" fmla="*/ 326 w 368"/>
                <a:gd name="T31" fmla="*/ 3 h 67"/>
                <a:gd name="T32" fmla="*/ 259 w 368"/>
                <a:gd name="T33" fmla="*/ 10 h 67"/>
                <a:gd name="T34" fmla="*/ 250 w 368"/>
                <a:gd name="T35" fmla="*/ 37 h 67"/>
                <a:gd name="T36" fmla="*/ 232 w 368"/>
                <a:gd name="T37" fmla="*/ 16 h 67"/>
                <a:gd name="T38" fmla="*/ 230 w 368"/>
                <a:gd name="T39" fmla="*/ 46 h 67"/>
                <a:gd name="T40" fmla="*/ 207 w 368"/>
                <a:gd name="T41" fmla="*/ 12 h 67"/>
                <a:gd name="T42" fmla="*/ 195 w 368"/>
                <a:gd name="T43" fmla="*/ 37 h 67"/>
                <a:gd name="T44" fmla="*/ 181 w 368"/>
                <a:gd name="T45" fmla="*/ 7 h 67"/>
                <a:gd name="T46" fmla="*/ 163 w 368"/>
                <a:gd name="T47" fmla="*/ 42 h 67"/>
                <a:gd name="T48" fmla="*/ 145 w 368"/>
                <a:gd name="T49" fmla="*/ 16 h 67"/>
                <a:gd name="T50" fmla="*/ 129 w 368"/>
                <a:gd name="T51" fmla="*/ 41 h 67"/>
                <a:gd name="T52" fmla="*/ 117 w 368"/>
                <a:gd name="T53" fmla="*/ 14 h 67"/>
                <a:gd name="T54" fmla="*/ 105 w 368"/>
                <a:gd name="T55" fmla="*/ 39 h 67"/>
                <a:gd name="T56" fmla="*/ 96 w 368"/>
                <a:gd name="T57" fmla="*/ 4 h 67"/>
                <a:gd name="T58" fmla="*/ 39 w 368"/>
                <a:gd name="T59" fmla="*/ 0 h 67"/>
                <a:gd name="T60" fmla="*/ 0 w 368"/>
                <a:gd name="T61" fmla="*/ 16 h 67"/>
                <a:gd name="T62" fmla="*/ 0 w 368"/>
                <a:gd name="T63" fmla="*/ 16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68" h="67">
                  <a:moveTo>
                    <a:pt x="0" y="16"/>
                  </a:moveTo>
                  <a:lnTo>
                    <a:pt x="92" y="15"/>
                  </a:lnTo>
                  <a:lnTo>
                    <a:pt x="96" y="67"/>
                  </a:lnTo>
                  <a:lnTo>
                    <a:pt x="116" y="54"/>
                  </a:lnTo>
                  <a:lnTo>
                    <a:pt x="131" y="66"/>
                  </a:lnTo>
                  <a:lnTo>
                    <a:pt x="147" y="49"/>
                  </a:lnTo>
                  <a:lnTo>
                    <a:pt x="164" y="67"/>
                  </a:lnTo>
                  <a:lnTo>
                    <a:pt x="182" y="50"/>
                  </a:lnTo>
                  <a:lnTo>
                    <a:pt x="197" y="67"/>
                  </a:lnTo>
                  <a:lnTo>
                    <a:pt x="213" y="44"/>
                  </a:lnTo>
                  <a:lnTo>
                    <a:pt x="232" y="65"/>
                  </a:lnTo>
                  <a:lnTo>
                    <a:pt x="246" y="50"/>
                  </a:lnTo>
                  <a:lnTo>
                    <a:pt x="259" y="66"/>
                  </a:lnTo>
                  <a:lnTo>
                    <a:pt x="262" y="19"/>
                  </a:lnTo>
                  <a:lnTo>
                    <a:pt x="368" y="20"/>
                  </a:lnTo>
                  <a:lnTo>
                    <a:pt x="326" y="3"/>
                  </a:lnTo>
                  <a:lnTo>
                    <a:pt x="259" y="10"/>
                  </a:lnTo>
                  <a:lnTo>
                    <a:pt x="250" y="37"/>
                  </a:lnTo>
                  <a:lnTo>
                    <a:pt x="232" y="16"/>
                  </a:lnTo>
                  <a:lnTo>
                    <a:pt x="230" y="46"/>
                  </a:lnTo>
                  <a:lnTo>
                    <a:pt x="207" y="12"/>
                  </a:lnTo>
                  <a:lnTo>
                    <a:pt x="195" y="37"/>
                  </a:lnTo>
                  <a:lnTo>
                    <a:pt x="181" y="7"/>
                  </a:lnTo>
                  <a:lnTo>
                    <a:pt x="163" y="42"/>
                  </a:lnTo>
                  <a:lnTo>
                    <a:pt x="145" y="16"/>
                  </a:lnTo>
                  <a:lnTo>
                    <a:pt x="129" y="41"/>
                  </a:lnTo>
                  <a:lnTo>
                    <a:pt x="117" y="14"/>
                  </a:lnTo>
                  <a:lnTo>
                    <a:pt x="105" y="39"/>
                  </a:lnTo>
                  <a:lnTo>
                    <a:pt x="96" y="4"/>
                  </a:lnTo>
                  <a:lnTo>
                    <a:pt x="39" y="0"/>
                  </a:lnTo>
                  <a:lnTo>
                    <a:pt x="0" y="16"/>
                  </a:lnTo>
                  <a:lnTo>
                    <a:pt x="0" y="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8" name="Freeform 344">
              <a:extLst>
                <a:ext uri="{FF2B5EF4-FFF2-40B4-BE49-F238E27FC236}">
                  <a16:creationId xmlns:a16="http://schemas.microsoft.com/office/drawing/2014/main" id="{1BEC3D0E-89BF-40A7-812A-441C1DEC1ACD}"/>
                </a:ext>
              </a:extLst>
            </p:cNvPr>
            <p:cNvSpPr>
              <a:spLocks/>
            </p:cNvSpPr>
            <p:nvPr/>
          </p:nvSpPr>
          <p:spPr bwMode="auto">
            <a:xfrm>
              <a:off x="1576" y="1465"/>
              <a:ext cx="118" cy="43"/>
            </a:xfrm>
            <a:custGeom>
              <a:avLst/>
              <a:gdLst>
                <a:gd name="T0" fmla="*/ 0 w 235"/>
                <a:gd name="T1" fmla="*/ 54 h 85"/>
                <a:gd name="T2" fmla="*/ 15 w 235"/>
                <a:gd name="T3" fmla="*/ 3 h 85"/>
                <a:gd name="T4" fmla="*/ 135 w 235"/>
                <a:gd name="T5" fmla="*/ 0 h 85"/>
                <a:gd name="T6" fmla="*/ 152 w 235"/>
                <a:gd name="T7" fmla="*/ 31 h 85"/>
                <a:gd name="T8" fmla="*/ 166 w 235"/>
                <a:gd name="T9" fmla="*/ 9 h 85"/>
                <a:gd name="T10" fmla="*/ 176 w 235"/>
                <a:gd name="T11" fmla="*/ 45 h 85"/>
                <a:gd name="T12" fmla="*/ 187 w 235"/>
                <a:gd name="T13" fmla="*/ 12 h 85"/>
                <a:gd name="T14" fmla="*/ 198 w 235"/>
                <a:gd name="T15" fmla="*/ 43 h 85"/>
                <a:gd name="T16" fmla="*/ 206 w 235"/>
                <a:gd name="T17" fmla="*/ 21 h 85"/>
                <a:gd name="T18" fmla="*/ 212 w 235"/>
                <a:gd name="T19" fmla="*/ 46 h 85"/>
                <a:gd name="T20" fmla="*/ 227 w 235"/>
                <a:gd name="T21" fmla="*/ 25 h 85"/>
                <a:gd name="T22" fmla="*/ 235 w 235"/>
                <a:gd name="T23" fmla="*/ 41 h 85"/>
                <a:gd name="T24" fmla="*/ 215 w 235"/>
                <a:gd name="T25" fmla="*/ 63 h 85"/>
                <a:gd name="T26" fmla="*/ 209 w 235"/>
                <a:gd name="T27" fmla="*/ 82 h 85"/>
                <a:gd name="T28" fmla="*/ 181 w 235"/>
                <a:gd name="T29" fmla="*/ 85 h 85"/>
                <a:gd name="T30" fmla="*/ 163 w 235"/>
                <a:gd name="T31" fmla="*/ 42 h 85"/>
                <a:gd name="T32" fmla="*/ 159 w 235"/>
                <a:gd name="T33" fmla="*/ 70 h 85"/>
                <a:gd name="T34" fmla="*/ 137 w 235"/>
                <a:gd name="T35" fmla="*/ 30 h 85"/>
                <a:gd name="T36" fmla="*/ 109 w 235"/>
                <a:gd name="T37" fmla="*/ 36 h 85"/>
                <a:gd name="T38" fmla="*/ 92 w 235"/>
                <a:gd name="T39" fmla="*/ 53 h 85"/>
                <a:gd name="T40" fmla="*/ 54 w 235"/>
                <a:gd name="T41" fmla="*/ 26 h 85"/>
                <a:gd name="T42" fmla="*/ 20 w 235"/>
                <a:gd name="T43" fmla="*/ 30 h 85"/>
                <a:gd name="T44" fmla="*/ 0 w 235"/>
                <a:gd name="T45" fmla="*/ 54 h 85"/>
                <a:gd name="T46" fmla="*/ 0 w 235"/>
                <a:gd name="T47" fmla="*/ 54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35" h="85">
                  <a:moveTo>
                    <a:pt x="0" y="54"/>
                  </a:moveTo>
                  <a:lnTo>
                    <a:pt x="15" y="3"/>
                  </a:lnTo>
                  <a:lnTo>
                    <a:pt x="135" y="0"/>
                  </a:lnTo>
                  <a:lnTo>
                    <a:pt x="152" y="31"/>
                  </a:lnTo>
                  <a:lnTo>
                    <a:pt x="166" y="9"/>
                  </a:lnTo>
                  <a:lnTo>
                    <a:pt x="176" y="45"/>
                  </a:lnTo>
                  <a:lnTo>
                    <a:pt x="187" y="12"/>
                  </a:lnTo>
                  <a:lnTo>
                    <a:pt x="198" y="43"/>
                  </a:lnTo>
                  <a:lnTo>
                    <a:pt x="206" y="21"/>
                  </a:lnTo>
                  <a:lnTo>
                    <a:pt x="212" y="46"/>
                  </a:lnTo>
                  <a:lnTo>
                    <a:pt x="227" y="25"/>
                  </a:lnTo>
                  <a:lnTo>
                    <a:pt x="235" y="41"/>
                  </a:lnTo>
                  <a:lnTo>
                    <a:pt x="215" y="63"/>
                  </a:lnTo>
                  <a:lnTo>
                    <a:pt x="209" y="82"/>
                  </a:lnTo>
                  <a:lnTo>
                    <a:pt x="181" y="85"/>
                  </a:lnTo>
                  <a:lnTo>
                    <a:pt x="163" y="42"/>
                  </a:lnTo>
                  <a:lnTo>
                    <a:pt x="159" y="70"/>
                  </a:lnTo>
                  <a:lnTo>
                    <a:pt x="137" y="30"/>
                  </a:lnTo>
                  <a:lnTo>
                    <a:pt x="109" y="36"/>
                  </a:lnTo>
                  <a:lnTo>
                    <a:pt x="92" y="53"/>
                  </a:lnTo>
                  <a:lnTo>
                    <a:pt x="54" y="26"/>
                  </a:lnTo>
                  <a:lnTo>
                    <a:pt x="20" y="30"/>
                  </a:lnTo>
                  <a:lnTo>
                    <a:pt x="0" y="54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99" name="Freeform 345">
              <a:extLst>
                <a:ext uri="{FF2B5EF4-FFF2-40B4-BE49-F238E27FC236}">
                  <a16:creationId xmlns:a16="http://schemas.microsoft.com/office/drawing/2014/main" id="{EAFBA6AE-3AD2-4665-82FD-644647EDB282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4" y="1467"/>
              <a:ext cx="19" cy="63"/>
            </a:xfrm>
            <a:custGeom>
              <a:avLst/>
              <a:gdLst>
                <a:gd name="T0" fmla="*/ 0 w 37"/>
                <a:gd name="T1" fmla="*/ 0 h 124"/>
                <a:gd name="T2" fmla="*/ 23 w 37"/>
                <a:gd name="T3" fmla="*/ 2 h 124"/>
                <a:gd name="T4" fmla="*/ 36 w 37"/>
                <a:gd name="T5" fmla="*/ 25 h 124"/>
                <a:gd name="T6" fmla="*/ 37 w 37"/>
                <a:gd name="T7" fmla="*/ 109 h 124"/>
                <a:gd name="T8" fmla="*/ 29 w 37"/>
                <a:gd name="T9" fmla="*/ 124 h 124"/>
                <a:gd name="T10" fmla="*/ 17 w 37"/>
                <a:gd name="T11" fmla="*/ 29 h 124"/>
                <a:gd name="T12" fmla="*/ 0 w 37"/>
                <a:gd name="T13" fmla="*/ 0 h 124"/>
                <a:gd name="T14" fmla="*/ 0 w 37"/>
                <a:gd name="T15" fmla="*/ 0 h 1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7" h="124">
                  <a:moveTo>
                    <a:pt x="0" y="0"/>
                  </a:moveTo>
                  <a:lnTo>
                    <a:pt x="23" y="2"/>
                  </a:lnTo>
                  <a:lnTo>
                    <a:pt x="36" y="25"/>
                  </a:lnTo>
                  <a:lnTo>
                    <a:pt x="37" y="109"/>
                  </a:lnTo>
                  <a:lnTo>
                    <a:pt x="29" y="124"/>
                  </a:lnTo>
                  <a:lnTo>
                    <a:pt x="17" y="29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0" name="Freeform 346">
              <a:extLst>
                <a:ext uri="{FF2B5EF4-FFF2-40B4-BE49-F238E27FC236}">
                  <a16:creationId xmlns:a16="http://schemas.microsoft.com/office/drawing/2014/main" id="{A7C7E857-D086-4D78-823B-E7FC48D939E3}"/>
                </a:ext>
              </a:extLst>
            </p:cNvPr>
            <p:cNvSpPr>
              <a:spLocks/>
            </p:cNvSpPr>
            <p:nvPr/>
          </p:nvSpPr>
          <p:spPr bwMode="auto">
            <a:xfrm>
              <a:off x="1538" y="1465"/>
              <a:ext cx="32" cy="36"/>
            </a:xfrm>
            <a:custGeom>
              <a:avLst/>
              <a:gdLst>
                <a:gd name="T0" fmla="*/ 3 w 63"/>
                <a:gd name="T1" fmla="*/ 3 h 72"/>
                <a:gd name="T2" fmla="*/ 63 w 63"/>
                <a:gd name="T3" fmla="*/ 0 h 72"/>
                <a:gd name="T4" fmla="*/ 38 w 63"/>
                <a:gd name="T5" fmla="*/ 12 h 72"/>
                <a:gd name="T6" fmla="*/ 18 w 63"/>
                <a:gd name="T7" fmla="*/ 25 h 72"/>
                <a:gd name="T8" fmla="*/ 0 w 63"/>
                <a:gd name="T9" fmla="*/ 72 h 72"/>
                <a:gd name="T10" fmla="*/ 3 w 63"/>
                <a:gd name="T11" fmla="*/ 3 h 72"/>
                <a:gd name="T12" fmla="*/ 3 w 63"/>
                <a:gd name="T13" fmla="*/ 3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" h="72">
                  <a:moveTo>
                    <a:pt x="3" y="3"/>
                  </a:moveTo>
                  <a:lnTo>
                    <a:pt x="63" y="0"/>
                  </a:lnTo>
                  <a:lnTo>
                    <a:pt x="38" y="12"/>
                  </a:lnTo>
                  <a:lnTo>
                    <a:pt x="18" y="25"/>
                  </a:lnTo>
                  <a:lnTo>
                    <a:pt x="0" y="72"/>
                  </a:lnTo>
                  <a:lnTo>
                    <a:pt x="3" y="3"/>
                  </a:lnTo>
                  <a:lnTo>
                    <a:pt x="3" y="3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1" name="Freeform 347">
              <a:extLst>
                <a:ext uri="{FF2B5EF4-FFF2-40B4-BE49-F238E27FC236}">
                  <a16:creationId xmlns:a16="http://schemas.microsoft.com/office/drawing/2014/main" id="{B89FB5F4-D160-4877-BBC3-EFECE607BF52}"/>
                </a:ext>
              </a:extLst>
            </p:cNvPr>
            <p:cNvSpPr>
              <a:spLocks/>
            </p:cNvSpPr>
            <p:nvPr/>
          </p:nvSpPr>
          <p:spPr bwMode="auto">
            <a:xfrm>
              <a:off x="696" y="1459"/>
              <a:ext cx="132" cy="67"/>
            </a:xfrm>
            <a:custGeom>
              <a:avLst/>
              <a:gdLst>
                <a:gd name="T0" fmla="*/ 41 w 263"/>
                <a:gd name="T1" fmla="*/ 0 h 134"/>
                <a:gd name="T2" fmla="*/ 144 w 263"/>
                <a:gd name="T3" fmla="*/ 1 h 134"/>
                <a:gd name="T4" fmla="*/ 142 w 263"/>
                <a:gd name="T5" fmla="*/ 35 h 134"/>
                <a:gd name="T6" fmla="*/ 212 w 263"/>
                <a:gd name="T7" fmla="*/ 43 h 134"/>
                <a:gd name="T8" fmla="*/ 217 w 263"/>
                <a:gd name="T9" fmla="*/ 104 h 134"/>
                <a:gd name="T10" fmla="*/ 230 w 263"/>
                <a:gd name="T11" fmla="*/ 48 h 134"/>
                <a:gd name="T12" fmla="*/ 239 w 263"/>
                <a:gd name="T13" fmla="*/ 58 h 134"/>
                <a:gd name="T14" fmla="*/ 241 w 263"/>
                <a:gd name="T15" fmla="*/ 104 h 134"/>
                <a:gd name="T16" fmla="*/ 253 w 263"/>
                <a:gd name="T17" fmla="*/ 46 h 134"/>
                <a:gd name="T18" fmla="*/ 263 w 263"/>
                <a:gd name="T19" fmla="*/ 65 h 134"/>
                <a:gd name="T20" fmla="*/ 262 w 263"/>
                <a:gd name="T21" fmla="*/ 134 h 134"/>
                <a:gd name="T22" fmla="*/ 255 w 263"/>
                <a:gd name="T23" fmla="*/ 99 h 134"/>
                <a:gd name="T24" fmla="*/ 240 w 263"/>
                <a:gd name="T25" fmla="*/ 132 h 134"/>
                <a:gd name="T26" fmla="*/ 231 w 263"/>
                <a:gd name="T27" fmla="*/ 120 h 134"/>
                <a:gd name="T28" fmla="*/ 233 w 263"/>
                <a:gd name="T29" fmla="*/ 80 h 134"/>
                <a:gd name="T30" fmla="*/ 217 w 263"/>
                <a:gd name="T31" fmla="*/ 127 h 134"/>
                <a:gd name="T32" fmla="*/ 200 w 263"/>
                <a:gd name="T33" fmla="*/ 81 h 134"/>
                <a:gd name="T34" fmla="*/ 197 w 263"/>
                <a:gd name="T35" fmla="*/ 123 h 134"/>
                <a:gd name="T36" fmla="*/ 157 w 263"/>
                <a:gd name="T37" fmla="*/ 121 h 134"/>
                <a:gd name="T38" fmla="*/ 156 w 263"/>
                <a:gd name="T39" fmla="*/ 67 h 134"/>
                <a:gd name="T40" fmla="*/ 131 w 263"/>
                <a:gd name="T41" fmla="*/ 44 h 134"/>
                <a:gd name="T42" fmla="*/ 67 w 263"/>
                <a:gd name="T43" fmla="*/ 36 h 134"/>
                <a:gd name="T44" fmla="*/ 56 w 263"/>
                <a:gd name="T45" fmla="*/ 17 h 134"/>
                <a:gd name="T46" fmla="*/ 0 w 263"/>
                <a:gd name="T47" fmla="*/ 0 h 134"/>
                <a:gd name="T48" fmla="*/ 41 w 263"/>
                <a:gd name="T49" fmla="*/ 0 h 134"/>
                <a:gd name="T50" fmla="*/ 41 w 263"/>
                <a:gd name="T51" fmla="*/ 0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63" h="134">
                  <a:moveTo>
                    <a:pt x="41" y="0"/>
                  </a:moveTo>
                  <a:lnTo>
                    <a:pt x="144" y="1"/>
                  </a:lnTo>
                  <a:lnTo>
                    <a:pt x="142" y="35"/>
                  </a:lnTo>
                  <a:lnTo>
                    <a:pt x="212" y="43"/>
                  </a:lnTo>
                  <a:lnTo>
                    <a:pt x="217" y="104"/>
                  </a:lnTo>
                  <a:lnTo>
                    <a:pt x="230" y="48"/>
                  </a:lnTo>
                  <a:lnTo>
                    <a:pt x="239" y="58"/>
                  </a:lnTo>
                  <a:lnTo>
                    <a:pt x="241" y="104"/>
                  </a:lnTo>
                  <a:lnTo>
                    <a:pt x="253" y="46"/>
                  </a:lnTo>
                  <a:lnTo>
                    <a:pt x="263" y="65"/>
                  </a:lnTo>
                  <a:lnTo>
                    <a:pt x="262" y="134"/>
                  </a:lnTo>
                  <a:lnTo>
                    <a:pt x="255" y="99"/>
                  </a:lnTo>
                  <a:lnTo>
                    <a:pt x="240" y="132"/>
                  </a:lnTo>
                  <a:lnTo>
                    <a:pt x="231" y="120"/>
                  </a:lnTo>
                  <a:lnTo>
                    <a:pt x="233" y="80"/>
                  </a:lnTo>
                  <a:lnTo>
                    <a:pt x="217" y="127"/>
                  </a:lnTo>
                  <a:lnTo>
                    <a:pt x="200" y="81"/>
                  </a:lnTo>
                  <a:lnTo>
                    <a:pt x="197" y="123"/>
                  </a:lnTo>
                  <a:lnTo>
                    <a:pt x="157" y="121"/>
                  </a:lnTo>
                  <a:lnTo>
                    <a:pt x="156" y="67"/>
                  </a:lnTo>
                  <a:lnTo>
                    <a:pt x="131" y="44"/>
                  </a:lnTo>
                  <a:lnTo>
                    <a:pt x="67" y="36"/>
                  </a:lnTo>
                  <a:lnTo>
                    <a:pt x="56" y="17"/>
                  </a:lnTo>
                  <a:lnTo>
                    <a:pt x="0" y="0"/>
                  </a:lnTo>
                  <a:lnTo>
                    <a:pt x="41" y="0"/>
                  </a:lnTo>
                  <a:lnTo>
                    <a:pt x="41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2" name="Freeform 348">
              <a:extLst>
                <a:ext uri="{FF2B5EF4-FFF2-40B4-BE49-F238E27FC236}">
                  <a16:creationId xmlns:a16="http://schemas.microsoft.com/office/drawing/2014/main" id="{34231DF6-8912-4499-B1CC-7CC778D76DB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0" y="1496"/>
              <a:ext cx="69" cy="50"/>
            </a:xfrm>
            <a:custGeom>
              <a:avLst/>
              <a:gdLst>
                <a:gd name="T0" fmla="*/ 1 w 139"/>
                <a:gd name="T1" fmla="*/ 12 h 101"/>
                <a:gd name="T2" fmla="*/ 0 w 139"/>
                <a:gd name="T3" fmla="*/ 39 h 101"/>
                <a:gd name="T4" fmla="*/ 36 w 139"/>
                <a:gd name="T5" fmla="*/ 39 h 101"/>
                <a:gd name="T6" fmla="*/ 38 w 139"/>
                <a:gd name="T7" fmla="*/ 80 h 101"/>
                <a:gd name="T8" fmla="*/ 55 w 139"/>
                <a:gd name="T9" fmla="*/ 95 h 101"/>
                <a:gd name="T10" fmla="*/ 74 w 139"/>
                <a:gd name="T11" fmla="*/ 82 h 101"/>
                <a:gd name="T12" fmla="*/ 88 w 139"/>
                <a:gd name="T13" fmla="*/ 94 h 101"/>
                <a:gd name="T14" fmla="*/ 107 w 139"/>
                <a:gd name="T15" fmla="*/ 84 h 101"/>
                <a:gd name="T16" fmla="*/ 123 w 139"/>
                <a:gd name="T17" fmla="*/ 101 h 101"/>
                <a:gd name="T18" fmla="*/ 139 w 139"/>
                <a:gd name="T19" fmla="*/ 84 h 101"/>
                <a:gd name="T20" fmla="*/ 132 w 139"/>
                <a:gd name="T21" fmla="*/ 59 h 101"/>
                <a:gd name="T22" fmla="*/ 117 w 139"/>
                <a:gd name="T23" fmla="*/ 76 h 101"/>
                <a:gd name="T24" fmla="*/ 104 w 139"/>
                <a:gd name="T25" fmla="*/ 51 h 101"/>
                <a:gd name="T26" fmla="*/ 89 w 139"/>
                <a:gd name="T27" fmla="*/ 75 h 101"/>
                <a:gd name="T28" fmla="*/ 71 w 139"/>
                <a:gd name="T29" fmla="*/ 48 h 101"/>
                <a:gd name="T30" fmla="*/ 51 w 139"/>
                <a:gd name="T31" fmla="*/ 71 h 101"/>
                <a:gd name="T32" fmla="*/ 43 w 139"/>
                <a:gd name="T33" fmla="*/ 25 h 101"/>
                <a:gd name="T34" fmla="*/ 23 w 139"/>
                <a:gd name="T35" fmla="*/ 0 h 101"/>
                <a:gd name="T36" fmla="*/ 1 w 139"/>
                <a:gd name="T37" fmla="*/ 12 h 101"/>
                <a:gd name="T38" fmla="*/ 1 w 139"/>
                <a:gd name="T39" fmla="*/ 1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39" h="101">
                  <a:moveTo>
                    <a:pt x="1" y="12"/>
                  </a:moveTo>
                  <a:lnTo>
                    <a:pt x="0" y="39"/>
                  </a:lnTo>
                  <a:lnTo>
                    <a:pt x="36" y="39"/>
                  </a:lnTo>
                  <a:lnTo>
                    <a:pt x="38" y="80"/>
                  </a:lnTo>
                  <a:lnTo>
                    <a:pt x="55" y="95"/>
                  </a:lnTo>
                  <a:lnTo>
                    <a:pt x="74" y="82"/>
                  </a:lnTo>
                  <a:lnTo>
                    <a:pt x="88" y="94"/>
                  </a:lnTo>
                  <a:lnTo>
                    <a:pt x="107" y="84"/>
                  </a:lnTo>
                  <a:lnTo>
                    <a:pt x="123" y="101"/>
                  </a:lnTo>
                  <a:lnTo>
                    <a:pt x="139" y="84"/>
                  </a:lnTo>
                  <a:lnTo>
                    <a:pt x="132" y="59"/>
                  </a:lnTo>
                  <a:lnTo>
                    <a:pt x="117" y="76"/>
                  </a:lnTo>
                  <a:lnTo>
                    <a:pt x="104" y="51"/>
                  </a:lnTo>
                  <a:lnTo>
                    <a:pt x="89" y="75"/>
                  </a:lnTo>
                  <a:lnTo>
                    <a:pt x="71" y="48"/>
                  </a:lnTo>
                  <a:lnTo>
                    <a:pt x="51" y="71"/>
                  </a:lnTo>
                  <a:lnTo>
                    <a:pt x="43" y="25"/>
                  </a:lnTo>
                  <a:lnTo>
                    <a:pt x="23" y="0"/>
                  </a:lnTo>
                  <a:lnTo>
                    <a:pt x="1" y="12"/>
                  </a:lnTo>
                  <a:lnTo>
                    <a:pt x="1" y="1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3" name="Freeform 349">
              <a:extLst>
                <a:ext uri="{FF2B5EF4-FFF2-40B4-BE49-F238E27FC236}">
                  <a16:creationId xmlns:a16="http://schemas.microsoft.com/office/drawing/2014/main" id="{CA21F476-BF66-4908-9673-080B8E5B3C3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5" y="1479"/>
              <a:ext cx="43" cy="8"/>
            </a:xfrm>
            <a:custGeom>
              <a:avLst/>
              <a:gdLst>
                <a:gd name="T0" fmla="*/ 0 w 85"/>
                <a:gd name="T1" fmla="*/ 0 h 18"/>
                <a:gd name="T2" fmla="*/ 85 w 85"/>
                <a:gd name="T3" fmla="*/ 3 h 18"/>
                <a:gd name="T4" fmla="*/ 85 w 85"/>
                <a:gd name="T5" fmla="*/ 18 h 18"/>
                <a:gd name="T6" fmla="*/ 19 w 85"/>
                <a:gd name="T7" fmla="*/ 18 h 18"/>
                <a:gd name="T8" fmla="*/ 0 w 85"/>
                <a:gd name="T9" fmla="*/ 0 h 18"/>
                <a:gd name="T10" fmla="*/ 0 w 85"/>
                <a:gd name="T11" fmla="*/ 0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5" h="18">
                  <a:moveTo>
                    <a:pt x="0" y="0"/>
                  </a:moveTo>
                  <a:lnTo>
                    <a:pt x="85" y="3"/>
                  </a:lnTo>
                  <a:lnTo>
                    <a:pt x="85" y="18"/>
                  </a:lnTo>
                  <a:lnTo>
                    <a:pt x="19" y="1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4" name="Freeform 350">
              <a:extLst>
                <a:ext uri="{FF2B5EF4-FFF2-40B4-BE49-F238E27FC236}">
                  <a16:creationId xmlns:a16="http://schemas.microsoft.com/office/drawing/2014/main" id="{6A2007D8-F45F-4900-A03F-4BA5C1C2424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" y="1510"/>
              <a:ext cx="55" cy="30"/>
            </a:xfrm>
            <a:custGeom>
              <a:avLst/>
              <a:gdLst>
                <a:gd name="T0" fmla="*/ 3 w 111"/>
                <a:gd name="T1" fmla="*/ 0 h 60"/>
                <a:gd name="T2" fmla="*/ 0 w 111"/>
                <a:gd name="T3" fmla="*/ 58 h 60"/>
                <a:gd name="T4" fmla="*/ 111 w 111"/>
                <a:gd name="T5" fmla="*/ 60 h 60"/>
                <a:gd name="T6" fmla="*/ 102 w 111"/>
                <a:gd name="T7" fmla="*/ 50 h 60"/>
                <a:gd name="T8" fmla="*/ 20 w 111"/>
                <a:gd name="T9" fmla="*/ 41 h 60"/>
                <a:gd name="T10" fmla="*/ 3 w 111"/>
                <a:gd name="T11" fmla="*/ 0 h 60"/>
                <a:gd name="T12" fmla="*/ 3 w 111"/>
                <a:gd name="T13" fmla="*/ 0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1" h="60">
                  <a:moveTo>
                    <a:pt x="3" y="0"/>
                  </a:moveTo>
                  <a:lnTo>
                    <a:pt x="0" y="58"/>
                  </a:lnTo>
                  <a:lnTo>
                    <a:pt x="111" y="60"/>
                  </a:lnTo>
                  <a:lnTo>
                    <a:pt x="102" y="50"/>
                  </a:lnTo>
                  <a:lnTo>
                    <a:pt x="20" y="41"/>
                  </a:lnTo>
                  <a:lnTo>
                    <a:pt x="3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5" name="Freeform 351">
              <a:extLst>
                <a:ext uri="{FF2B5EF4-FFF2-40B4-BE49-F238E27FC236}">
                  <a16:creationId xmlns:a16="http://schemas.microsoft.com/office/drawing/2014/main" id="{EA38F278-BB8E-4007-AABE-CDCB31B8A72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" y="1538"/>
              <a:ext cx="53" cy="8"/>
            </a:xfrm>
            <a:custGeom>
              <a:avLst/>
              <a:gdLst>
                <a:gd name="T0" fmla="*/ 0 w 108"/>
                <a:gd name="T1" fmla="*/ 10 h 15"/>
                <a:gd name="T2" fmla="*/ 108 w 108"/>
                <a:gd name="T3" fmla="*/ 15 h 15"/>
                <a:gd name="T4" fmla="*/ 100 w 108"/>
                <a:gd name="T5" fmla="*/ 3 h 15"/>
                <a:gd name="T6" fmla="*/ 14 w 108"/>
                <a:gd name="T7" fmla="*/ 0 h 15"/>
                <a:gd name="T8" fmla="*/ 0 w 108"/>
                <a:gd name="T9" fmla="*/ 10 h 15"/>
                <a:gd name="T10" fmla="*/ 0 w 108"/>
                <a:gd name="T11" fmla="*/ 1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08" h="15">
                  <a:moveTo>
                    <a:pt x="0" y="10"/>
                  </a:moveTo>
                  <a:lnTo>
                    <a:pt x="108" y="15"/>
                  </a:lnTo>
                  <a:lnTo>
                    <a:pt x="100" y="3"/>
                  </a:lnTo>
                  <a:lnTo>
                    <a:pt x="14" y="0"/>
                  </a:lnTo>
                  <a:lnTo>
                    <a:pt x="0" y="1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6" name="Freeform 352">
              <a:extLst>
                <a:ext uri="{FF2B5EF4-FFF2-40B4-BE49-F238E27FC236}">
                  <a16:creationId xmlns:a16="http://schemas.microsoft.com/office/drawing/2014/main" id="{CFFB8164-F065-40EE-95D9-F3183D11FD46}"/>
                </a:ext>
              </a:extLst>
            </p:cNvPr>
            <p:cNvSpPr>
              <a:spLocks/>
            </p:cNvSpPr>
            <p:nvPr/>
          </p:nvSpPr>
          <p:spPr bwMode="auto">
            <a:xfrm>
              <a:off x="1980" y="1567"/>
              <a:ext cx="40" cy="372"/>
            </a:xfrm>
            <a:custGeom>
              <a:avLst/>
              <a:gdLst>
                <a:gd name="T0" fmla="*/ 0 w 81"/>
                <a:gd name="T1" fmla="*/ 68 h 744"/>
                <a:gd name="T2" fmla="*/ 24 w 81"/>
                <a:gd name="T3" fmla="*/ 83 h 744"/>
                <a:gd name="T4" fmla="*/ 42 w 81"/>
                <a:gd name="T5" fmla="*/ 130 h 744"/>
                <a:gd name="T6" fmla="*/ 57 w 81"/>
                <a:gd name="T7" fmla="*/ 275 h 744"/>
                <a:gd name="T8" fmla="*/ 61 w 81"/>
                <a:gd name="T9" fmla="*/ 439 h 744"/>
                <a:gd name="T10" fmla="*/ 47 w 81"/>
                <a:gd name="T11" fmla="*/ 627 h 744"/>
                <a:gd name="T12" fmla="*/ 34 w 81"/>
                <a:gd name="T13" fmla="*/ 668 h 744"/>
                <a:gd name="T14" fmla="*/ 11 w 81"/>
                <a:gd name="T15" fmla="*/ 689 h 744"/>
                <a:gd name="T16" fmla="*/ 16 w 81"/>
                <a:gd name="T17" fmla="*/ 720 h 744"/>
                <a:gd name="T18" fmla="*/ 37 w 81"/>
                <a:gd name="T19" fmla="*/ 744 h 744"/>
                <a:gd name="T20" fmla="*/ 60 w 81"/>
                <a:gd name="T21" fmla="*/ 729 h 744"/>
                <a:gd name="T22" fmla="*/ 75 w 81"/>
                <a:gd name="T23" fmla="*/ 580 h 744"/>
                <a:gd name="T24" fmla="*/ 81 w 81"/>
                <a:gd name="T25" fmla="*/ 432 h 744"/>
                <a:gd name="T26" fmla="*/ 73 w 81"/>
                <a:gd name="T27" fmla="*/ 255 h 744"/>
                <a:gd name="T28" fmla="*/ 60 w 81"/>
                <a:gd name="T29" fmla="*/ 137 h 744"/>
                <a:gd name="T30" fmla="*/ 47 w 81"/>
                <a:gd name="T31" fmla="*/ 58 h 744"/>
                <a:gd name="T32" fmla="*/ 30 w 81"/>
                <a:gd name="T33" fmla="*/ 10 h 744"/>
                <a:gd name="T34" fmla="*/ 14 w 81"/>
                <a:gd name="T35" fmla="*/ 0 h 744"/>
                <a:gd name="T36" fmla="*/ 2 w 81"/>
                <a:gd name="T37" fmla="*/ 22 h 744"/>
                <a:gd name="T38" fmla="*/ 0 w 81"/>
                <a:gd name="T39" fmla="*/ 68 h 744"/>
                <a:gd name="T40" fmla="*/ 0 w 81"/>
                <a:gd name="T41" fmla="*/ 68 h 7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744">
                  <a:moveTo>
                    <a:pt x="0" y="68"/>
                  </a:moveTo>
                  <a:lnTo>
                    <a:pt x="24" y="83"/>
                  </a:lnTo>
                  <a:lnTo>
                    <a:pt x="42" y="130"/>
                  </a:lnTo>
                  <a:lnTo>
                    <a:pt x="57" y="275"/>
                  </a:lnTo>
                  <a:lnTo>
                    <a:pt x="61" y="439"/>
                  </a:lnTo>
                  <a:lnTo>
                    <a:pt x="47" y="627"/>
                  </a:lnTo>
                  <a:lnTo>
                    <a:pt x="34" y="668"/>
                  </a:lnTo>
                  <a:lnTo>
                    <a:pt x="11" y="689"/>
                  </a:lnTo>
                  <a:lnTo>
                    <a:pt x="16" y="720"/>
                  </a:lnTo>
                  <a:lnTo>
                    <a:pt x="37" y="744"/>
                  </a:lnTo>
                  <a:lnTo>
                    <a:pt x="60" y="729"/>
                  </a:lnTo>
                  <a:lnTo>
                    <a:pt x="75" y="580"/>
                  </a:lnTo>
                  <a:lnTo>
                    <a:pt x="81" y="432"/>
                  </a:lnTo>
                  <a:lnTo>
                    <a:pt x="73" y="255"/>
                  </a:lnTo>
                  <a:lnTo>
                    <a:pt x="60" y="137"/>
                  </a:lnTo>
                  <a:lnTo>
                    <a:pt x="47" y="58"/>
                  </a:lnTo>
                  <a:lnTo>
                    <a:pt x="30" y="10"/>
                  </a:lnTo>
                  <a:lnTo>
                    <a:pt x="14" y="0"/>
                  </a:lnTo>
                  <a:lnTo>
                    <a:pt x="2" y="22"/>
                  </a:lnTo>
                  <a:lnTo>
                    <a:pt x="0" y="68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7" name="Freeform 353">
              <a:extLst>
                <a:ext uri="{FF2B5EF4-FFF2-40B4-BE49-F238E27FC236}">
                  <a16:creationId xmlns:a16="http://schemas.microsoft.com/office/drawing/2014/main" id="{FE3797F6-C284-4B41-9D3B-067C90E8D235}"/>
                </a:ext>
              </a:extLst>
            </p:cNvPr>
            <p:cNvSpPr>
              <a:spLocks/>
            </p:cNvSpPr>
            <p:nvPr/>
          </p:nvSpPr>
          <p:spPr bwMode="auto">
            <a:xfrm>
              <a:off x="2166" y="1508"/>
              <a:ext cx="25" cy="259"/>
            </a:xfrm>
            <a:custGeom>
              <a:avLst/>
              <a:gdLst>
                <a:gd name="T0" fmla="*/ 10 w 51"/>
                <a:gd name="T1" fmla="*/ 0 h 520"/>
                <a:gd name="T2" fmla="*/ 0 w 51"/>
                <a:gd name="T3" fmla="*/ 46 h 520"/>
                <a:gd name="T4" fmla="*/ 21 w 51"/>
                <a:gd name="T5" fmla="*/ 93 h 520"/>
                <a:gd name="T6" fmla="*/ 36 w 51"/>
                <a:gd name="T7" fmla="*/ 197 h 520"/>
                <a:gd name="T8" fmla="*/ 41 w 51"/>
                <a:gd name="T9" fmla="*/ 326 h 520"/>
                <a:gd name="T10" fmla="*/ 31 w 51"/>
                <a:gd name="T11" fmla="*/ 423 h 520"/>
                <a:gd name="T12" fmla="*/ 10 w 51"/>
                <a:gd name="T13" fmla="*/ 467 h 520"/>
                <a:gd name="T14" fmla="*/ 14 w 51"/>
                <a:gd name="T15" fmla="*/ 500 h 520"/>
                <a:gd name="T16" fmla="*/ 38 w 51"/>
                <a:gd name="T17" fmla="*/ 520 h 520"/>
                <a:gd name="T18" fmla="*/ 49 w 51"/>
                <a:gd name="T19" fmla="*/ 395 h 520"/>
                <a:gd name="T20" fmla="*/ 51 w 51"/>
                <a:gd name="T21" fmla="*/ 288 h 520"/>
                <a:gd name="T22" fmla="*/ 50 w 51"/>
                <a:gd name="T23" fmla="*/ 156 h 520"/>
                <a:gd name="T24" fmla="*/ 34 w 51"/>
                <a:gd name="T25" fmla="*/ 43 h 520"/>
                <a:gd name="T26" fmla="*/ 10 w 51"/>
                <a:gd name="T27" fmla="*/ 0 h 520"/>
                <a:gd name="T28" fmla="*/ 10 w 51"/>
                <a:gd name="T29" fmla="*/ 0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1" h="520">
                  <a:moveTo>
                    <a:pt x="10" y="0"/>
                  </a:moveTo>
                  <a:lnTo>
                    <a:pt x="0" y="46"/>
                  </a:lnTo>
                  <a:lnTo>
                    <a:pt x="21" y="93"/>
                  </a:lnTo>
                  <a:lnTo>
                    <a:pt x="36" y="197"/>
                  </a:lnTo>
                  <a:lnTo>
                    <a:pt x="41" y="326"/>
                  </a:lnTo>
                  <a:lnTo>
                    <a:pt x="31" y="423"/>
                  </a:lnTo>
                  <a:lnTo>
                    <a:pt x="10" y="467"/>
                  </a:lnTo>
                  <a:lnTo>
                    <a:pt x="14" y="500"/>
                  </a:lnTo>
                  <a:lnTo>
                    <a:pt x="38" y="520"/>
                  </a:lnTo>
                  <a:lnTo>
                    <a:pt x="49" y="395"/>
                  </a:lnTo>
                  <a:lnTo>
                    <a:pt x="51" y="288"/>
                  </a:lnTo>
                  <a:lnTo>
                    <a:pt x="50" y="156"/>
                  </a:lnTo>
                  <a:lnTo>
                    <a:pt x="34" y="43"/>
                  </a:lnTo>
                  <a:lnTo>
                    <a:pt x="10" y="0"/>
                  </a:lnTo>
                  <a:lnTo>
                    <a:pt x="10" y="0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" name="Freeform 354">
              <a:extLst>
                <a:ext uri="{FF2B5EF4-FFF2-40B4-BE49-F238E27FC236}">
                  <a16:creationId xmlns:a16="http://schemas.microsoft.com/office/drawing/2014/main" id="{4BAA9EC1-0CA6-418A-816B-F7BAAAF1012D}"/>
                </a:ext>
              </a:extLst>
            </p:cNvPr>
            <p:cNvSpPr>
              <a:spLocks/>
            </p:cNvSpPr>
            <p:nvPr/>
          </p:nvSpPr>
          <p:spPr bwMode="auto">
            <a:xfrm>
              <a:off x="964" y="1000"/>
              <a:ext cx="956" cy="258"/>
            </a:xfrm>
            <a:custGeom>
              <a:avLst/>
              <a:gdLst>
                <a:gd name="T0" fmla="*/ 1913 w 1913"/>
                <a:gd name="T1" fmla="*/ 516 h 516"/>
                <a:gd name="T2" fmla="*/ 1909 w 1913"/>
                <a:gd name="T3" fmla="*/ 425 h 516"/>
                <a:gd name="T4" fmla="*/ 1888 w 1913"/>
                <a:gd name="T5" fmla="*/ 265 h 516"/>
                <a:gd name="T6" fmla="*/ 1859 w 1913"/>
                <a:gd name="T7" fmla="*/ 150 h 516"/>
                <a:gd name="T8" fmla="*/ 1834 w 1913"/>
                <a:gd name="T9" fmla="*/ 74 h 516"/>
                <a:gd name="T10" fmla="*/ 1799 w 1913"/>
                <a:gd name="T11" fmla="*/ 39 h 516"/>
                <a:gd name="T12" fmla="*/ 1745 w 1913"/>
                <a:gd name="T13" fmla="*/ 20 h 516"/>
                <a:gd name="T14" fmla="*/ 1542 w 1913"/>
                <a:gd name="T15" fmla="*/ 10 h 516"/>
                <a:gd name="T16" fmla="*/ 1314 w 1913"/>
                <a:gd name="T17" fmla="*/ 0 h 516"/>
                <a:gd name="T18" fmla="*/ 953 w 1913"/>
                <a:gd name="T19" fmla="*/ 4 h 516"/>
                <a:gd name="T20" fmla="*/ 604 w 1913"/>
                <a:gd name="T21" fmla="*/ 19 h 516"/>
                <a:gd name="T22" fmla="*/ 487 w 1913"/>
                <a:gd name="T23" fmla="*/ 33 h 516"/>
                <a:gd name="T24" fmla="*/ 433 w 1913"/>
                <a:gd name="T25" fmla="*/ 49 h 516"/>
                <a:gd name="T26" fmla="*/ 378 w 1913"/>
                <a:gd name="T27" fmla="*/ 85 h 516"/>
                <a:gd name="T28" fmla="*/ 263 w 1913"/>
                <a:gd name="T29" fmla="*/ 195 h 516"/>
                <a:gd name="T30" fmla="*/ 0 w 1913"/>
                <a:gd name="T31" fmla="*/ 507 h 516"/>
                <a:gd name="T32" fmla="*/ 248 w 1913"/>
                <a:gd name="T33" fmla="*/ 487 h 516"/>
                <a:gd name="T34" fmla="*/ 616 w 1913"/>
                <a:gd name="T35" fmla="*/ 480 h 516"/>
                <a:gd name="T36" fmla="*/ 583 w 1913"/>
                <a:gd name="T37" fmla="*/ 454 h 516"/>
                <a:gd name="T38" fmla="*/ 404 w 1913"/>
                <a:gd name="T39" fmla="*/ 441 h 516"/>
                <a:gd name="T40" fmla="*/ 349 w 1913"/>
                <a:gd name="T41" fmla="*/ 421 h 516"/>
                <a:gd name="T42" fmla="*/ 230 w 1913"/>
                <a:gd name="T43" fmla="*/ 432 h 516"/>
                <a:gd name="T44" fmla="*/ 311 w 1913"/>
                <a:gd name="T45" fmla="*/ 284 h 516"/>
                <a:gd name="T46" fmla="*/ 411 w 1913"/>
                <a:gd name="T47" fmla="*/ 165 h 516"/>
                <a:gd name="T48" fmla="*/ 399 w 1913"/>
                <a:gd name="T49" fmla="*/ 248 h 516"/>
                <a:gd name="T50" fmla="*/ 497 w 1913"/>
                <a:gd name="T51" fmla="*/ 126 h 516"/>
                <a:gd name="T52" fmla="*/ 583 w 1913"/>
                <a:gd name="T53" fmla="*/ 87 h 516"/>
                <a:gd name="T54" fmla="*/ 637 w 1913"/>
                <a:gd name="T55" fmla="*/ 80 h 516"/>
                <a:gd name="T56" fmla="*/ 713 w 1913"/>
                <a:gd name="T57" fmla="*/ 31 h 516"/>
                <a:gd name="T58" fmla="*/ 944 w 1913"/>
                <a:gd name="T59" fmla="*/ 19 h 516"/>
                <a:gd name="T60" fmla="*/ 1169 w 1913"/>
                <a:gd name="T61" fmla="*/ 12 h 516"/>
                <a:gd name="T62" fmla="*/ 1389 w 1913"/>
                <a:gd name="T63" fmla="*/ 19 h 516"/>
                <a:gd name="T64" fmla="*/ 1739 w 1913"/>
                <a:gd name="T65" fmla="*/ 34 h 516"/>
                <a:gd name="T66" fmla="*/ 1789 w 1913"/>
                <a:gd name="T67" fmla="*/ 52 h 516"/>
                <a:gd name="T68" fmla="*/ 1820 w 1913"/>
                <a:gd name="T69" fmla="*/ 80 h 516"/>
                <a:gd name="T70" fmla="*/ 1844 w 1913"/>
                <a:gd name="T71" fmla="*/ 145 h 516"/>
                <a:gd name="T72" fmla="*/ 1875 w 1913"/>
                <a:gd name="T73" fmla="*/ 271 h 516"/>
                <a:gd name="T74" fmla="*/ 1894 w 1913"/>
                <a:gd name="T75" fmla="*/ 403 h 516"/>
                <a:gd name="T76" fmla="*/ 1901 w 1913"/>
                <a:gd name="T77" fmla="*/ 516 h 516"/>
                <a:gd name="T78" fmla="*/ 1913 w 1913"/>
                <a:gd name="T79" fmla="*/ 516 h 516"/>
                <a:gd name="T80" fmla="*/ 1913 w 1913"/>
                <a:gd name="T81" fmla="*/ 516 h 5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913" h="516">
                  <a:moveTo>
                    <a:pt x="1913" y="516"/>
                  </a:moveTo>
                  <a:lnTo>
                    <a:pt x="1909" y="425"/>
                  </a:lnTo>
                  <a:lnTo>
                    <a:pt x="1888" y="265"/>
                  </a:lnTo>
                  <a:lnTo>
                    <a:pt x="1859" y="150"/>
                  </a:lnTo>
                  <a:lnTo>
                    <a:pt x="1834" y="74"/>
                  </a:lnTo>
                  <a:lnTo>
                    <a:pt x="1799" y="39"/>
                  </a:lnTo>
                  <a:lnTo>
                    <a:pt x="1745" y="20"/>
                  </a:lnTo>
                  <a:lnTo>
                    <a:pt x="1542" y="10"/>
                  </a:lnTo>
                  <a:lnTo>
                    <a:pt x="1314" y="0"/>
                  </a:lnTo>
                  <a:lnTo>
                    <a:pt x="953" y="4"/>
                  </a:lnTo>
                  <a:lnTo>
                    <a:pt x="604" y="19"/>
                  </a:lnTo>
                  <a:lnTo>
                    <a:pt x="487" y="33"/>
                  </a:lnTo>
                  <a:lnTo>
                    <a:pt x="433" y="49"/>
                  </a:lnTo>
                  <a:lnTo>
                    <a:pt x="378" y="85"/>
                  </a:lnTo>
                  <a:lnTo>
                    <a:pt x="263" y="195"/>
                  </a:lnTo>
                  <a:lnTo>
                    <a:pt x="0" y="507"/>
                  </a:lnTo>
                  <a:lnTo>
                    <a:pt x="248" y="487"/>
                  </a:lnTo>
                  <a:lnTo>
                    <a:pt x="616" y="480"/>
                  </a:lnTo>
                  <a:lnTo>
                    <a:pt x="583" y="454"/>
                  </a:lnTo>
                  <a:lnTo>
                    <a:pt x="404" y="441"/>
                  </a:lnTo>
                  <a:lnTo>
                    <a:pt x="349" y="421"/>
                  </a:lnTo>
                  <a:lnTo>
                    <a:pt x="230" y="432"/>
                  </a:lnTo>
                  <a:lnTo>
                    <a:pt x="311" y="284"/>
                  </a:lnTo>
                  <a:lnTo>
                    <a:pt x="411" y="165"/>
                  </a:lnTo>
                  <a:lnTo>
                    <a:pt x="399" y="248"/>
                  </a:lnTo>
                  <a:lnTo>
                    <a:pt x="497" y="126"/>
                  </a:lnTo>
                  <a:lnTo>
                    <a:pt x="583" y="87"/>
                  </a:lnTo>
                  <a:lnTo>
                    <a:pt x="637" y="80"/>
                  </a:lnTo>
                  <a:lnTo>
                    <a:pt x="713" y="31"/>
                  </a:lnTo>
                  <a:lnTo>
                    <a:pt x="944" y="19"/>
                  </a:lnTo>
                  <a:lnTo>
                    <a:pt x="1169" y="12"/>
                  </a:lnTo>
                  <a:lnTo>
                    <a:pt x="1389" y="19"/>
                  </a:lnTo>
                  <a:lnTo>
                    <a:pt x="1739" y="34"/>
                  </a:lnTo>
                  <a:lnTo>
                    <a:pt x="1789" y="52"/>
                  </a:lnTo>
                  <a:lnTo>
                    <a:pt x="1820" y="80"/>
                  </a:lnTo>
                  <a:lnTo>
                    <a:pt x="1844" y="145"/>
                  </a:lnTo>
                  <a:lnTo>
                    <a:pt x="1875" y="271"/>
                  </a:lnTo>
                  <a:lnTo>
                    <a:pt x="1894" y="403"/>
                  </a:lnTo>
                  <a:lnTo>
                    <a:pt x="1901" y="516"/>
                  </a:lnTo>
                  <a:lnTo>
                    <a:pt x="1913" y="516"/>
                  </a:lnTo>
                  <a:lnTo>
                    <a:pt x="1913" y="51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9" name="Group 592">
            <a:extLst>
              <a:ext uri="{FF2B5EF4-FFF2-40B4-BE49-F238E27FC236}">
                <a16:creationId xmlns:a16="http://schemas.microsoft.com/office/drawing/2014/main" id="{165FC4E4-4B6A-40EC-8215-14ACE1A0934D}"/>
              </a:ext>
            </a:extLst>
          </p:cNvPr>
          <p:cNvGrpSpPr>
            <a:grpSpLocks/>
          </p:cNvGrpSpPr>
          <p:nvPr/>
        </p:nvGrpSpPr>
        <p:grpSpPr bwMode="auto">
          <a:xfrm>
            <a:off x="6587567" y="1645065"/>
            <a:ext cx="1713307" cy="3063766"/>
            <a:chOff x="3408" y="979"/>
            <a:chExt cx="1165" cy="2252"/>
          </a:xfrm>
        </p:grpSpPr>
        <p:grpSp>
          <p:nvGrpSpPr>
            <p:cNvPr id="110" name="Group 584">
              <a:extLst>
                <a:ext uri="{FF2B5EF4-FFF2-40B4-BE49-F238E27FC236}">
                  <a16:creationId xmlns:a16="http://schemas.microsoft.com/office/drawing/2014/main" id="{6119206D-99C3-4901-9D09-3BCBC33AC60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4016" y="1494"/>
              <a:ext cx="372" cy="1639"/>
              <a:chOff x="4016" y="1494"/>
              <a:chExt cx="372" cy="1639"/>
            </a:xfrm>
          </p:grpSpPr>
          <p:sp>
            <p:nvSpPr>
              <p:cNvPr id="130" name="Rectangle 542">
                <a:extLst>
                  <a:ext uri="{FF2B5EF4-FFF2-40B4-BE49-F238E27FC236}">
                    <a16:creationId xmlns:a16="http://schemas.microsoft.com/office/drawing/2014/main" id="{46C642CD-A752-4CA7-A7C6-C57FC7421D6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4283" y="1528"/>
                <a:ext cx="101" cy="1605"/>
              </a:xfrm>
              <a:prstGeom prst="rect">
                <a:avLst/>
              </a:prstGeom>
              <a:solidFill>
                <a:srgbClr val="FFFF00"/>
              </a:solidFill>
              <a:ln w="9525">
                <a:solidFill>
                  <a:srgbClr val="000000"/>
                </a:solidFill>
                <a:miter lim="800000"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  <p:grpSp>
            <p:nvGrpSpPr>
              <p:cNvPr id="131" name="Group 543">
                <a:extLst>
                  <a:ext uri="{FF2B5EF4-FFF2-40B4-BE49-F238E27FC236}">
                    <a16:creationId xmlns:a16="http://schemas.microsoft.com/office/drawing/2014/main" id="{96F72369-97DD-442D-AD21-95A6F596651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0800000">
                <a:off x="4016" y="1494"/>
                <a:ext cx="372" cy="75"/>
                <a:chOff x="4032" y="3859"/>
                <a:chExt cx="372" cy="75"/>
              </a:xfrm>
            </p:grpSpPr>
            <p:sp>
              <p:nvSpPr>
                <p:cNvPr id="132" name="Freeform 544">
                  <a:extLst>
                    <a:ext uri="{FF2B5EF4-FFF2-40B4-BE49-F238E27FC236}">
                      <a16:creationId xmlns:a16="http://schemas.microsoft.com/office/drawing/2014/main" id="{1E34339A-C840-43BF-8226-DD2DF0D9B1F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3859"/>
                  <a:ext cx="372" cy="75"/>
                </a:xfrm>
                <a:custGeom>
                  <a:avLst/>
                  <a:gdLst>
                    <a:gd name="T0" fmla="*/ 0 w 372"/>
                    <a:gd name="T1" fmla="*/ 11 h 75"/>
                    <a:gd name="T2" fmla="*/ 18 w 372"/>
                    <a:gd name="T3" fmla="*/ 53 h 75"/>
                    <a:gd name="T4" fmla="*/ 45 w 372"/>
                    <a:gd name="T5" fmla="*/ 75 h 75"/>
                    <a:gd name="T6" fmla="*/ 372 w 372"/>
                    <a:gd name="T7" fmla="*/ 75 h 75"/>
                    <a:gd name="T8" fmla="*/ 319 w 372"/>
                    <a:gd name="T9" fmla="*/ 0 h 75"/>
                    <a:gd name="T10" fmla="*/ 99 w 372"/>
                    <a:gd name="T11" fmla="*/ 1 h 75"/>
                    <a:gd name="T12" fmla="*/ 0 w 372"/>
                    <a:gd name="T13" fmla="*/ 11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72" h="75">
                      <a:moveTo>
                        <a:pt x="0" y="11"/>
                      </a:moveTo>
                      <a:lnTo>
                        <a:pt x="18" y="53"/>
                      </a:lnTo>
                      <a:lnTo>
                        <a:pt x="45" y="75"/>
                      </a:lnTo>
                      <a:lnTo>
                        <a:pt x="372" y="75"/>
                      </a:lnTo>
                      <a:lnTo>
                        <a:pt x="319" y="0"/>
                      </a:lnTo>
                      <a:lnTo>
                        <a:pt x="99" y="1"/>
                      </a:lnTo>
                      <a:lnTo>
                        <a:pt x="0" y="11"/>
                      </a:lnTo>
                      <a:close/>
                    </a:path>
                  </a:pathLst>
                </a:custGeom>
                <a:solidFill>
                  <a:srgbClr val="FFFF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33" name="Freeform 545">
                  <a:extLst>
                    <a:ext uri="{FF2B5EF4-FFF2-40B4-BE49-F238E27FC236}">
                      <a16:creationId xmlns:a16="http://schemas.microsoft.com/office/drawing/2014/main" id="{0D1D97D6-2687-4D17-B788-DCFA25652C5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32" y="3859"/>
                  <a:ext cx="372" cy="75"/>
                </a:xfrm>
                <a:custGeom>
                  <a:avLst/>
                  <a:gdLst>
                    <a:gd name="T0" fmla="*/ 0 w 372"/>
                    <a:gd name="T1" fmla="*/ 11 h 75"/>
                    <a:gd name="T2" fmla="*/ 18 w 372"/>
                    <a:gd name="T3" fmla="*/ 53 h 75"/>
                    <a:gd name="T4" fmla="*/ 45 w 372"/>
                    <a:gd name="T5" fmla="*/ 75 h 75"/>
                    <a:gd name="T6" fmla="*/ 372 w 372"/>
                    <a:gd name="T7" fmla="*/ 75 h 75"/>
                    <a:gd name="T8" fmla="*/ 319 w 372"/>
                    <a:gd name="T9" fmla="*/ 0 h 75"/>
                    <a:gd name="T10" fmla="*/ 99 w 372"/>
                    <a:gd name="T11" fmla="*/ 1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72" h="75">
                      <a:moveTo>
                        <a:pt x="0" y="11"/>
                      </a:moveTo>
                      <a:lnTo>
                        <a:pt x="18" y="53"/>
                      </a:lnTo>
                      <a:lnTo>
                        <a:pt x="45" y="75"/>
                      </a:lnTo>
                      <a:lnTo>
                        <a:pt x="372" y="75"/>
                      </a:lnTo>
                      <a:lnTo>
                        <a:pt x="319" y="0"/>
                      </a:lnTo>
                      <a:lnTo>
                        <a:pt x="99" y="1"/>
                      </a:lnTo>
                    </a:path>
                  </a:pathLst>
                </a:custGeom>
                <a:solidFill>
                  <a:srgbClr val="FFFF00"/>
                </a:solidFill>
                <a:ln w="9525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11" name="Text Box 486">
              <a:extLst>
                <a:ext uri="{FF2B5EF4-FFF2-40B4-BE49-F238E27FC236}">
                  <a16:creationId xmlns:a16="http://schemas.microsoft.com/office/drawing/2014/main" id="{95DC8DED-C813-42AE-8482-576F5648986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 rot="5417069">
              <a:off x="3902" y="2213"/>
              <a:ext cx="1153" cy="1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tx1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r>
                <a:rPr lang="en-US" altLang="zh-TW" sz="1200" b="1" dirty="0">
                  <a:solidFill>
                    <a:srgbClr val="00CC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Vapour Returned</a:t>
              </a:r>
            </a:p>
          </p:txBody>
        </p:sp>
        <p:pic>
          <p:nvPicPr>
            <p:cNvPr id="112" name="Picture 488" descr="0056b">
              <a:extLst>
                <a:ext uri="{FF2B5EF4-FFF2-40B4-BE49-F238E27FC236}">
                  <a16:creationId xmlns:a16="http://schemas.microsoft.com/office/drawing/2014/main" id="{6403AC55-D941-4662-AC98-AC8BA7600EC7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" y="1743"/>
              <a:ext cx="84" cy="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3" name="Picture 489" descr="0056b">
              <a:extLst>
                <a:ext uri="{FF2B5EF4-FFF2-40B4-BE49-F238E27FC236}">
                  <a16:creationId xmlns:a16="http://schemas.microsoft.com/office/drawing/2014/main" id="{B940DCC5-7C7A-4F0C-A342-0B0BF439BDFE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" y="2346"/>
              <a:ext cx="84" cy="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14" name="Picture 490" descr="0056b">
              <a:extLst>
                <a:ext uri="{FF2B5EF4-FFF2-40B4-BE49-F238E27FC236}">
                  <a16:creationId xmlns:a16="http://schemas.microsoft.com/office/drawing/2014/main" id="{288B6640-ABDD-4E76-A0D2-B67C807562FB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92" y="2950"/>
              <a:ext cx="84" cy="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115" name="Group 491">
              <a:extLst>
                <a:ext uri="{FF2B5EF4-FFF2-40B4-BE49-F238E27FC236}">
                  <a16:creationId xmlns:a16="http://schemas.microsoft.com/office/drawing/2014/main" id="{14873A83-617F-429A-8758-94B5F5B460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408" y="979"/>
              <a:ext cx="860" cy="1194"/>
              <a:chOff x="2095" y="940"/>
              <a:chExt cx="1378" cy="1914"/>
            </a:xfrm>
          </p:grpSpPr>
          <p:sp>
            <p:nvSpPr>
              <p:cNvPr id="117" name="Freeform 492">
                <a:extLst>
                  <a:ext uri="{FF2B5EF4-FFF2-40B4-BE49-F238E27FC236}">
                    <a16:creationId xmlns:a16="http://schemas.microsoft.com/office/drawing/2014/main" id="{C2CDA3E6-1893-4587-A9E9-F6D0EAE77111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172" y="1712"/>
                <a:ext cx="785" cy="242"/>
              </a:xfrm>
              <a:custGeom>
                <a:avLst/>
                <a:gdLst>
                  <a:gd name="T0" fmla="*/ 785 w 785"/>
                  <a:gd name="T1" fmla="*/ 0 h 242"/>
                  <a:gd name="T2" fmla="*/ 779 w 785"/>
                  <a:gd name="T3" fmla="*/ 104 h 242"/>
                  <a:gd name="T4" fmla="*/ 6 w 785"/>
                  <a:gd name="T5" fmla="*/ 242 h 242"/>
                  <a:gd name="T6" fmla="*/ 0 w 785"/>
                  <a:gd name="T7" fmla="*/ 107 h 242"/>
                  <a:gd name="T8" fmla="*/ 785 w 785"/>
                  <a:gd name="T9" fmla="*/ 0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5" h="242">
                    <a:moveTo>
                      <a:pt x="785" y="0"/>
                    </a:moveTo>
                    <a:lnTo>
                      <a:pt x="779" y="104"/>
                    </a:lnTo>
                    <a:lnTo>
                      <a:pt x="6" y="242"/>
                    </a:lnTo>
                    <a:lnTo>
                      <a:pt x="0" y="107"/>
                    </a:lnTo>
                    <a:lnTo>
                      <a:pt x="785" y="0"/>
                    </a:lnTo>
                    <a:close/>
                  </a:path>
                </a:pathLst>
              </a:custGeom>
              <a:solidFill>
                <a:srgbClr val="AF1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8" name="Freeform 493">
                <a:extLst>
                  <a:ext uri="{FF2B5EF4-FFF2-40B4-BE49-F238E27FC236}">
                    <a16:creationId xmlns:a16="http://schemas.microsoft.com/office/drawing/2014/main" id="{5CC7ECE9-BB70-47FF-B6BE-C6B4140B3D38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117" y="961"/>
                <a:ext cx="921" cy="858"/>
              </a:xfrm>
              <a:custGeom>
                <a:avLst/>
                <a:gdLst>
                  <a:gd name="T0" fmla="*/ 15 w 921"/>
                  <a:gd name="T1" fmla="*/ 858 h 858"/>
                  <a:gd name="T2" fmla="*/ 915 w 921"/>
                  <a:gd name="T3" fmla="*/ 736 h 858"/>
                  <a:gd name="T4" fmla="*/ 921 w 921"/>
                  <a:gd name="T5" fmla="*/ 0 h 858"/>
                  <a:gd name="T6" fmla="*/ 0 w 921"/>
                  <a:gd name="T7" fmla="*/ 20 h 858"/>
                  <a:gd name="T8" fmla="*/ 15 w 921"/>
                  <a:gd name="T9" fmla="*/ 858 h 8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21" h="858">
                    <a:moveTo>
                      <a:pt x="15" y="858"/>
                    </a:moveTo>
                    <a:lnTo>
                      <a:pt x="915" y="736"/>
                    </a:lnTo>
                    <a:lnTo>
                      <a:pt x="921" y="0"/>
                    </a:lnTo>
                    <a:lnTo>
                      <a:pt x="0" y="20"/>
                    </a:lnTo>
                    <a:lnTo>
                      <a:pt x="15" y="858"/>
                    </a:lnTo>
                    <a:close/>
                  </a:path>
                </a:pathLst>
              </a:custGeom>
              <a:solidFill>
                <a:srgbClr val="D6F4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9" name="Freeform 494">
                <a:extLst>
                  <a:ext uri="{FF2B5EF4-FFF2-40B4-BE49-F238E27FC236}">
                    <a16:creationId xmlns:a16="http://schemas.microsoft.com/office/drawing/2014/main" id="{4D1C5BAF-A935-46AA-BC25-004E33630F8B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813" y="981"/>
                <a:ext cx="225" cy="261"/>
              </a:xfrm>
              <a:custGeom>
                <a:avLst/>
                <a:gdLst>
                  <a:gd name="T0" fmla="*/ 225 w 225"/>
                  <a:gd name="T1" fmla="*/ 4 h 261"/>
                  <a:gd name="T2" fmla="*/ 5 w 225"/>
                  <a:gd name="T3" fmla="*/ 261 h 261"/>
                  <a:gd name="T4" fmla="*/ 0 w 225"/>
                  <a:gd name="T5" fmla="*/ 180 h 261"/>
                  <a:gd name="T6" fmla="*/ 179 w 225"/>
                  <a:gd name="T7" fmla="*/ 0 h 261"/>
                  <a:gd name="T8" fmla="*/ 225 w 225"/>
                  <a:gd name="T9" fmla="*/ 4 h 2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5" h="261">
                    <a:moveTo>
                      <a:pt x="225" y="4"/>
                    </a:moveTo>
                    <a:lnTo>
                      <a:pt x="5" y="261"/>
                    </a:lnTo>
                    <a:lnTo>
                      <a:pt x="0" y="180"/>
                    </a:lnTo>
                    <a:lnTo>
                      <a:pt x="179" y="0"/>
                    </a:lnTo>
                    <a:lnTo>
                      <a:pt x="225" y="4"/>
                    </a:lnTo>
                    <a:close/>
                  </a:path>
                </a:pathLst>
              </a:custGeom>
              <a:solidFill>
                <a:srgbClr val="A8E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0" name="Freeform 495">
                <a:extLst>
                  <a:ext uri="{FF2B5EF4-FFF2-40B4-BE49-F238E27FC236}">
                    <a16:creationId xmlns:a16="http://schemas.microsoft.com/office/drawing/2014/main" id="{132C5711-6E8F-421D-9B19-45F7CAA63627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653" y="981"/>
                <a:ext cx="374" cy="655"/>
              </a:xfrm>
              <a:custGeom>
                <a:avLst/>
                <a:gdLst>
                  <a:gd name="T0" fmla="*/ 318 w 374"/>
                  <a:gd name="T1" fmla="*/ 9 h 655"/>
                  <a:gd name="T2" fmla="*/ 0 w 374"/>
                  <a:gd name="T3" fmla="*/ 498 h 655"/>
                  <a:gd name="T4" fmla="*/ 9 w 374"/>
                  <a:gd name="T5" fmla="*/ 655 h 655"/>
                  <a:gd name="T6" fmla="*/ 374 w 374"/>
                  <a:gd name="T7" fmla="*/ 0 h 655"/>
                  <a:gd name="T8" fmla="*/ 318 w 374"/>
                  <a:gd name="T9" fmla="*/ 9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4" h="655">
                    <a:moveTo>
                      <a:pt x="318" y="9"/>
                    </a:moveTo>
                    <a:lnTo>
                      <a:pt x="0" y="498"/>
                    </a:lnTo>
                    <a:lnTo>
                      <a:pt x="9" y="655"/>
                    </a:lnTo>
                    <a:lnTo>
                      <a:pt x="374" y="0"/>
                    </a:lnTo>
                    <a:lnTo>
                      <a:pt x="318" y="9"/>
                    </a:lnTo>
                    <a:close/>
                  </a:path>
                </a:pathLst>
              </a:custGeom>
              <a:solidFill>
                <a:srgbClr val="A8ED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1" name="Freeform 496">
                <a:extLst>
                  <a:ext uri="{FF2B5EF4-FFF2-40B4-BE49-F238E27FC236}">
                    <a16:creationId xmlns:a16="http://schemas.microsoft.com/office/drawing/2014/main" id="{E1472474-9199-4AF9-95EB-2D93A88D7C2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182" y="964"/>
                <a:ext cx="788" cy="855"/>
              </a:xfrm>
              <a:custGeom>
                <a:avLst/>
                <a:gdLst>
                  <a:gd name="T0" fmla="*/ 701 w 788"/>
                  <a:gd name="T1" fmla="*/ 0 h 855"/>
                  <a:gd name="T2" fmla="*/ 675 w 788"/>
                  <a:gd name="T3" fmla="*/ 4 h 855"/>
                  <a:gd name="T4" fmla="*/ 633 w 788"/>
                  <a:gd name="T5" fmla="*/ 10 h 855"/>
                  <a:gd name="T6" fmla="*/ 581 w 788"/>
                  <a:gd name="T7" fmla="*/ 21 h 855"/>
                  <a:gd name="T8" fmla="*/ 531 w 788"/>
                  <a:gd name="T9" fmla="*/ 34 h 855"/>
                  <a:gd name="T10" fmla="*/ 492 w 788"/>
                  <a:gd name="T11" fmla="*/ 52 h 855"/>
                  <a:gd name="T12" fmla="*/ 472 w 788"/>
                  <a:gd name="T13" fmla="*/ 76 h 855"/>
                  <a:gd name="T14" fmla="*/ 481 w 788"/>
                  <a:gd name="T15" fmla="*/ 104 h 855"/>
                  <a:gd name="T16" fmla="*/ 524 w 788"/>
                  <a:gd name="T17" fmla="*/ 139 h 855"/>
                  <a:gd name="T18" fmla="*/ 566 w 788"/>
                  <a:gd name="T19" fmla="*/ 200 h 855"/>
                  <a:gd name="T20" fmla="*/ 598 w 788"/>
                  <a:gd name="T21" fmla="*/ 282 h 855"/>
                  <a:gd name="T22" fmla="*/ 613 w 788"/>
                  <a:gd name="T23" fmla="*/ 370 h 855"/>
                  <a:gd name="T24" fmla="*/ 605 w 788"/>
                  <a:gd name="T25" fmla="*/ 461 h 855"/>
                  <a:gd name="T26" fmla="*/ 568 w 788"/>
                  <a:gd name="T27" fmla="*/ 539 h 855"/>
                  <a:gd name="T28" fmla="*/ 498 w 788"/>
                  <a:gd name="T29" fmla="*/ 598 h 855"/>
                  <a:gd name="T30" fmla="*/ 389 w 788"/>
                  <a:gd name="T31" fmla="*/ 628 h 855"/>
                  <a:gd name="T32" fmla="*/ 244 w 788"/>
                  <a:gd name="T33" fmla="*/ 626 h 855"/>
                  <a:gd name="T34" fmla="*/ 133 w 788"/>
                  <a:gd name="T35" fmla="*/ 637 h 855"/>
                  <a:gd name="T36" fmla="*/ 61 w 788"/>
                  <a:gd name="T37" fmla="*/ 667 h 855"/>
                  <a:gd name="T38" fmla="*/ 21 w 788"/>
                  <a:gd name="T39" fmla="*/ 707 h 855"/>
                  <a:gd name="T40" fmla="*/ 2 w 788"/>
                  <a:gd name="T41" fmla="*/ 752 h 855"/>
                  <a:gd name="T42" fmla="*/ 0 w 788"/>
                  <a:gd name="T43" fmla="*/ 796 h 855"/>
                  <a:gd name="T44" fmla="*/ 6 w 788"/>
                  <a:gd name="T45" fmla="*/ 831 h 855"/>
                  <a:gd name="T46" fmla="*/ 11 w 788"/>
                  <a:gd name="T47" fmla="*/ 852 h 855"/>
                  <a:gd name="T48" fmla="*/ 50 w 788"/>
                  <a:gd name="T49" fmla="*/ 855 h 855"/>
                  <a:gd name="T50" fmla="*/ 54 w 788"/>
                  <a:gd name="T51" fmla="*/ 846 h 855"/>
                  <a:gd name="T52" fmla="*/ 65 w 788"/>
                  <a:gd name="T53" fmla="*/ 820 h 855"/>
                  <a:gd name="T54" fmla="*/ 87 w 788"/>
                  <a:gd name="T55" fmla="*/ 787 h 855"/>
                  <a:gd name="T56" fmla="*/ 119 w 788"/>
                  <a:gd name="T57" fmla="*/ 750 h 855"/>
                  <a:gd name="T58" fmla="*/ 161 w 788"/>
                  <a:gd name="T59" fmla="*/ 715 h 855"/>
                  <a:gd name="T60" fmla="*/ 217 w 788"/>
                  <a:gd name="T61" fmla="*/ 691 h 855"/>
                  <a:gd name="T62" fmla="*/ 285 w 788"/>
                  <a:gd name="T63" fmla="*/ 681 h 855"/>
                  <a:gd name="T64" fmla="*/ 368 w 788"/>
                  <a:gd name="T65" fmla="*/ 692 h 855"/>
                  <a:gd name="T66" fmla="*/ 459 w 788"/>
                  <a:gd name="T67" fmla="*/ 705 h 855"/>
                  <a:gd name="T68" fmla="*/ 550 w 788"/>
                  <a:gd name="T69" fmla="*/ 694 h 855"/>
                  <a:gd name="T70" fmla="*/ 633 w 788"/>
                  <a:gd name="T71" fmla="*/ 663 h 855"/>
                  <a:gd name="T72" fmla="*/ 705 w 788"/>
                  <a:gd name="T73" fmla="*/ 617 h 855"/>
                  <a:gd name="T74" fmla="*/ 757 w 788"/>
                  <a:gd name="T75" fmla="*/ 559 h 855"/>
                  <a:gd name="T76" fmla="*/ 785 w 788"/>
                  <a:gd name="T77" fmla="*/ 491 h 855"/>
                  <a:gd name="T78" fmla="*/ 783 w 788"/>
                  <a:gd name="T79" fmla="*/ 419 h 855"/>
                  <a:gd name="T80" fmla="*/ 746 w 788"/>
                  <a:gd name="T81" fmla="*/ 345 h 855"/>
                  <a:gd name="T82" fmla="*/ 646 w 788"/>
                  <a:gd name="T83" fmla="*/ 217 h 855"/>
                  <a:gd name="T84" fmla="*/ 592 w 788"/>
                  <a:gd name="T85" fmla="*/ 119 h 855"/>
                  <a:gd name="T86" fmla="*/ 609 w 788"/>
                  <a:gd name="T87" fmla="*/ 50 h 855"/>
                  <a:gd name="T88" fmla="*/ 725 w 788"/>
                  <a:gd name="T89" fmla="*/ 6 h 8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88" h="855">
                    <a:moveTo>
                      <a:pt x="705" y="0"/>
                    </a:moveTo>
                    <a:lnTo>
                      <a:pt x="701" y="0"/>
                    </a:lnTo>
                    <a:lnTo>
                      <a:pt x="690" y="2"/>
                    </a:lnTo>
                    <a:lnTo>
                      <a:pt x="675" y="4"/>
                    </a:lnTo>
                    <a:lnTo>
                      <a:pt x="655" y="6"/>
                    </a:lnTo>
                    <a:lnTo>
                      <a:pt x="633" y="10"/>
                    </a:lnTo>
                    <a:lnTo>
                      <a:pt x="607" y="15"/>
                    </a:lnTo>
                    <a:lnTo>
                      <a:pt x="581" y="21"/>
                    </a:lnTo>
                    <a:lnTo>
                      <a:pt x="555" y="26"/>
                    </a:lnTo>
                    <a:lnTo>
                      <a:pt x="531" y="34"/>
                    </a:lnTo>
                    <a:lnTo>
                      <a:pt x="509" y="43"/>
                    </a:lnTo>
                    <a:lnTo>
                      <a:pt x="492" y="52"/>
                    </a:lnTo>
                    <a:lnTo>
                      <a:pt x="479" y="63"/>
                    </a:lnTo>
                    <a:lnTo>
                      <a:pt x="472" y="76"/>
                    </a:lnTo>
                    <a:lnTo>
                      <a:pt x="472" y="89"/>
                    </a:lnTo>
                    <a:lnTo>
                      <a:pt x="481" y="104"/>
                    </a:lnTo>
                    <a:lnTo>
                      <a:pt x="500" y="119"/>
                    </a:lnTo>
                    <a:lnTo>
                      <a:pt x="524" y="139"/>
                    </a:lnTo>
                    <a:lnTo>
                      <a:pt x="546" y="167"/>
                    </a:lnTo>
                    <a:lnTo>
                      <a:pt x="566" y="200"/>
                    </a:lnTo>
                    <a:lnTo>
                      <a:pt x="583" y="239"/>
                    </a:lnTo>
                    <a:lnTo>
                      <a:pt x="598" y="282"/>
                    </a:lnTo>
                    <a:lnTo>
                      <a:pt x="607" y="326"/>
                    </a:lnTo>
                    <a:lnTo>
                      <a:pt x="613" y="370"/>
                    </a:lnTo>
                    <a:lnTo>
                      <a:pt x="611" y="417"/>
                    </a:lnTo>
                    <a:lnTo>
                      <a:pt x="605" y="461"/>
                    </a:lnTo>
                    <a:lnTo>
                      <a:pt x="590" y="502"/>
                    </a:lnTo>
                    <a:lnTo>
                      <a:pt x="568" y="539"/>
                    </a:lnTo>
                    <a:lnTo>
                      <a:pt x="539" y="572"/>
                    </a:lnTo>
                    <a:lnTo>
                      <a:pt x="498" y="598"/>
                    </a:lnTo>
                    <a:lnTo>
                      <a:pt x="448" y="617"/>
                    </a:lnTo>
                    <a:lnTo>
                      <a:pt x="389" y="628"/>
                    </a:lnTo>
                    <a:lnTo>
                      <a:pt x="317" y="628"/>
                    </a:lnTo>
                    <a:lnTo>
                      <a:pt x="244" y="626"/>
                    </a:lnTo>
                    <a:lnTo>
                      <a:pt x="183" y="628"/>
                    </a:lnTo>
                    <a:lnTo>
                      <a:pt x="133" y="637"/>
                    </a:lnTo>
                    <a:lnTo>
                      <a:pt x="93" y="650"/>
                    </a:lnTo>
                    <a:lnTo>
                      <a:pt x="61" y="667"/>
                    </a:lnTo>
                    <a:lnTo>
                      <a:pt x="37" y="685"/>
                    </a:lnTo>
                    <a:lnTo>
                      <a:pt x="21" y="707"/>
                    </a:lnTo>
                    <a:lnTo>
                      <a:pt x="9" y="729"/>
                    </a:lnTo>
                    <a:lnTo>
                      <a:pt x="2" y="752"/>
                    </a:lnTo>
                    <a:lnTo>
                      <a:pt x="0" y="776"/>
                    </a:lnTo>
                    <a:lnTo>
                      <a:pt x="0" y="796"/>
                    </a:lnTo>
                    <a:lnTo>
                      <a:pt x="2" y="815"/>
                    </a:lnTo>
                    <a:lnTo>
                      <a:pt x="6" y="831"/>
                    </a:lnTo>
                    <a:lnTo>
                      <a:pt x="9" y="844"/>
                    </a:lnTo>
                    <a:lnTo>
                      <a:pt x="11" y="852"/>
                    </a:lnTo>
                    <a:lnTo>
                      <a:pt x="13" y="855"/>
                    </a:lnTo>
                    <a:lnTo>
                      <a:pt x="50" y="855"/>
                    </a:lnTo>
                    <a:lnTo>
                      <a:pt x="50" y="853"/>
                    </a:lnTo>
                    <a:lnTo>
                      <a:pt x="54" y="846"/>
                    </a:lnTo>
                    <a:lnTo>
                      <a:pt x="59" y="835"/>
                    </a:lnTo>
                    <a:lnTo>
                      <a:pt x="65" y="820"/>
                    </a:lnTo>
                    <a:lnTo>
                      <a:pt x="76" y="805"/>
                    </a:lnTo>
                    <a:lnTo>
                      <a:pt x="87" y="787"/>
                    </a:lnTo>
                    <a:lnTo>
                      <a:pt x="102" y="768"/>
                    </a:lnTo>
                    <a:lnTo>
                      <a:pt x="119" y="750"/>
                    </a:lnTo>
                    <a:lnTo>
                      <a:pt x="139" y="731"/>
                    </a:lnTo>
                    <a:lnTo>
                      <a:pt x="161" y="715"/>
                    </a:lnTo>
                    <a:lnTo>
                      <a:pt x="187" y="702"/>
                    </a:lnTo>
                    <a:lnTo>
                      <a:pt x="217" y="691"/>
                    </a:lnTo>
                    <a:lnTo>
                      <a:pt x="248" y="683"/>
                    </a:lnTo>
                    <a:lnTo>
                      <a:pt x="285" y="681"/>
                    </a:lnTo>
                    <a:lnTo>
                      <a:pt x="324" y="683"/>
                    </a:lnTo>
                    <a:lnTo>
                      <a:pt x="368" y="692"/>
                    </a:lnTo>
                    <a:lnTo>
                      <a:pt x="413" y="702"/>
                    </a:lnTo>
                    <a:lnTo>
                      <a:pt x="459" y="705"/>
                    </a:lnTo>
                    <a:lnTo>
                      <a:pt x="505" y="702"/>
                    </a:lnTo>
                    <a:lnTo>
                      <a:pt x="550" y="694"/>
                    </a:lnTo>
                    <a:lnTo>
                      <a:pt x="592" y="681"/>
                    </a:lnTo>
                    <a:lnTo>
                      <a:pt x="633" y="663"/>
                    </a:lnTo>
                    <a:lnTo>
                      <a:pt x="670" y="643"/>
                    </a:lnTo>
                    <a:lnTo>
                      <a:pt x="705" y="617"/>
                    </a:lnTo>
                    <a:lnTo>
                      <a:pt x="733" y="589"/>
                    </a:lnTo>
                    <a:lnTo>
                      <a:pt x="757" y="559"/>
                    </a:lnTo>
                    <a:lnTo>
                      <a:pt x="773" y="526"/>
                    </a:lnTo>
                    <a:lnTo>
                      <a:pt x="785" y="491"/>
                    </a:lnTo>
                    <a:lnTo>
                      <a:pt x="788" y="456"/>
                    </a:lnTo>
                    <a:lnTo>
                      <a:pt x="783" y="419"/>
                    </a:lnTo>
                    <a:lnTo>
                      <a:pt x="770" y="382"/>
                    </a:lnTo>
                    <a:lnTo>
                      <a:pt x="746" y="345"/>
                    </a:lnTo>
                    <a:lnTo>
                      <a:pt x="692" y="276"/>
                    </a:lnTo>
                    <a:lnTo>
                      <a:pt x="646" y="217"/>
                    </a:lnTo>
                    <a:lnTo>
                      <a:pt x="611" y="165"/>
                    </a:lnTo>
                    <a:lnTo>
                      <a:pt x="592" y="119"/>
                    </a:lnTo>
                    <a:lnTo>
                      <a:pt x="590" y="82"/>
                    </a:lnTo>
                    <a:lnTo>
                      <a:pt x="609" y="50"/>
                    </a:lnTo>
                    <a:lnTo>
                      <a:pt x="653" y="26"/>
                    </a:lnTo>
                    <a:lnTo>
                      <a:pt x="725" y="6"/>
                    </a:lnTo>
                    <a:lnTo>
                      <a:pt x="705" y="0"/>
                    </a:lnTo>
                    <a:close/>
                  </a:path>
                </a:pathLst>
              </a:custGeom>
              <a:solidFill>
                <a:srgbClr val="F4FC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2" name="Freeform 497">
                <a:extLst>
                  <a:ext uri="{FF2B5EF4-FFF2-40B4-BE49-F238E27FC236}">
                    <a16:creationId xmlns:a16="http://schemas.microsoft.com/office/drawing/2014/main" id="{4CA8E712-9EDA-4FF2-A11F-714CC67C8283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59" y="1196"/>
                <a:ext cx="605" cy="174"/>
              </a:xfrm>
              <a:custGeom>
                <a:avLst/>
                <a:gdLst>
                  <a:gd name="T0" fmla="*/ 5 w 605"/>
                  <a:gd name="T1" fmla="*/ 20 h 174"/>
                  <a:gd name="T2" fmla="*/ 0 w 605"/>
                  <a:gd name="T3" fmla="*/ 174 h 174"/>
                  <a:gd name="T4" fmla="*/ 605 w 605"/>
                  <a:gd name="T5" fmla="*/ 118 h 174"/>
                  <a:gd name="T6" fmla="*/ 584 w 605"/>
                  <a:gd name="T7" fmla="*/ 0 h 174"/>
                  <a:gd name="T8" fmla="*/ 5 w 605"/>
                  <a:gd name="T9" fmla="*/ 20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05" h="174">
                    <a:moveTo>
                      <a:pt x="5" y="20"/>
                    </a:moveTo>
                    <a:lnTo>
                      <a:pt x="0" y="174"/>
                    </a:lnTo>
                    <a:lnTo>
                      <a:pt x="605" y="118"/>
                    </a:lnTo>
                    <a:lnTo>
                      <a:pt x="584" y="0"/>
                    </a:lnTo>
                    <a:lnTo>
                      <a:pt x="5" y="20"/>
                    </a:lnTo>
                    <a:close/>
                  </a:path>
                </a:pathLst>
              </a:custGeom>
              <a:solidFill>
                <a:srgbClr val="FFE2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3" name="Freeform 498">
                <a:extLst>
                  <a:ext uri="{FF2B5EF4-FFF2-40B4-BE49-F238E27FC236}">
                    <a16:creationId xmlns:a16="http://schemas.microsoft.com/office/drawing/2014/main" id="{ED3F81E4-F531-4903-8901-DB95753A795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912" y="988"/>
                <a:ext cx="541" cy="1836"/>
              </a:xfrm>
              <a:custGeom>
                <a:avLst/>
                <a:gdLst>
                  <a:gd name="T0" fmla="*/ 0 w 541"/>
                  <a:gd name="T1" fmla="*/ 60 h 1836"/>
                  <a:gd name="T2" fmla="*/ 56 w 541"/>
                  <a:gd name="T3" fmla="*/ 859 h 1836"/>
                  <a:gd name="T4" fmla="*/ 113 w 541"/>
                  <a:gd name="T5" fmla="*/ 879 h 1836"/>
                  <a:gd name="T6" fmla="*/ 209 w 541"/>
                  <a:gd name="T7" fmla="*/ 1721 h 1836"/>
                  <a:gd name="T8" fmla="*/ 541 w 541"/>
                  <a:gd name="T9" fmla="*/ 1836 h 1836"/>
                  <a:gd name="T10" fmla="*/ 428 w 541"/>
                  <a:gd name="T11" fmla="*/ 0 h 1836"/>
                  <a:gd name="T12" fmla="*/ 0 w 541"/>
                  <a:gd name="T13" fmla="*/ 60 h 18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1" h="1836">
                    <a:moveTo>
                      <a:pt x="0" y="60"/>
                    </a:moveTo>
                    <a:lnTo>
                      <a:pt x="56" y="859"/>
                    </a:lnTo>
                    <a:lnTo>
                      <a:pt x="113" y="879"/>
                    </a:lnTo>
                    <a:lnTo>
                      <a:pt x="209" y="1721"/>
                    </a:lnTo>
                    <a:lnTo>
                      <a:pt x="541" y="1836"/>
                    </a:lnTo>
                    <a:lnTo>
                      <a:pt x="428" y="0"/>
                    </a:lnTo>
                    <a:lnTo>
                      <a:pt x="0" y="60"/>
                    </a:lnTo>
                    <a:close/>
                  </a:path>
                </a:pathLst>
              </a:custGeom>
              <a:solidFill>
                <a:srgbClr val="82C9E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4" name="Freeform 499">
                <a:extLst>
                  <a:ext uri="{FF2B5EF4-FFF2-40B4-BE49-F238E27FC236}">
                    <a16:creationId xmlns:a16="http://schemas.microsoft.com/office/drawing/2014/main" id="{AF32CD69-7D51-44D2-98C4-6CEDCB52551E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818" y="1928"/>
                <a:ext cx="148" cy="924"/>
              </a:xfrm>
              <a:custGeom>
                <a:avLst/>
                <a:gdLst>
                  <a:gd name="T0" fmla="*/ 126 w 148"/>
                  <a:gd name="T1" fmla="*/ 903 h 924"/>
                  <a:gd name="T2" fmla="*/ 46 w 148"/>
                  <a:gd name="T3" fmla="*/ 924 h 924"/>
                  <a:gd name="T4" fmla="*/ 0 w 148"/>
                  <a:gd name="T5" fmla="*/ 26 h 924"/>
                  <a:gd name="T6" fmla="*/ 148 w 148"/>
                  <a:gd name="T7" fmla="*/ 0 h 924"/>
                  <a:gd name="T8" fmla="*/ 126 w 148"/>
                  <a:gd name="T9" fmla="*/ 903 h 9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8" h="924">
                    <a:moveTo>
                      <a:pt x="126" y="903"/>
                    </a:moveTo>
                    <a:lnTo>
                      <a:pt x="46" y="924"/>
                    </a:lnTo>
                    <a:lnTo>
                      <a:pt x="0" y="26"/>
                    </a:lnTo>
                    <a:lnTo>
                      <a:pt x="148" y="0"/>
                    </a:lnTo>
                    <a:lnTo>
                      <a:pt x="126" y="903"/>
                    </a:lnTo>
                    <a:close/>
                  </a:path>
                </a:pathLst>
              </a:custGeom>
              <a:solidFill>
                <a:srgbClr val="199E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5" name="Freeform 500">
                <a:extLst>
                  <a:ext uri="{FF2B5EF4-FFF2-40B4-BE49-F238E27FC236}">
                    <a16:creationId xmlns:a16="http://schemas.microsoft.com/office/drawing/2014/main" id="{31D69143-CE01-4D6A-A3EE-8CD2B44214FC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182" y="1804"/>
                <a:ext cx="664" cy="1016"/>
              </a:xfrm>
              <a:custGeom>
                <a:avLst/>
                <a:gdLst>
                  <a:gd name="T0" fmla="*/ 664 w 664"/>
                  <a:gd name="T1" fmla="*/ 0 h 1016"/>
                  <a:gd name="T2" fmla="*/ 657 w 664"/>
                  <a:gd name="T3" fmla="*/ 831 h 1016"/>
                  <a:gd name="T4" fmla="*/ 0 w 664"/>
                  <a:gd name="T5" fmla="*/ 1016 h 1016"/>
                  <a:gd name="T6" fmla="*/ 13 w 664"/>
                  <a:gd name="T7" fmla="*/ 124 h 1016"/>
                  <a:gd name="T8" fmla="*/ 664 w 664"/>
                  <a:gd name="T9" fmla="*/ 0 h 10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4" h="1016">
                    <a:moveTo>
                      <a:pt x="664" y="0"/>
                    </a:moveTo>
                    <a:lnTo>
                      <a:pt x="657" y="831"/>
                    </a:lnTo>
                    <a:lnTo>
                      <a:pt x="0" y="1016"/>
                    </a:lnTo>
                    <a:lnTo>
                      <a:pt x="13" y="124"/>
                    </a:lnTo>
                    <a:lnTo>
                      <a:pt x="664" y="0"/>
                    </a:lnTo>
                    <a:close/>
                  </a:path>
                </a:pathLst>
              </a:custGeom>
              <a:solidFill>
                <a:srgbClr val="ED1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6" name="Freeform 501">
                <a:extLst>
                  <a:ext uri="{FF2B5EF4-FFF2-40B4-BE49-F238E27FC236}">
                    <a16:creationId xmlns:a16="http://schemas.microsoft.com/office/drawing/2014/main" id="{2992381A-1740-4FEF-BAE7-2C4224B25B0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95" y="940"/>
                <a:ext cx="1378" cy="1914"/>
              </a:xfrm>
              <a:custGeom>
                <a:avLst/>
                <a:gdLst>
                  <a:gd name="T0" fmla="*/ 682 w 1378"/>
                  <a:gd name="T1" fmla="*/ 283 h 1914"/>
                  <a:gd name="T2" fmla="*/ 200 w 1378"/>
                  <a:gd name="T3" fmla="*/ 256 h 1914"/>
                  <a:gd name="T4" fmla="*/ 281 w 1378"/>
                  <a:gd name="T5" fmla="*/ 359 h 1914"/>
                  <a:gd name="T6" fmla="*/ 686 w 1378"/>
                  <a:gd name="T7" fmla="*/ 402 h 1914"/>
                  <a:gd name="T8" fmla="*/ 790 w 1378"/>
                  <a:gd name="T9" fmla="*/ 452 h 1914"/>
                  <a:gd name="T10" fmla="*/ 422 w 1378"/>
                  <a:gd name="T11" fmla="*/ 230 h 1914"/>
                  <a:gd name="T12" fmla="*/ 856 w 1378"/>
                  <a:gd name="T13" fmla="*/ 254 h 1914"/>
                  <a:gd name="T14" fmla="*/ 658 w 1378"/>
                  <a:gd name="T15" fmla="*/ 54 h 1914"/>
                  <a:gd name="T16" fmla="*/ 83 w 1378"/>
                  <a:gd name="T17" fmla="*/ 41 h 1914"/>
                  <a:gd name="T18" fmla="*/ 133 w 1378"/>
                  <a:gd name="T19" fmla="*/ 750 h 1914"/>
                  <a:gd name="T20" fmla="*/ 755 w 1378"/>
                  <a:gd name="T21" fmla="*/ 848 h 1914"/>
                  <a:gd name="T22" fmla="*/ 766 w 1378"/>
                  <a:gd name="T23" fmla="*/ 1005 h 1914"/>
                  <a:gd name="T24" fmla="*/ 194 w 1378"/>
                  <a:gd name="T25" fmla="*/ 903 h 1914"/>
                  <a:gd name="T26" fmla="*/ 144 w 1378"/>
                  <a:gd name="T27" fmla="*/ 1690 h 1914"/>
                  <a:gd name="T28" fmla="*/ 571 w 1378"/>
                  <a:gd name="T29" fmla="*/ 1810 h 1914"/>
                  <a:gd name="T30" fmla="*/ 725 w 1378"/>
                  <a:gd name="T31" fmla="*/ 1057 h 1914"/>
                  <a:gd name="T32" fmla="*/ 1002 w 1378"/>
                  <a:gd name="T33" fmla="*/ 1803 h 1914"/>
                  <a:gd name="T34" fmla="*/ 1174 w 1378"/>
                  <a:gd name="T35" fmla="*/ 1286 h 1914"/>
                  <a:gd name="T36" fmla="*/ 1139 w 1378"/>
                  <a:gd name="T37" fmla="*/ 1011 h 1914"/>
                  <a:gd name="T38" fmla="*/ 1206 w 1378"/>
                  <a:gd name="T39" fmla="*/ 772 h 1914"/>
                  <a:gd name="T40" fmla="*/ 1239 w 1378"/>
                  <a:gd name="T41" fmla="*/ 480 h 1914"/>
                  <a:gd name="T42" fmla="*/ 1193 w 1378"/>
                  <a:gd name="T43" fmla="*/ 419 h 1914"/>
                  <a:gd name="T44" fmla="*/ 1102 w 1378"/>
                  <a:gd name="T45" fmla="*/ 324 h 1914"/>
                  <a:gd name="T46" fmla="*/ 1065 w 1378"/>
                  <a:gd name="T47" fmla="*/ 319 h 1914"/>
                  <a:gd name="T48" fmla="*/ 1126 w 1378"/>
                  <a:gd name="T49" fmla="*/ 426 h 1914"/>
                  <a:gd name="T50" fmla="*/ 1069 w 1378"/>
                  <a:gd name="T51" fmla="*/ 500 h 1914"/>
                  <a:gd name="T52" fmla="*/ 1049 w 1378"/>
                  <a:gd name="T53" fmla="*/ 692 h 1914"/>
                  <a:gd name="T54" fmla="*/ 1141 w 1378"/>
                  <a:gd name="T55" fmla="*/ 718 h 1914"/>
                  <a:gd name="T56" fmla="*/ 1110 w 1378"/>
                  <a:gd name="T57" fmla="*/ 964 h 1914"/>
                  <a:gd name="T58" fmla="*/ 1154 w 1378"/>
                  <a:gd name="T59" fmla="*/ 1351 h 1914"/>
                  <a:gd name="T60" fmla="*/ 1089 w 1378"/>
                  <a:gd name="T61" fmla="*/ 1594 h 1914"/>
                  <a:gd name="T62" fmla="*/ 982 w 1378"/>
                  <a:gd name="T63" fmla="*/ 1451 h 1914"/>
                  <a:gd name="T64" fmla="*/ 980 w 1378"/>
                  <a:gd name="T65" fmla="*/ 1262 h 1914"/>
                  <a:gd name="T66" fmla="*/ 1321 w 1378"/>
                  <a:gd name="T67" fmla="*/ 920 h 1914"/>
                  <a:gd name="T68" fmla="*/ 1261 w 1378"/>
                  <a:gd name="T69" fmla="*/ 979 h 1914"/>
                  <a:gd name="T70" fmla="*/ 1260 w 1378"/>
                  <a:gd name="T71" fmla="*/ 901 h 1914"/>
                  <a:gd name="T72" fmla="*/ 1313 w 1378"/>
                  <a:gd name="T73" fmla="*/ 121 h 1914"/>
                  <a:gd name="T74" fmla="*/ 1065 w 1378"/>
                  <a:gd name="T75" fmla="*/ 84 h 1914"/>
                  <a:gd name="T76" fmla="*/ 945 w 1378"/>
                  <a:gd name="T77" fmla="*/ 1211 h 1914"/>
                  <a:gd name="T78" fmla="*/ 1039 w 1378"/>
                  <a:gd name="T79" fmla="*/ 1272 h 1914"/>
                  <a:gd name="T80" fmla="*/ 1021 w 1378"/>
                  <a:gd name="T81" fmla="*/ 1460 h 1914"/>
                  <a:gd name="T82" fmla="*/ 1073 w 1378"/>
                  <a:gd name="T83" fmla="*/ 1551 h 1914"/>
                  <a:gd name="T84" fmla="*/ 1145 w 1378"/>
                  <a:gd name="T85" fmla="*/ 1468 h 1914"/>
                  <a:gd name="T86" fmla="*/ 1065 w 1378"/>
                  <a:gd name="T87" fmla="*/ 1185 h 1914"/>
                  <a:gd name="T88" fmla="*/ 1089 w 1378"/>
                  <a:gd name="T89" fmla="*/ 859 h 1914"/>
                  <a:gd name="T90" fmla="*/ 1025 w 1378"/>
                  <a:gd name="T91" fmla="*/ 728 h 1914"/>
                  <a:gd name="T92" fmla="*/ 1012 w 1378"/>
                  <a:gd name="T93" fmla="*/ 563 h 1914"/>
                  <a:gd name="T94" fmla="*/ 1082 w 1378"/>
                  <a:gd name="T95" fmla="*/ 443 h 1914"/>
                  <a:gd name="T96" fmla="*/ 1026 w 1378"/>
                  <a:gd name="T97" fmla="*/ 326 h 1914"/>
                  <a:gd name="T98" fmla="*/ 1076 w 1378"/>
                  <a:gd name="T99" fmla="*/ 241 h 1914"/>
                  <a:gd name="T100" fmla="*/ 1211 w 1378"/>
                  <a:gd name="T101" fmla="*/ 383 h 1914"/>
                  <a:gd name="T102" fmla="*/ 1280 w 1378"/>
                  <a:gd name="T103" fmla="*/ 480 h 1914"/>
                  <a:gd name="T104" fmla="*/ 1239 w 1378"/>
                  <a:gd name="T105" fmla="*/ 792 h 1914"/>
                  <a:gd name="T106" fmla="*/ 1180 w 1378"/>
                  <a:gd name="T107" fmla="*/ 1016 h 1914"/>
                  <a:gd name="T108" fmla="*/ 1191 w 1378"/>
                  <a:gd name="T109" fmla="*/ 1647 h 1914"/>
                  <a:gd name="T110" fmla="*/ 812 w 1378"/>
                  <a:gd name="T111" fmla="*/ 1111 h 1914"/>
                  <a:gd name="T112" fmla="*/ 74 w 1378"/>
                  <a:gd name="T113" fmla="*/ 1710 h 1914"/>
                  <a:gd name="T114" fmla="*/ 438 w 1378"/>
                  <a:gd name="T115" fmla="*/ 907 h 1914"/>
                  <a:gd name="T116" fmla="*/ 841 w 1378"/>
                  <a:gd name="T117" fmla="*/ 959 h 1914"/>
                  <a:gd name="T118" fmla="*/ 564 w 1378"/>
                  <a:gd name="T119" fmla="*/ 857 h 1914"/>
                  <a:gd name="T120" fmla="*/ 15 w 1378"/>
                  <a:gd name="T121" fmla="*/ 770 h 19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78" h="1914">
                    <a:moveTo>
                      <a:pt x="20" y="0"/>
                    </a:moveTo>
                    <a:lnTo>
                      <a:pt x="893" y="21"/>
                    </a:lnTo>
                    <a:lnTo>
                      <a:pt x="897" y="296"/>
                    </a:lnTo>
                    <a:lnTo>
                      <a:pt x="890" y="296"/>
                    </a:lnTo>
                    <a:lnTo>
                      <a:pt x="867" y="295"/>
                    </a:lnTo>
                    <a:lnTo>
                      <a:pt x="834" y="293"/>
                    </a:lnTo>
                    <a:lnTo>
                      <a:pt x="792" y="291"/>
                    </a:lnTo>
                    <a:lnTo>
                      <a:pt x="740" y="287"/>
                    </a:lnTo>
                    <a:lnTo>
                      <a:pt x="682" y="283"/>
                    </a:lnTo>
                    <a:lnTo>
                      <a:pt x="619" y="280"/>
                    </a:lnTo>
                    <a:lnTo>
                      <a:pt x="555" y="276"/>
                    </a:lnTo>
                    <a:lnTo>
                      <a:pt x="490" y="272"/>
                    </a:lnTo>
                    <a:lnTo>
                      <a:pt x="427" y="269"/>
                    </a:lnTo>
                    <a:lnTo>
                      <a:pt x="368" y="267"/>
                    </a:lnTo>
                    <a:lnTo>
                      <a:pt x="312" y="263"/>
                    </a:lnTo>
                    <a:lnTo>
                      <a:pt x="264" y="259"/>
                    </a:lnTo>
                    <a:lnTo>
                      <a:pt x="227" y="258"/>
                    </a:lnTo>
                    <a:lnTo>
                      <a:pt x="200" y="256"/>
                    </a:lnTo>
                    <a:lnTo>
                      <a:pt x="185" y="256"/>
                    </a:lnTo>
                    <a:lnTo>
                      <a:pt x="185" y="278"/>
                    </a:lnTo>
                    <a:lnTo>
                      <a:pt x="185" y="304"/>
                    </a:lnTo>
                    <a:lnTo>
                      <a:pt x="185" y="330"/>
                    </a:lnTo>
                    <a:lnTo>
                      <a:pt x="185" y="350"/>
                    </a:lnTo>
                    <a:lnTo>
                      <a:pt x="196" y="352"/>
                    </a:lnTo>
                    <a:lnTo>
                      <a:pt x="216" y="354"/>
                    </a:lnTo>
                    <a:lnTo>
                      <a:pt x="246" y="356"/>
                    </a:lnTo>
                    <a:lnTo>
                      <a:pt x="281" y="359"/>
                    </a:lnTo>
                    <a:lnTo>
                      <a:pt x="322" y="365"/>
                    </a:lnTo>
                    <a:lnTo>
                      <a:pt x="366" y="369"/>
                    </a:lnTo>
                    <a:lnTo>
                      <a:pt x="414" y="374"/>
                    </a:lnTo>
                    <a:lnTo>
                      <a:pt x="464" y="378"/>
                    </a:lnTo>
                    <a:lnTo>
                      <a:pt x="514" y="383"/>
                    </a:lnTo>
                    <a:lnTo>
                      <a:pt x="562" y="389"/>
                    </a:lnTo>
                    <a:lnTo>
                      <a:pt x="608" y="393"/>
                    </a:lnTo>
                    <a:lnTo>
                      <a:pt x="649" y="398"/>
                    </a:lnTo>
                    <a:lnTo>
                      <a:pt x="686" y="402"/>
                    </a:lnTo>
                    <a:lnTo>
                      <a:pt x="716" y="404"/>
                    </a:lnTo>
                    <a:lnTo>
                      <a:pt x="738" y="406"/>
                    </a:lnTo>
                    <a:lnTo>
                      <a:pt x="751" y="407"/>
                    </a:lnTo>
                    <a:lnTo>
                      <a:pt x="749" y="382"/>
                    </a:lnTo>
                    <a:lnTo>
                      <a:pt x="749" y="352"/>
                    </a:lnTo>
                    <a:lnTo>
                      <a:pt x="749" y="328"/>
                    </a:lnTo>
                    <a:lnTo>
                      <a:pt x="749" y="317"/>
                    </a:lnTo>
                    <a:lnTo>
                      <a:pt x="788" y="317"/>
                    </a:lnTo>
                    <a:lnTo>
                      <a:pt x="790" y="452"/>
                    </a:lnTo>
                    <a:lnTo>
                      <a:pt x="146" y="385"/>
                    </a:lnTo>
                    <a:lnTo>
                      <a:pt x="146" y="213"/>
                    </a:lnTo>
                    <a:lnTo>
                      <a:pt x="153" y="213"/>
                    </a:lnTo>
                    <a:lnTo>
                      <a:pt x="176" y="215"/>
                    </a:lnTo>
                    <a:lnTo>
                      <a:pt x="209" y="217"/>
                    </a:lnTo>
                    <a:lnTo>
                      <a:pt x="251" y="219"/>
                    </a:lnTo>
                    <a:lnTo>
                      <a:pt x="303" y="222"/>
                    </a:lnTo>
                    <a:lnTo>
                      <a:pt x="360" y="226"/>
                    </a:lnTo>
                    <a:lnTo>
                      <a:pt x="422" y="230"/>
                    </a:lnTo>
                    <a:lnTo>
                      <a:pt x="486" y="234"/>
                    </a:lnTo>
                    <a:lnTo>
                      <a:pt x="551" y="237"/>
                    </a:lnTo>
                    <a:lnTo>
                      <a:pt x="614" y="241"/>
                    </a:lnTo>
                    <a:lnTo>
                      <a:pt x="675" y="243"/>
                    </a:lnTo>
                    <a:lnTo>
                      <a:pt x="729" y="246"/>
                    </a:lnTo>
                    <a:lnTo>
                      <a:pt x="777" y="250"/>
                    </a:lnTo>
                    <a:lnTo>
                      <a:pt x="814" y="252"/>
                    </a:lnTo>
                    <a:lnTo>
                      <a:pt x="841" y="254"/>
                    </a:lnTo>
                    <a:lnTo>
                      <a:pt x="856" y="254"/>
                    </a:lnTo>
                    <a:lnTo>
                      <a:pt x="856" y="215"/>
                    </a:lnTo>
                    <a:lnTo>
                      <a:pt x="856" y="156"/>
                    </a:lnTo>
                    <a:lnTo>
                      <a:pt x="856" y="97"/>
                    </a:lnTo>
                    <a:lnTo>
                      <a:pt x="854" y="58"/>
                    </a:lnTo>
                    <a:lnTo>
                      <a:pt x="840" y="58"/>
                    </a:lnTo>
                    <a:lnTo>
                      <a:pt x="810" y="58"/>
                    </a:lnTo>
                    <a:lnTo>
                      <a:pt x="769" y="56"/>
                    </a:lnTo>
                    <a:lnTo>
                      <a:pt x="718" y="56"/>
                    </a:lnTo>
                    <a:lnTo>
                      <a:pt x="658" y="54"/>
                    </a:lnTo>
                    <a:lnTo>
                      <a:pt x="592" y="52"/>
                    </a:lnTo>
                    <a:lnTo>
                      <a:pt x="521" y="50"/>
                    </a:lnTo>
                    <a:lnTo>
                      <a:pt x="447" y="48"/>
                    </a:lnTo>
                    <a:lnTo>
                      <a:pt x="375" y="47"/>
                    </a:lnTo>
                    <a:lnTo>
                      <a:pt x="305" y="47"/>
                    </a:lnTo>
                    <a:lnTo>
                      <a:pt x="238" y="45"/>
                    </a:lnTo>
                    <a:lnTo>
                      <a:pt x="177" y="43"/>
                    </a:lnTo>
                    <a:lnTo>
                      <a:pt x="126" y="41"/>
                    </a:lnTo>
                    <a:lnTo>
                      <a:pt x="83" y="41"/>
                    </a:lnTo>
                    <a:lnTo>
                      <a:pt x="53" y="39"/>
                    </a:lnTo>
                    <a:lnTo>
                      <a:pt x="39" y="39"/>
                    </a:lnTo>
                    <a:lnTo>
                      <a:pt x="40" y="160"/>
                    </a:lnTo>
                    <a:lnTo>
                      <a:pt x="42" y="389"/>
                    </a:lnTo>
                    <a:lnTo>
                      <a:pt x="44" y="618"/>
                    </a:lnTo>
                    <a:lnTo>
                      <a:pt x="44" y="735"/>
                    </a:lnTo>
                    <a:lnTo>
                      <a:pt x="59" y="737"/>
                    </a:lnTo>
                    <a:lnTo>
                      <a:pt x="89" y="742"/>
                    </a:lnTo>
                    <a:lnTo>
                      <a:pt x="133" y="750"/>
                    </a:lnTo>
                    <a:lnTo>
                      <a:pt x="188" y="759"/>
                    </a:lnTo>
                    <a:lnTo>
                      <a:pt x="251" y="768"/>
                    </a:lnTo>
                    <a:lnTo>
                      <a:pt x="322" y="779"/>
                    </a:lnTo>
                    <a:lnTo>
                      <a:pt x="397" y="792"/>
                    </a:lnTo>
                    <a:lnTo>
                      <a:pt x="473" y="803"/>
                    </a:lnTo>
                    <a:lnTo>
                      <a:pt x="551" y="816"/>
                    </a:lnTo>
                    <a:lnTo>
                      <a:pt x="623" y="827"/>
                    </a:lnTo>
                    <a:lnTo>
                      <a:pt x="693" y="839"/>
                    </a:lnTo>
                    <a:lnTo>
                      <a:pt x="755" y="848"/>
                    </a:lnTo>
                    <a:lnTo>
                      <a:pt x="806" y="857"/>
                    </a:lnTo>
                    <a:lnTo>
                      <a:pt x="845" y="863"/>
                    </a:lnTo>
                    <a:lnTo>
                      <a:pt x="871" y="866"/>
                    </a:lnTo>
                    <a:lnTo>
                      <a:pt x="880" y="868"/>
                    </a:lnTo>
                    <a:lnTo>
                      <a:pt x="880" y="1025"/>
                    </a:lnTo>
                    <a:lnTo>
                      <a:pt x="873" y="1024"/>
                    </a:lnTo>
                    <a:lnTo>
                      <a:pt x="849" y="1020"/>
                    </a:lnTo>
                    <a:lnTo>
                      <a:pt x="812" y="1014"/>
                    </a:lnTo>
                    <a:lnTo>
                      <a:pt x="766" y="1005"/>
                    </a:lnTo>
                    <a:lnTo>
                      <a:pt x="710" y="996"/>
                    </a:lnTo>
                    <a:lnTo>
                      <a:pt x="647" y="985"/>
                    </a:lnTo>
                    <a:lnTo>
                      <a:pt x="581" y="972"/>
                    </a:lnTo>
                    <a:lnTo>
                      <a:pt x="510" y="959"/>
                    </a:lnTo>
                    <a:lnTo>
                      <a:pt x="440" y="948"/>
                    </a:lnTo>
                    <a:lnTo>
                      <a:pt x="372" y="935"/>
                    </a:lnTo>
                    <a:lnTo>
                      <a:pt x="307" y="924"/>
                    </a:lnTo>
                    <a:lnTo>
                      <a:pt x="246" y="913"/>
                    </a:lnTo>
                    <a:lnTo>
                      <a:pt x="194" y="903"/>
                    </a:lnTo>
                    <a:lnTo>
                      <a:pt x="153" y="896"/>
                    </a:lnTo>
                    <a:lnTo>
                      <a:pt x="124" y="890"/>
                    </a:lnTo>
                    <a:lnTo>
                      <a:pt x="107" y="889"/>
                    </a:lnTo>
                    <a:lnTo>
                      <a:pt x="107" y="1025"/>
                    </a:lnTo>
                    <a:lnTo>
                      <a:pt x="109" y="1290"/>
                    </a:lnTo>
                    <a:lnTo>
                      <a:pt x="113" y="1551"/>
                    </a:lnTo>
                    <a:lnTo>
                      <a:pt x="113" y="1681"/>
                    </a:lnTo>
                    <a:lnTo>
                      <a:pt x="124" y="1684"/>
                    </a:lnTo>
                    <a:lnTo>
                      <a:pt x="144" y="1690"/>
                    </a:lnTo>
                    <a:lnTo>
                      <a:pt x="176" y="1699"/>
                    </a:lnTo>
                    <a:lnTo>
                      <a:pt x="214" y="1708"/>
                    </a:lnTo>
                    <a:lnTo>
                      <a:pt x="259" y="1721"/>
                    </a:lnTo>
                    <a:lnTo>
                      <a:pt x="307" y="1736"/>
                    </a:lnTo>
                    <a:lnTo>
                      <a:pt x="360" y="1751"/>
                    </a:lnTo>
                    <a:lnTo>
                      <a:pt x="414" y="1766"/>
                    </a:lnTo>
                    <a:lnTo>
                      <a:pt x="468" y="1780"/>
                    </a:lnTo>
                    <a:lnTo>
                      <a:pt x="521" y="1795"/>
                    </a:lnTo>
                    <a:lnTo>
                      <a:pt x="571" y="1810"/>
                    </a:lnTo>
                    <a:lnTo>
                      <a:pt x="618" y="1823"/>
                    </a:lnTo>
                    <a:lnTo>
                      <a:pt x="658" y="1834"/>
                    </a:lnTo>
                    <a:lnTo>
                      <a:pt x="692" y="1843"/>
                    </a:lnTo>
                    <a:lnTo>
                      <a:pt x="716" y="1851"/>
                    </a:lnTo>
                    <a:lnTo>
                      <a:pt x="730" y="1854"/>
                    </a:lnTo>
                    <a:lnTo>
                      <a:pt x="730" y="1710"/>
                    </a:lnTo>
                    <a:lnTo>
                      <a:pt x="727" y="1438"/>
                    </a:lnTo>
                    <a:lnTo>
                      <a:pt x="725" y="1175"/>
                    </a:lnTo>
                    <a:lnTo>
                      <a:pt x="725" y="1057"/>
                    </a:lnTo>
                    <a:lnTo>
                      <a:pt x="851" y="1077"/>
                    </a:lnTo>
                    <a:lnTo>
                      <a:pt x="851" y="1192"/>
                    </a:lnTo>
                    <a:lnTo>
                      <a:pt x="853" y="1447"/>
                    </a:lnTo>
                    <a:lnTo>
                      <a:pt x="856" y="1712"/>
                    </a:lnTo>
                    <a:lnTo>
                      <a:pt x="856" y="1856"/>
                    </a:lnTo>
                    <a:lnTo>
                      <a:pt x="880" y="1849"/>
                    </a:lnTo>
                    <a:lnTo>
                      <a:pt x="915" y="1836"/>
                    </a:lnTo>
                    <a:lnTo>
                      <a:pt x="958" y="1819"/>
                    </a:lnTo>
                    <a:lnTo>
                      <a:pt x="1002" y="1803"/>
                    </a:lnTo>
                    <a:lnTo>
                      <a:pt x="1049" y="1786"/>
                    </a:lnTo>
                    <a:lnTo>
                      <a:pt x="1088" y="1771"/>
                    </a:lnTo>
                    <a:lnTo>
                      <a:pt x="1117" y="1760"/>
                    </a:lnTo>
                    <a:lnTo>
                      <a:pt x="1132" y="1755"/>
                    </a:lnTo>
                    <a:lnTo>
                      <a:pt x="1137" y="1725"/>
                    </a:lnTo>
                    <a:lnTo>
                      <a:pt x="1147" y="1677"/>
                    </a:lnTo>
                    <a:lnTo>
                      <a:pt x="1154" y="1632"/>
                    </a:lnTo>
                    <a:lnTo>
                      <a:pt x="1158" y="1614"/>
                    </a:lnTo>
                    <a:lnTo>
                      <a:pt x="1174" y="1286"/>
                    </a:lnTo>
                    <a:lnTo>
                      <a:pt x="1163" y="1259"/>
                    </a:lnTo>
                    <a:lnTo>
                      <a:pt x="1154" y="1229"/>
                    </a:lnTo>
                    <a:lnTo>
                      <a:pt x="1147" y="1198"/>
                    </a:lnTo>
                    <a:lnTo>
                      <a:pt x="1139" y="1164"/>
                    </a:lnTo>
                    <a:lnTo>
                      <a:pt x="1136" y="1127"/>
                    </a:lnTo>
                    <a:lnTo>
                      <a:pt x="1134" y="1088"/>
                    </a:lnTo>
                    <a:lnTo>
                      <a:pt x="1134" y="1064"/>
                    </a:lnTo>
                    <a:lnTo>
                      <a:pt x="1136" y="1037"/>
                    </a:lnTo>
                    <a:lnTo>
                      <a:pt x="1139" y="1011"/>
                    </a:lnTo>
                    <a:lnTo>
                      <a:pt x="1145" y="981"/>
                    </a:lnTo>
                    <a:lnTo>
                      <a:pt x="1154" y="929"/>
                    </a:lnTo>
                    <a:lnTo>
                      <a:pt x="1163" y="887"/>
                    </a:lnTo>
                    <a:lnTo>
                      <a:pt x="1173" y="853"/>
                    </a:lnTo>
                    <a:lnTo>
                      <a:pt x="1180" y="827"/>
                    </a:lnTo>
                    <a:lnTo>
                      <a:pt x="1187" y="809"/>
                    </a:lnTo>
                    <a:lnTo>
                      <a:pt x="1195" y="792"/>
                    </a:lnTo>
                    <a:lnTo>
                      <a:pt x="1200" y="781"/>
                    </a:lnTo>
                    <a:lnTo>
                      <a:pt x="1206" y="772"/>
                    </a:lnTo>
                    <a:lnTo>
                      <a:pt x="1211" y="761"/>
                    </a:lnTo>
                    <a:lnTo>
                      <a:pt x="1215" y="750"/>
                    </a:lnTo>
                    <a:lnTo>
                      <a:pt x="1221" y="735"/>
                    </a:lnTo>
                    <a:lnTo>
                      <a:pt x="1224" y="715"/>
                    </a:lnTo>
                    <a:lnTo>
                      <a:pt x="1232" y="659"/>
                    </a:lnTo>
                    <a:lnTo>
                      <a:pt x="1235" y="600"/>
                    </a:lnTo>
                    <a:lnTo>
                      <a:pt x="1239" y="543"/>
                    </a:lnTo>
                    <a:lnTo>
                      <a:pt x="1239" y="494"/>
                    </a:lnTo>
                    <a:lnTo>
                      <a:pt x="1239" y="480"/>
                    </a:lnTo>
                    <a:lnTo>
                      <a:pt x="1239" y="467"/>
                    </a:lnTo>
                    <a:lnTo>
                      <a:pt x="1239" y="457"/>
                    </a:lnTo>
                    <a:lnTo>
                      <a:pt x="1237" y="450"/>
                    </a:lnTo>
                    <a:lnTo>
                      <a:pt x="1235" y="446"/>
                    </a:lnTo>
                    <a:lnTo>
                      <a:pt x="1230" y="441"/>
                    </a:lnTo>
                    <a:lnTo>
                      <a:pt x="1224" y="435"/>
                    </a:lnTo>
                    <a:lnTo>
                      <a:pt x="1215" y="430"/>
                    </a:lnTo>
                    <a:lnTo>
                      <a:pt x="1204" y="424"/>
                    </a:lnTo>
                    <a:lnTo>
                      <a:pt x="1193" y="419"/>
                    </a:lnTo>
                    <a:lnTo>
                      <a:pt x="1182" y="413"/>
                    </a:lnTo>
                    <a:lnTo>
                      <a:pt x="1169" y="409"/>
                    </a:lnTo>
                    <a:lnTo>
                      <a:pt x="1162" y="407"/>
                    </a:lnTo>
                    <a:lnTo>
                      <a:pt x="1158" y="402"/>
                    </a:lnTo>
                    <a:lnTo>
                      <a:pt x="1149" y="387"/>
                    </a:lnTo>
                    <a:lnTo>
                      <a:pt x="1137" y="372"/>
                    </a:lnTo>
                    <a:lnTo>
                      <a:pt x="1126" y="357"/>
                    </a:lnTo>
                    <a:lnTo>
                      <a:pt x="1113" y="341"/>
                    </a:lnTo>
                    <a:lnTo>
                      <a:pt x="1102" y="324"/>
                    </a:lnTo>
                    <a:lnTo>
                      <a:pt x="1089" y="309"/>
                    </a:lnTo>
                    <a:lnTo>
                      <a:pt x="1076" y="296"/>
                    </a:lnTo>
                    <a:lnTo>
                      <a:pt x="1065" y="283"/>
                    </a:lnTo>
                    <a:lnTo>
                      <a:pt x="1063" y="287"/>
                    </a:lnTo>
                    <a:lnTo>
                      <a:pt x="1063" y="291"/>
                    </a:lnTo>
                    <a:lnTo>
                      <a:pt x="1063" y="296"/>
                    </a:lnTo>
                    <a:lnTo>
                      <a:pt x="1063" y="300"/>
                    </a:lnTo>
                    <a:lnTo>
                      <a:pt x="1063" y="309"/>
                    </a:lnTo>
                    <a:lnTo>
                      <a:pt x="1065" y="319"/>
                    </a:lnTo>
                    <a:lnTo>
                      <a:pt x="1067" y="326"/>
                    </a:lnTo>
                    <a:lnTo>
                      <a:pt x="1069" y="335"/>
                    </a:lnTo>
                    <a:lnTo>
                      <a:pt x="1075" y="343"/>
                    </a:lnTo>
                    <a:lnTo>
                      <a:pt x="1082" y="352"/>
                    </a:lnTo>
                    <a:lnTo>
                      <a:pt x="1091" y="365"/>
                    </a:lnTo>
                    <a:lnTo>
                      <a:pt x="1100" y="378"/>
                    </a:lnTo>
                    <a:lnTo>
                      <a:pt x="1112" y="394"/>
                    </a:lnTo>
                    <a:lnTo>
                      <a:pt x="1119" y="409"/>
                    </a:lnTo>
                    <a:lnTo>
                      <a:pt x="1126" y="426"/>
                    </a:lnTo>
                    <a:lnTo>
                      <a:pt x="1132" y="443"/>
                    </a:lnTo>
                    <a:lnTo>
                      <a:pt x="1136" y="457"/>
                    </a:lnTo>
                    <a:lnTo>
                      <a:pt x="1123" y="465"/>
                    </a:lnTo>
                    <a:lnTo>
                      <a:pt x="1115" y="470"/>
                    </a:lnTo>
                    <a:lnTo>
                      <a:pt x="1106" y="476"/>
                    </a:lnTo>
                    <a:lnTo>
                      <a:pt x="1095" y="481"/>
                    </a:lnTo>
                    <a:lnTo>
                      <a:pt x="1086" y="487"/>
                    </a:lnTo>
                    <a:lnTo>
                      <a:pt x="1076" y="494"/>
                    </a:lnTo>
                    <a:lnTo>
                      <a:pt x="1069" y="500"/>
                    </a:lnTo>
                    <a:lnTo>
                      <a:pt x="1062" y="506"/>
                    </a:lnTo>
                    <a:lnTo>
                      <a:pt x="1058" y="511"/>
                    </a:lnTo>
                    <a:lnTo>
                      <a:pt x="1054" y="535"/>
                    </a:lnTo>
                    <a:lnTo>
                      <a:pt x="1051" y="578"/>
                    </a:lnTo>
                    <a:lnTo>
                      <a:pt x="1049" y="631"/>
                    </a:lnTo>
                    <a:lnTo>
                      <a:pt x="1049" y="691"/>
                    </a:lnTo>
                    <a:lnTo>
                      <a:pt x="1049" y="692"/>
                    </a:lnTo>
                    <a:lnTo>
                      <a:pt x="1049" y="692"/>
                    </a:lnTo>
                    <a:lnTo>
                      <a:pt x="1049" y="692"/>
                    </a:lnTo>
                    <a:lnTo>
                      <a:pt x="1049" y="694"/>
                    </a:lnTo>
                    <a:lnTo>
                      <a:pt x="1060" y="698"/>
                    </a:lnTo>
                    <a:lnTo>
                      <a:pt x="1071" y="702"/>
                    </a:lnTo>
                    <a:lnTo>
                      <a:pt x="1084" y="705"/>
                    </a:lnTo>
                    <a:lnTo>
                      <a:pt x="1097" y="709"/>
                    </a:lnTo>
                    <a:lnTo>
                      <a:pt x="1110" y="713"/>
                    </a:lnTo>
                    <a:lnTo>
                      <a:pt x="1121" y="716"/>
                    </a:lnTo>
                    <a:lnTo>
                      <a:pt x="1132" y="718"/>
                    </a:lnTo>
                    <a:lnTo>
                      <a:pt x="1141" y="718"/>
                    </a:lnTo>
                    <a:lnTo>
                      <a:pt x="1169" y="718"/>
                    </a:lnTo>
                    <a:lnTo>
                      <a:pt x="1160" y="744"/>
                    </a:lnTo>
                    <a:lnTo>
                      <a:pt x="1158" y="752"/>
                    </a:lnTo>
                    <a:lnTo>
                      <a:pt x="1152" y="768"/>
                    </a:lnTo>
                    <a:lnTo>
                      <a:pt x="1145" y="796"/>
                    </a:lnTo>
                    <a:lnTo>
                      <a:pt x="1136" y="831"/>
                    </a:lnTo>
                    <a:lnTo>
                      <a:pt x="1126" y="872"/>
                    </a:lnTo>
                    <a:lnTo>
                      <a:pt x="1117" y="916"/>
                    </a:lnTo>
                    <a:lnTo>
                      <a:pt x="1110" y="964"/>
                    </a:lnTo>
                    <a:lnTo>
                      <a:pt x="1102" y="1013"/>
                    </a:lnTo>
                    <a:lnTo>
                      <a:pt x="1100" y="1044"/>
                    </a:lnTo>
                    <a:lnTo>
                      <a:pt x="1099" y="1081"/>
                    </a:lnTo>
                    <a:lnTo>
                      <a:pt x="1100" y="1124"/>
                    </a:lnTo>
                    <a:lnTo>
                      <a:pt x="1104" y="1168"/>
                    </a:lnTo>
                    <a:lnTo>
                      <a:pt x="1112" y="1216"/>
                    </a:lnTo>
                    <a:lnTo>
                      <a:pt x="1121" y="1262"/>
                    </a:lnTo>
                    <a:lnTo>
                      <a:pt x="1136" y="1309"/>
                    </a:lnTo>
                    <a:lnTo>
                      <a:pt x="1154" y="1351"/>
                    </a:lnTo>
                    <a:lnTo>
                      <a:pt x="1176" y="1412"/>
                    </a:lnTo>
                    <a:lnTo>
                      <a:pt x="1184" y="1471"/>
                    </a:lnTo>
                    <a:lnTo>
                      <a:pt x="1174" y="1525"/>
                    </a:lnTo>
                    <a:lnTo>
                      <a:pt x="1150" y="1566"/>
                    </a:lnTo>
                    <a:lnTo>
                      <a:pt x="1143" y="1573"/>
                    </a:lnTo>
                    <a:lnTo>
                      <a:pt x="1132" y="1581"/>
                    </a:lnTo>
                    <a:lnTo>
                      <a:pt x="1121" y="1586"/>
                    </a:lnTo>
                    <a:lnTo>
                      <a:pt x="1106" y="1590"/>
                    </a:lnTo>
                    <a:lnTo>
                      <a:pt x="1089" y="1594"/>
                    </a:lnTo>
                    <a:lnTo>
                      <a:pt x="1071" y="1592"/>
                    </a:lnTo>
                    <a:lnTo>
                      <a:pt x="1051" y="1586"/>
                    </a:lnTo>
                    <a:lnTo>
                      <a:pt x="1026" y="1577"/>
                    </a:lnTo>
                    <a:lnTo>
                      <a:pt x="1004" y="1562"/>
                    </a:lnTo>
                    <a:lnTo>
                      <a:pt x="989" y="1544"/>
                    </a:lnTo>
                    <a:lnTo>
                      <a:pt x="980" y="1523"/>
                    </a:lnTo>
                    <a:lnTo>
                      <a:pt x="977" y="1501"/>
                    </a:lnTo>
                    <a:lnTo>
                      <a:pt x="978" y="1477"/>
                    </a:lnTo>
                    <a:lnTo>
                      <a:pt x="982" y="1451"/>
                    </a:lnTo>
                    <a:lnTo>
                      <a:pt x="988" y="1427"/>
                    </a:lnTo>
                    <a:lnTo>
                      <a:pt x="993" y="1403"/>
                    </a:lnTo>
                    <a:lnTo>
                      <a:pt x="1002" y="1368"/>
                    </a:lnTo>
                    <a:lnTo>
                      <a:pt x="1008" y="1334"/>
                    </a:lnTo>
                    <a:lnTo>
                      <a:pt x="1010" y="1303"/>
                    </a:lnTo>
                    <a:lnTo>
                      <a:pt x="1001" y="1279"/>
                    </a:lnTo>
                    <a:lnTo>
                      <a:pt x="995" y="1273"/>
                    </a:lnTo>
                    <a:lnTo>
                      <a:pt x="988" y="1268"/>
                    </a:lnTo>
                    <a:lnTo>
                      <a:pt x="980" y="1262"/>
                    </a:lnTo>
                    <a:lnTo>
                      <a:pt x="971" y="1259"/>
                    </a:lnTo>
                    <a:lnTo>
                      <a:pt x="962" y="1255"/>
                    </a:lnTo>
                    <a:lnTo>
                      <a:pt x="949" y="1251"/>
                    </a:lnTo>
                    <a:lnTo>
                      <a:pt x="938" y="1249"/>
                    </a:lnTo>
                    <a:lnTo>
                      <a:pt x="923" y="1248"/>
                    </a:lnTo>
                    <a:lnTo>
                      <a:pt x="904" y="1246"/>
                    </a:lnTo>
                    <a:lnTo>
                      <a:pt x="932" y="26"/>
                    </a:lnTo>
                    <a:lnTo>
                      <a:pt x="1378" y="91"/>
                    </a:lnTo>
                    <a:lnTo>
                      <a:pt x="1321" y="920"/>
                    </a:lnTo>
                    <a:lnTo>
                      <a:pt x="1319" y="920"/>
                    </a:lnTo>
                    <a:lnTo>
                      <a:pt x="1313" y="922"/>
                    </a:lnTo>
                    <a:lnTo>
                      <a:pt x="1308" y="926"/>
                    </a:lnTo>
                    <a:lnTo>
                      <a:pt x="1298" y="929"/>
                    </a:lnTo>
                    <a:lnTo>
                      <a:pt x="1289" y="933"/>
                    </a:lnTo>
                    <a:lnTo>
                      <a:pt x="1280" y="935"/>
                    </a:lnTo>
                    <a:lnTo>
                      <a:pt x="1272" y="939"/>
                    </a:lnTo>
                    <a:lnTo>
                      <a:pt x="1265" y="940"/>
                    </a:lnTo>
                    <a:lnTo>
                      <a:pt x="1261" y="979"/>
                    </a:lnTo>
                    <a:lnTo>
                      <a:pt x="1258" y="1042"/>
                    </a:lnTo>
                    <a:lnTo>
                      <a:pt x="1199" y="1622"/>
                    </a:lnTo>
                    <a:lnTo>
                      <a:pt x="1211" y="1125"/>
                    </a:lnTo>
                    <a:lnTo>
                      <a:pt x="1226" y="913"/>
                    </a:lnTo>
                    <a:lnTo>
                      <a:pt x="1228" y="913"/>
                    </a:lnTo>
                    <a:lnTo>
                      <a:pt x="1234" y="911"/>
                    </a:lnTo>
                    <a:lnTo>
                      <a:pt x="1241" y="907"/>
                    </a:lnTo>
                    <a:lnTo>
                      <a:pt x="1248" y="905"/>
                    </a:lnTo>
                    <a:lnTo>
                      <a:pt x="1260" y="901"/>
                    </a:lnTo>
                    <a:lnTo>
                      <a:pt x="1269" y="898"/>
                    </a:lnTo>
                    <a:lnTo>
                      <a:pt x="1276" y="894"/>
                    </a:lnTo>
                    <a:lnTo>
                      <a:pt x="1284" y="892"/>
                    </a:lnTo>
                    <a:lnTo>
                      <a:pt x="1293" y="766"/>
                    </a:lnTo>
                    <a:lnTo>
                      <a:pt x="1309" y="511"/>
                    </a:lnTo>
                    <a:lnTo>
                      <a:pt x="1328" y="256"/>
                    </a:lnTo>
                    <a:lnTo>
                      <a:pt x="1337" y="124"/>
                    </a:lnTo>
                    <a:lnTo>
                      <a:pt x="1328" y="122"/>
                    </a:lnTo>
                    <a:lnTo>
                      <a:pt x="1313" y="121"/>
                    </a:lnTo>
                    <a:lnTo>
                      <a:pt x="1295" y="117"/>
                    </a:lnTo>
                    <a:lnTo>
                      <a:pt x="1272" y="115"/>
                    </a:lnTo>
                    <a:lnTo>
                      <a:pt x="1247" y="111"/>
                    </a:lnTo>
                    <a:lnTo>
                      <a:pt x="1217" y="106"/>
                    </a:lnTo>
                    <a:lnTo>
                      <a:pt x="1187" y="102"/>
                    </a:lnTo>
                    <a:lnTo>
                      <a:pt x="1156" y="97"/>
                    </a:lnTo>
                    <a:lnTo>
                      <a:pt x="1125" y="93"/>
                    </a:lnTo>
                    <a:lnTo>
                      <a:pt x="1095" y="89"/>
                    </a:lnTo>
                    <a:lnTo>
                      <a:pt x="1065" y="84"/>
                    </a:lnTo>
                    <a:lnTo>
                      <a:pt x="1039" y="80"/>
                    </a:lnTo>
                    <a:lnTo>
                      <a:pt x="1015" y="78"/>
                    </a:lnTo>
                    <a:lnTo>
                      <a:pt x="997" y="74"/>
                    </a:lnTo>
                    <a:lnTo>
                      <a:pt x="980" y="73"/>
                    </a:lnTo>
                    <a:lnTo>
                      <a:pt x="971" y="71"/>
                    </a:lnTo>
                    <a:lnTo>
                      <a:pt x="965" y="263"/>
                    </a:lnTo>
                    <a:lnTo>
                      <a:pt x="958" y="644"/>
                    </a:lnTo>
                    <a:lnTo>
                      <a:pt x="949" y="1025"/>
                    </a:lnTo>
                    <a:lnTo>
                      <a:pt x="945" y="1211"/>
                    </a:lnTo>
                    <a:lnTo>
                      <a:pt x="960" y="1214"/>
                    </a:lnTo>
                    <a:lnTo>
                      <a:pt x="973" y="1218"/>
                    </a:lnTo>
                    <a:lnTo>
                      <a:pt x="986" y="1222"/>
                    </a:lnTo>
                    <a:lnTo>
                      <a:pt x="997" y="1227"/>
                    </a:lnTo>
                    <a:lnTo>
                      <a:pt x="1008" y="1233"/>
                    </a:lnTo>
                    <a:lnTo>
                      <a:pt x="1017" y="1240"/>
                    </a:lnTo>
                    <a:lnTo>
                      <a:pt x="1025" y="1248"/>
                    </a:lnTo>
                    <a:lnTo>
                      <a:pt x="1032" y="1257"/>
                    </a:lnTo>
                    <a:lnTo>
                      <a:pt x="1039" y="1272"/>
                    </a:lnTo>
                    <a:lnTo>
                      <a:pt x="1045" y="1286"/>
                    </a:lnTo>
                    <a:lnTo>
                      <a:pt x="1049" y="1301"/>
                    </a:lnTo>
                    <a:lnTo>
                      <a:pt x="1049" y="1316"/>
                    </a:lnTo>
                    <a:lnTo>
                      <a:pt x="1047" y="1340"/>
                    </a:lnTo>
                    <a:lnTo>
                      <a:pt x="1043" y="1364"/>
                    </a:lnTo>
                    <a:lnTo>
                      <a:pt x="1039" y="1388"/>
                    </a:lnTo>
                    <a:lnTo>
                      <a:pt x="1032" y="1412"/>
                    </a:lnTo>
                    <a:lnTo>
                      <a:pt x="1025" y="1438"/>
                    </a:lnTo>
                    <a:lnTo>
                      <a:pt x="1021" y="1460"/>
                    </a:lnTo>
                    <a:lnTo>
                      <a:pt x="1017" y="1479"/>
                    </a:lnTo>
                    <a:lnTo>
                      <a:pt x="1015" y="1495"/>
                    </a:lnTo>
                    <a:lnTo>
                      <a:pt x="1017" y="1510"/>
                    </a:lnTo>
                    <a:lnTo>
                      <a:pt x="1021" y="1523"/>
                    </a:lnTo>
                    <a:lnTo>
                      <a:pt x="1030" y="1534"/>
                    </a:lnTo>
                    <a:lnTo>
                      <a:pt x="1043" y="1542"/>
                    </a:lnTo>
                    <a:lnTo>
                      <a:pt x="1052" y="1545"/>
                    </a:lnTo>
                    <a:lnTo>
                      <a:pt x="1062" y="1549"/>
                    </a:lnTo>
                    <a:lnTo>
                      <a:pt x="1073" y="1551"/>
                    </a:lnTo>
                    <a:lnTo>
                      <a:pt x="1082" y="1553"/>
                    </a:lnTo>
                    <a:lnTo>
                      <a:pt x="1093" y="1553"/>
                    </a:lnTo>
                    <a:lnTo>
                      <a:pt x="1104" y="1551"/>
                    </a:lnTo>
                    <a:lnTo>
                      <a:pt x="1113" y="1545"/>
                    </a:lnTo>
                    <a:lnTo>
                      <a:pt x="1123" y="1538"/>
                    </a:lnTo>
                    <a:lnTo>
                      <a:pt x="1132" y="1525"/>
                    </a:lnTo>
                    <a:lnTo>
                      <a:pt x="1139" y="1510"/>
                    </a:lnTo>
                    <a:lnTo>
                      <a:pt x="1143" y="1490"/>
                    </a:lnTo>
                    <a:lnTo>
                      <a:pt x="1145" y="1468"/>
                    </a:lnTo>
                    <a:lnTo>
                      <a:pt x="1143" y="1446"/>
                    </a:lnTo>
                    <a:lnTo>
                      <a:pt x="1139" y="1420"/>
                    </a:lnTo>
                    <a:lnTo>
                      <a:pt x="1130" y="1396"/>
                    </a:lnTo>
                    <a:lnTo>
                      <a:pt x="1119" y="1368"/>
                    </a:lnTo>
                    <a:lnTo>
                      <a:pt x="1102" y="1333"/>
                    </a:lnTo>
                    <a:lnTo>
                      <a:pt x="1089" y="1297"/>
                    </a:lnTo>
                    <a:lnTo>
                      <a:pt x="1080" y="1260"/>
                    </a:lnTo>
                    <a:lnTo>
                      <a:pt x="1071" y="1222"/>
                    </a:lnTo>
                    <a:lnTo>
                      <a:pt x="1065" y="1185"/>
                    </a:lnTo>
                    <a:lnTo>
                      <a:pt x="1062" y="1148"/>
                    </a:lnTo>
                    <a:lnTo>
                      <a:pt x="1058" y="1112"/>
                    </a:lnTo>
                    <a:lnTo>
                      <a:pt x="1058" y="1079"/>
                    </a:lnTo>
                    <a:lnTo>
                      <a:pt x="1058" y="1059"/>
                    </a:lnTo>
                    <a:lnTo>
                      <a:pt x="1060" y="1040"/>
                    </a:lnTo>
                    <a:lnTo>
                      <a:pt x="1062" y="1024"/>
                    </a:lnTo>
                    <a:lnTo>
                      <a:pt x="1063" y="1009"/>
                    </a:lnTo>
                    <a:lnTo>
                      <a:pt x="1075" y="931"/>
                    </a:lnTo>
                    <a:lnTo>
                      <a:pt x="1089" y="859"/>
                    </a:lnTo>
                    <a:lnTo>
                      <a:pt x="1104" y="800"/>
                    </a:lnTo>
                    <a:lnTo>
                      <a:pt x="1117" y="755"/>
                    </a:lnTo>
                    <a:lnTo>
                      <a:pt x="1102" y="752"/>
                    </a:lnTo>
                    <a:lnTo>
                      <a:pt x="1086" y="748"/>
                    </a:lnTo>
                    <a:lnTo>
                      <a:pt x="1071" y="744"/>
                    </a:lnTo>
                    <a:lnTo>
                      <a:pt x="1056" y="739"/>
                    </a:lnTo>
                    <a:lnTo>
                      <a:pt x="1043" y="735"/>
                    </a:lnTo>
                    <a:lnTo>
                      <a:pt x="1034" y="731"/>
                    </a:lnTo>
                    <a:lnTo>
                      <a:pt x="1025" y="728"/>
                    </a:lnTo>
                    <a:lnTo>
                      <a:pt x="1021" y="726"/>
                    </a:lnTo>
                    <a:lnTo>
                      <a:pt x="1010" y="722"/>
                    </a:lnTo>
                    <a:lnTo>
                      <a:pt x="1008" y="709"/>
                    </a:lnTo>
                    <a:lnTo>
                      <a:pt x="1008" y="702"/>
                    </a:lnTo>
                    <a:lnTo>
                      <a:pt x="1008" y="696"/>
                    </a:lnTo>
                    <a:lnTo>
                      <a:pt x="1008" y="691"/>
                    </a:lnTo>
                    <a:lnTo>
                      <a:pt x="1008" y="683"/>
                    </a:lnTo>
                    <a:lnTo>
                      <a:pt x="1008" y="620"/>
                    </a:lnTo>
                    <a:lnTo>
                      <a:pt x="1012" y="563"/>
                    </a:lnTo>
                    <a:lnTo>
                      <a:pt x="1017" y="515"/>
                    </a:lnTo>
                    <a:lnTo>
                      <a:pt x="1026" y="489"/>
                    </a:lnTo>
                    <a:lnTo>
                      <a:pt x="1032" y="481"/>
                    </a:lnTo>
                    <a:lnTo>
                      <a:pt x="1039" y="474"/>
                    </a:lnTo>
                    <a:lnTo>
                      <a:pt x="1047" y="469"/>
                    </a:lnTo>
                    <a:lnTo>
                      <a:pt x="1056" y="461"/>
                    </a:lnTo>
                    <a:lnTo>
                      <a:pt x="1065" y="456"/>
                    </a:lnTo>
                    <a:lnTo>
                      <a:pt x="1073" y="448"/>
                    </a:lnTo>
                    <a:lnTo>
                      <a:pt x="1082" y="443"/>
                    </a:lnTo>
                    <a:lnTo>
                      <a:pt x="1089" y="439"/>
                    </a:lnTo>
                    <a:lnTo>
                      <a:pt x="1078" y="415"/>
                    </a:lnTo>
                    <a:lnTo>
                      <a:pt x="1063" y="393"/>
                    </a:lnTo>
                    <a:lnTo>
                      <a:pt x="1049" y="372"/>
                    </a:lnTo>
                    <a:lnTo>
                      <a:pt x="1038" y="359"/>
                    </a:lnTo>
                    <a:lnTo>
                      <a:pt x="1034" y="356"/>
                    </a:lnTo>
                    <a:lnTo>
                      <a:pt x="1034" y="352"/>
                    </a:lnTo>
                    <a:lnTo>
                      <a:pt x="1030" y="339"/>
                    </a:lnTo>
                    <a:lnTo>
                      <a:pt x="1026" y="326"/>
                    </a:lnTo>
                    <a:lnTo>
                      <a:pt x="1025" y="313"/>
                    </a:lnTo>
                    <a:lnTo>
                      <a:pt x="1025" y="300"/>
                    </a:lnTo>
                    <a:lnTo>
                      <a:pt x="1026" y="280"/>
                    </a:lnTo>
                    <a:lnTo>
                      <a:pt x="1028" y="261"/>
                    </a:lnTo>
                    <a:lnTo>
                      <a:pt x="1030" y="248"/>
                    </a:lnTo>
                    <a:lnTo>
                      <a:pt x="1032" y="243"/>
                    </a:lnTo>
                    <a:lnTo>
                      <a:pt x="1038" y="221"/>
                    </a:lnTo>
                    <a:lnTo>
                      <a:pt x="1060" y="230"/>
                    </a:lnTo>
                    <a:lnTo>
                      <a:pt x="1076" y="241"/>
                    </a:lnTo>
                    <a:lnTo>
                      <a:pt x="1095" y="258"/>
                    </a:lnTo>
                    <a:lnTo>
                      <a:pt x="1113" y="278"/>
                    </a:lnTo>
                    <a:lnTo>
                      <a:pt x="1132" y="300"/>
                    </a:lnTo>
                    <a:lnTo>
                      <a:pt x="1150" y="324"/>
                    </a:lnTo>
                    <a:lnTo>
                      <a:pt x="1167" y="345"/>
                    </a:lnTo>
                    <a:lnTo>
                      <a:pt x="1178" y="361"/>
                    </a:lnTo>
                    <a:lnTo>
                      <a:pt x="1187" y="374"/>
                    </a:lnTo>
                    <a:lnTo>
                      <a:pt x="1199" y="378"/>
                    </a:lnTo>
                    <a:lnTo>
                      <a:pt x="1211" y="383"/>
                    </a:lnTo>
                    <a:lnTo>
                      <a:pt x="1226" y="391"/>
                    </a:lnTo>
                    <a:lnTo>
                      <a:pt x="1239" y="398"/>
                    </a:lnTo>
                    <a:lnTo>
                      <a:pt x="1252" y="407"/>
                    </a:lnTo>
                    <a:lnTo>
                      <a:pt x="1263" y="419"/>
                    </a:lnTo>
                    <a:lnTo>
                      <a:pt x="1272" y="430"/>
                    </a:lnTo>
                    <a:lnTo>
                      <a:pt x="1276" y="443"/>
                    </a:lnTo>
                    <a:lnTo>
                      <a:pt x="1278" y="452"/>
                    </a:lnTo>
                    <a:lnTo>
                      <a:pt x="1278" y="465"/>
                    </a:lnTo>
                    <a:lnTo>
                      <a:pt x="1280" y="480"/>
                    </a:lnTo>
                    <a:lnTo>
                      <a:pt x="1280" y="496"/>
                    </a:lnTo>
                    <a:lnTo>
                      <a:pt x="1278" y="546"/>
                    </a:lnTo>
                    <a:lnTo>
                      <a:pt x="1276" y="605"/>
                    </a:lnTo>
                    <a:lnTo>
                      <a:pt x="1271" y="665"/>
                    </a:lnTo>
                    <a:lnTo>
                      <a:pt x="1263" y="720"/>
                    </a:lnTo>
                    <a:lnTo>
                      <a:pt x="1258" y="748"/>
                    </a:lnTo>
                    <a:lnTo>
                      <a:pt x="1252" y="766"/>
                    </a:lnTo>
                    <a:lnTo>
                      <a:pt x="1247" y="779"/>
                    </a:lnTo>
                    <a:lnTo>
                      <a:pt x="1239" y="792"/>
                    </a:lnTo>
                    <a:lnTo>
                      <a:pt x="1234" y="800"/>
                    </a:lnTo>
                    <a:lnTo>
                      <a:pt x="1228" y="811"/>
                    </a:lnTo>
                    <a:lnTo>
                      <a:pt x="1223" y="826"/>
                    </a:lnTo>
                    <a:lnTo>
                      <a:pt x="1217" y="842"/>
                    </a:lnTo>
                    <a:lnTo>
                      <a:pt x="1210" y="868"/>
                    </a:lnTo>
                    <a:lnTo>
                      <a:pt x="1202" y="900"/>
                    </a:lnTo>
                    <a:lnTo>
                      <a:pt x="1193" y="939"/>
                    </a:lnTo>
                    <a:lnTo>
                      <a:pt x="1184" y="988"/>
                    </a:lnTo>
                    <a:lnTo>
                      <a:pt x="1180" y="1016"/>
                    </a:lnTo>
                    <a:lnTo>
                      <a:pt x="1176" y="1042"/>
                    </a:lnTo>
                    <a:lnTo>
                      <a:pt x="1174" y="1066"/>
                    </a:lnTo>
                    <a:lnTo>
                      <a:pt x="1174" y="1090"/>
                    </a:lnTo>
                    <a:lnTo>
                      <a:pt x="1176" y="1125"/>
                    </a:lnTo>
                    <a:lnTo>
                      <a:pt x="1180" y="1159"/>
                    </a:lnTo>
                    <a:lnTo>
                      <a:pt x="1186" y="1190"/>
                    </a:lnTo>
                    <a:lnTo>
                      <a:pt x="1193" y="1220"/>
                    </a:lnTo>
                    <a:lnTo>
                      <a:pt x="1211" y="1273"/>
                    </a:lnTo>
                    <a:lnTo>
                      <a:pt x="1191" y="1647"/>
                    </a:lnTo>
                    <a:lnTo>
                      <a:pt x="1186" y="1677"/>
                    </a:lnTo>
                    <a:lnTo>
                      <a:pt x="1178" y="1723"/>
                    </a:lnTo>
                    <a:lnTo>
                      <a:pt x="1171" y="1766"/>
                    </a:lnTo>
                    <a:lnTo>
                      <a:pt x="1167" y="1784"/>
                    </a:lnTo>
                    <a:lnTo>
                      <a:pt x="817" y="1914"/>
                    </a:lnTo>
                    <a:lnTo>
                      <a:pt x="817" y="1793"/>
                    </a:lnTo>
                    <a:lnTo>
                      <a:pt x="814" y="1523"/>
                    </a:lnTo>
                    <a:lnTo>
                      <a:pt x="812" y="1249"/>
                    </a:lnTo>
                    <a:lnTo>
                      <a:pt x="812" y="1111"/>
                    </a:lnTo>
                    <a:lnTo>
                      <a:pt x="801" y="1109"/>
                    </a:lnTo>
                    <a:lnTo>
                      <a:pt x="790" y="1107"/>
                    </a:lnTo>
                    <a:lnTo>
                      <a:pt x="777" y="1105"/>
                    </a:lnTo>
                    <a:lnTo>
                      <a:pt x="764" y="1103"/>
                    </a:lnTo>
                    <a:lnTo>
                      <a:pt x="764" y="1248"/>
                    </a:lnTo>
                    <a:lnTo>
                      <a:pt x="766" y="1521"/>
                    </a:lnTo>
                    <a:lnTo>
                      <a:pt x="769" y="1788"/>
                    </a:lnTo>
                    <a:lnTo>
                      <a:pt x="769" y="1906"/>
                    </a:lnTo>
                    <a:lnTo>
                      <a:pt x="74" y="1710"/>
                    </a:lnTo>
                    <a:lnTo>
                      <a:pt x="68" y="840"/>
                    </a:lnTo>
                    <a:lnTo>
                      <a:pt x="76" y="842"/>
                    </a:lnTo>
                    <a:lnTo>
                      <a:pt x="100" y="846"/>
                    </a:lnTo>
                    <a:lnTo>
                      <a:pt x="137" y="852"/>
                    </a:lnTo>
                    <a:lnTo>
                      <a:pt x="183" y="861"/>
                    </a:lnTo>
                    <a:lnTo>
                      <a:pt x="238" y="870"/>
                    </a:lnTo>
                    <a:lnTo>
                      <a:pt x="301" y="881"/>
                    </a:lnTo>
                    <a:lnTo>
                      <a:pt x="368" y="894"/>
                    </a:lnTo>
                    <a:lnTo>
                      <a:pt x="438" y="907"/>
                    </a:lnTo>
                    <a:lnTo>
                      <a:pt x="508" y="918"/>
                    </a:lnTo>
                    <a:lnTo>
                      <a:pt x="577" y="931"/>
                    </a:lnTo>
                    <a:lnTo>
                      <a:pt x="642" y="942"/>
                    </a:lnTo>
                    <a:lnTo>
                      <a:pt x="703" y="953"/>
                    </a:lnTo>
                    <a:lnTo>
                      <a:pt x="755" y="963"/>
                    </a:lnTo>
                    <a:lnTo>
                      <a:pt x="795" y="970"/>
                    </a:lnTo>
                    <a:lnTo>
                      <a:pt x="825" y="976"/>
                    </a:lnTo>
                    <a:lnTo>
                      <a:pt x="841" y="979"/>
                    </a:lnTo>
                    <a:lnTo>
                      <a:pt x="841" y="959"/>
                    </a:lnTo>
                    <a:lnTo>
                      <a:pt x="841" y="937"/>
                    </a:lnTo>
                    <a:lnTo>
                      <a:pt x="841" y="918"/>
                    </a:lnTo>
                    <a:lnTo>
                      <a:pt x="841" y="901"/>
                    </a:lnTo>
                    <a:lnTo>
                      <a:pt x="827" y="900"/>
                    </a:lnTo>
                    <a:lnTo>
                      <a:pt x="797" y="894"/>
                    </a:lnTo>
                    <a:lnTo>
                      <a:pt x="753" y="887"/>
                    </a:lnTo>
                    <a:lnTo>
                      <a:pt x="697" y="877"/>
                    </a:lnTo>
                    <a:lnTo>
                      <a:pt x="634" y="868"/>
                    </a:lnTo>
                    <a:lnTo>
                      <a:pt x="564" y="857"/>
                    </a:lnTo>
                    <a:lnTo>
                      <a:pt x="488" y="844"/>
                    </a:lnTo>
                    <a:lnTo>
                      <a:pt x="412" y="833"/>
                    </a:lnTo>
                    <a:lnTo>
                      <a:pt x="335" y="820"/>
                    </a:lnTo>
                    <a:lnTo>
                      <a:pt x="262" y="809"/>
                    </a:lnTo>
                    <a:lnTo>
                      <a:pt x="192" y="798"/>
                    </a:lnTo>
                    <a:lnTo>
                      <a:pt x="131" y="789"/>
                    </a:lnTo>
                    <a:lnTo>
                      <a:pt x="79" y="779"/>
                    </a:lnTo>
                    <a:lnTo>
                      <a:pt x="40" y="774"/>
                    </a:lnTo>
                    <a:lnTo>
                      <a:pt x="15" y="770"/>
                    </a:lnTo>
                    <a:lnTo>
                      <a:pt x="5" y="768"/>
                    </a:lnTo>
                    <a:lnTo>
                      <a:pt x="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7" name="Freeform 502">
                <a:extLst>
                  <a:ext uri="{FF2B5EF4-FFF2-40B4-BE49-F238E27FC236}">
                    <a16:creationId xmlns:a16="http://schemas.microsoft.com/office/drawing/2014/main" id="{5DE7091D-F35B-4D68-9A1F-C01B17D62324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82" y="2250"/>
                <a:ext cx="510" cy="324"/>
              </a:xfrm>
              <a:custGeom>
                <a:avLst/>
                <a:gdLst>
                  <a:gd name="T0" fmla="*/ 0 w 510"/>
                  <a:gd name="T1" fmla="*/ 0 h 324"/>
                  <a:gd name="T2" fmla="*/ 41 w 510"/>
                  <a:gd name="T3" fmla="*/ 26 h 324"/>
                  <a:gd name="T4" fmla="*/ 83 w 510"/>
                  <a:gd name="T5" fmla="*/ 52 h 324"/>
                  <a:gd name="T6" fmla="*/ 127 w 510"/>
                  <a:gd name="T7" fmla="*/ 78 h 324"/>
                  <a:gd name="T8" fmla="*/ 170 w 510"/>
                  <a:gd name="T9" fmla="*/ 106 h 324"/>
                  <a:gd name="T10" fmla="*/ 214 w 510"/>
                  <a:gd name="T11" fmla="*/ 134 h 324"/>
                  <a:gd name="T12" fmla="*/ 257 w 510"/>
                  <a:gd name="T13" fmla="*/ 160 h 324"/>
                  <a:gd name="T14" fmla="*/ 298 w 510"/>
                  <a:gd name="T15" fmla="*/ 185 h 324"/>
                  <a:gd name="T16" fmla="*/ 337 w 510"/>
                  <a:gd name="T17" fmla="*/ 211 h 324"/>
                  <a:gd name="T18" fmla="*/ 374 w 510"/>
                  <a:gd name="T19" fmla="*/ 234 h 324"/>
                  <a:gd name="T20" fmla="*/ 407 w 510"/>
                  <a:gd name="T21" fmla="*/ 256 h 324"/>
                  <a:gd name="T22" fmla="*/ 436 w 510"/>
                  <a:gd name="T23" fmla="*/ 276 h 324"/>
                  <a:gd name="T24" fmla="*/ 460 w 510"/>
                  <a:gd name="T25" fmla="*/ 291 h 324"/>
                  <a:gd name="T26" fmla="*/ 483 w 510"/>
                  <a:gd name="T27" fmla="*/ 306 h 324"/>
                  <a:gd name="T28" fmla="*/ 497 w 510"/>
                  <a:gd name="T29" fmla="*/ 315 h 324"/>
                  <a:gd name="T30" fmla="*/ 507 w 510"/>
                  <a:gd name="T31" fmla="*/ 322 h 324"/>
                  <a:gd name="T32" fmla="*/ 510 w 510"/>
                  <a:gd name="T33" fmla="*/ 324 h 324"/>
                  <a:gd name="T34" fmla="*/ 61 w 510"/>
                  <a:gd name="T35" fmla="*/ 232 h 324"/>
                  <a:gd name="T36" fmla="*/ 0 w 510"/>
                  <a:gd name="T37" fmla="*/ 0 h 3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510" h="324">
                    <a:moveTo>
                      <a:pt x="0" y="0"/>
                    </a:moveTo>
                    <a:lnTo>
                      <a:pt x="41" y="26"/>
                    </a:lnTo>
                    <a:lnTo>
                      <a:pt x="83" y="52"/>
                    </a:lnTo>
                    <a:lnTo>
                      <a:pt x="127" y="78"/>
                    </a:lnTo>
                    <a:lnTo>
                      <a:pt x="170" y="106"/>
                    </a:lnTo>
                    <a:lnTo>
                      <a:pt x="214" y="134"/>
                    </a:lnTo>
                    <a:lnTo>
                      <a:pt x="257" y="160"/>
                    </a:lnTo>
                    <a:lnTo>
                      <a:pt x="298" y="185"/>
                    </a:lnTo>
                    <a:lnTo>
                      <a:pt x="337" y="211"/>
                    </a:lnTo>
                    <a:lnTo>
                      <a:pt x="374" y="234"/>
                    </a:lnTo>
                    <a:lnTo>
                      <a:pt x="407" y="256"/>
                    </a:lnTo>
                    <a:lnTo>
                      <a:pt x="436" y="276"/>
                    </a:lnTo>
                    <a:lnTo>
                      <a:pt x="460" y="291"/>
                    </a:lnTo>
                    <a:lnTo>
                      <a:pt x="483" y="306"/>
                    </a:lnTo>
                    <a:lnTo>
                      <a:pt x="497" y="315"/>
                    </a:lnTo>
                    <a:lnTo>
                      <a:pt x="507" y="322"/>
                    </a:lnTo>
                    <a:lnTo>
                      <a:pt x="510" y="324"/>
                    </a:lnTo>
                    <a:lnTo>
                      <a:pt x="61" y="23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AF161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8" name="Freeform 503">
                <a:extLst>
                  <a:ext uri="{FF2B5EF4-FFF2-40B4-BE49-F238E27FC236}">
                    <a16:creationId xmlns:a16="http://schemas.microsoft.com/office/drawing/2014/main" id="{DF4B77E2-F63A-4146-A150-C1B2803531C9}"/>
                  </a:ext>
                </a:extLst>
              </p:cNvPr>
              <p:cNvSpPr>
                <a:spLocks/>
              </p:cNvSpPr>
              <p:nvPr/>
            </p:nvSpPr>
            <p:spPr bwMode="auto">
              <a:xfrm flipH="1">
                <a:off x="2276" y="1949"/>
                <a:ext cx="433" cy="492"/>
              </a:xfrm>
              <a:custGeom>
                <a:avLst/>
                <a:gdLst>
                  <a:gd name="T0" fmla="*/ 0 w 433"/>
                  <a:gd name="T1" fmla="*/ 76 h 492"/>
                  <a:gd name="T2" fmla="*/ 128 w 433"/>
                  <a:gd name="T3" fmla="*/ 0 h 492"/>
                  <a:gd name="T4" fmla="*/ 433 w 433"/>
                  <a:gd name="T5" fmla="*/ 492 h 492"/>
                  <a:gd name="T6" fmla="*/ 0 w 433"/>
                  <a:gd name="T7" fmla="*/ 76 h 4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3" h="492">
                    <a:moveTo>
                      <a:pt x="0" y="76"/>
                    </a:moveTo>
                    <a:lnTo>
                      <a:pt x="128" y="0"/>
                    </a:lnTo>
                    <a:lnTo>
                      <a:pt x="433" y="492"/>
                    </a:lnTo>
                    <a:lnTo>
                      <a:pt x="0" y="76"/>
                    </a:lnTo>
                    <a:close/>
                  </a:path>
                </a:pathLst>
              </a:custGeom>
              <a:solidFill>
                <a:srgbClr val="ED727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29" name="Freeform 504">
                <a:extLst>
                  <a:ext uri="{FF2B5EF4-FFF2-40B4-BE49-F238E27FC236}">
                    <a16:creationId xmlns:a16="http://schemas.microsoft.com/office/drawing/2014/main" id="{02DB32C1-627F-4AB5-9460-BC88281572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24" y="1104"/>
                <a:ext cx="366" cy="1440"/>
              </a:xfrm>
              <a:custGeom>
                <a:avLst/>
                <a:gdLst>
                  <a:gd name="T0" fmla="*/ 96 w 366"/>
                  <a:gd name="T1" fmla="*/ 0 h 1440"/>
                  <a:gd name="T2" fmla="*/ 366 w 366"/>
                  <a:gd name="T3" fmla="*/ 234 h 1440"/>
                  <a:gd name="T4" fmla="*/ 366 w 366"/>
                  <a:gd name="T5" fmla="*/ 468 h 1440"/>
                  <a:gd name="T6" fmla="*/ 312 w 366"/>
                  <a:gd name="T7" fmla="*/ 720 h 1440"/>
                  <a:gd name="T8" fmla="*/ 234 w 366"/>
                  <a:gd name="T9" fmla="*/ 1434 h 1440"/>
                  <a:gd name="T10" fmla="*/ 0 w 366"/>
                  <a:gd name="T11" fmla="*/ 1440 h 1440"/>
                  <a:gd name="T12" fmla="*/ 96 w 366"/>
                  <a:gd name="T13" fmla="*/ 0 h 1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66" h="1440">
                    <a:moveTo>
                      <a:pt x="96" y="0"/>
                    </a:moveTo>
                    <a:lnTo>
                      <a:pt x="366" y="234"/>
                    </a:lnTo>
                    <a:lnTo>
                      <a:pt x="366" y="468"/>
                    </a:lnTo>
                    <a:lnTo>
                      <a:pt x="312" y="720"/>
                    </a:lnTo>
                    <a:lnTo>
                      <a:pt x="234" y="1434"/>
                    </a:lnTo>
                    <a:lnTo>
                      <a:pt x="0" y="1440"/>
                    </a:lnTo>
                    <a:lnTo>
                      <a:pt x="96" y="0"/>
                    </a:lnTo>
                    <a:close/>
                  </a:path>
                </a:pathLst>
              </a:custGeom>
              <a:solidFill>
                <a:srgbClr val="82C9EA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 cap="flat" cmpd="sng">
                    <a:solidFill>
                      <a:srgbClr val="000000"/>
                    </a:solidFill>
                    <a:prstDash val="solid"/>
                    <a:round/>
                    <a:headEnd type="none" w="med" len="med"/>
                    <a:tailEnd type="none" w="med" len="med"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pic>
          <p:nvPicPr>
            <p:cNvPr id="116" name="Picture 575" descr="Pump">
              <a:extLst>
                <a:ext uri="{FF2B5EF4-FFF2-40B4-BE49-F238E27FC236}">
                  <a16:creationId xmlns:a16="http://schemas.microsoft.com/office/drawing/2014/main" id="{7979141B-D8A9-4BC5-A0A5-163A459CE94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137" y="1465"/>
              <a:ext cx="152" cy="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34" name="Group 593">
            <a:extLst>
              <a:ext uri="{FF2B5EF4-FFF2-40B4-BE49-F238E27FC236}">
                <a16:creationId xmlns:a16="http://schemas.microsoft.com/office/drawing/2014/main" id="{7F84ADDE-CF11-4326-BAAE-05DD23971FCA}"/>
              </a:ext>
            </a:extLst>
          </p:cNvPr>
          <p:cNvGrpSpPr>
            <a:grpSpLocks/>
          </p:cNvGrpSpPr>
          <p:nvPr/>
        </p:nvGrpSpPr>
        <p:grpSpPr bwMode="auto">
          <a:xfrm>
            <a:off x="8264910" y="1317083"/>
            <a:ext cx="747089" cy="3467823"/>
            <a:chOff x="4751" y="723"/>
            <a:chExt cx="508" cy="2549"/>
          </a:xfrm>
        </p:grpSpPr>
        <p:grpSp>
          <p:nvGrpSpPr>
            <p:cNvPr id="135" name="Group 13">
              <a:extLst>
                <a:ext uri="{FF2B5EF4-FFF2-40B4-BE49-F238E27FC236}">
                  <a16:creationId xmlns:a16="http://schemas.microsoft.com/office/drawing/2014/main" id="{C3C373F6-A74D-4333-BDD1-4096D00EF25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063" y="1148"/>
              <a:ext cx="70" cy="2064"/>
              <a:chOff x="5393" y="889"/>
              <a:chExt cx="70" cy="2064"/>
            </a:xfrm>
          </p:grpSpPr>
          <p:sp>
            <p:nvSpPr>
              <p:cNvPr id="139" name="Freeform 14">
                <a:extLst>
                  <a:ext uri="{FF2B5EF4-FFF2-40B4-BE49-F238E27FC236}">
                    <a16:creationId xmlns:a16="http://schemas.microsoft.com/office/drawing/2014/main" id="{C9774F28-3BEB-4BDC-B4BD-2659DFCA35E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6" y="2607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1 w 19"/>
                  <a:gd name="T3" fmla="*/ 13 h 19"/>
                  <a:gd name="T4" fmla="*/ 3 w 19"/>
                  <a:gd name="T5" fmla="*/ 16 h 19"/>
                  <a:gd name="T6" fmla="*/ 6 w 19"/>
                  <a:gd name="T7" fmla="*/ 18 h 19"/>
                  <a:gd name="T8" fmla="*/ 10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3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1 h 19"/>
                  <a:gd name="T24" fmla="*/ 10 w 19"/>
                  <a:gd name="T25" fmla="*/ 0 h 19"/>
                  <a:gd name="T26" fmla="*/ 6 w 19"/>
                  <a:gd name="T27" fmla="*/ 1 h 19"/>
                  <a:gd name="T28" fmla="*/ 3 w 19"/>
                  <a:gd name="T29" fmla="*/ 3 h 19"/>
                  <a:gd name="T30" fmla="*/ 1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0" name="Freeform 15">
                <a:extLst>
                  <a:ext uri="{FF2B5EF4-FFF2-40B4-BE49-F238E27FC236}">
                    <a16:creationId xmlns:a16="http://schemas.microsoft.com/office/drawing/2014/main" id="{A94E33F8-6696-4467-8DE6-9228CB94871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" y="2442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3 w 18"/>
                  <a:gd name="T11" fmla="*/ 18 h 19"/>
                  <a:gd name="T12" fmla="*/ 15 w 18"/>
                  <a:gd name="T13" fmla="*/ 16 h 19"/>
                  <a:gd name="T14" fmla="*/ 18 w 18"/>
                  <a:gd name="T15" fmla="*/ 13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3 w 18"/>
                  <a:gd name="T23" fmla="*/ 1 h 19"/>
                  <a:gd name="T24" fmla="*/ 9 w 18"/>
                  <a:gd name="T25" fmla="*/ 0 h 19"/>
                  <a:gd name="T26" fmla="*/ 6 w 18"/>
                  <a:gd name="T27" fmla="*/ 1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1" name="Freeform 16">
                <a:extLst>
                  <a:ext uri="{FF2B5EF4-FFF2-40B4-BE49-F238E27FC236}">
                    <a16:creationId xmlns:a16="http://schemas.microsoft.com/office/drawing/2014/main" id="{DAF844BA-97DE-4C4D-A51F-1200F942A6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0" y="2852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2 h 18"/>
                  <a:gd name="T4" fmla="*/ 2 w 18"/>
                  <a:gd name="T5" fmla="*/ 15 h 18"/>
                  <a:gd name="T6" fmla="*/ 5 w 18"/>
                  <a:gd name="T7" fmla="*/ 18 h 18"/>
                  <a:gd name="T8" fmla="*/ 9 w 18"/>
                  <a:gd name="T9" fmla="*/ 18 h 18"/>
                  <a:gd name="T10" fmla="*/ 12 w 18"/>
                  <a:gd name="T11" fmla="*/ 18 h 18"/>
                  <a:gd name="T12" fmla="*/ 15 w 18"/>
                  <a:gd name="T13" fmla="*/ 15 h 18"/>
                  <a:gd name="T14" fmla="*/ 17 w 18"/>
                  <a:gd name="T15" fmla="*/ 12 h 18"/>
                  <a:gd name="T16" fmla="*/ 18 w 18"/>
                  <a:gd name="T17" fmla="*/ 9 h 18"/>
                  <a:gd name="T18" fmla="*/ 17 w 18"/>
                  <a:gd name="T19" fmla="*/ 6 h 18"/>
                  <a:gd name="T20" fmla="*/ 15 w 18"/>
                  <a:gd name="T21" fmla="*/ 3 h 18"/>
                  <a:gd name="T22" fmla="*/ 12 w 18"/>
                  <a:gd name="T23" fmla="*/ 0 h 18"/>
                  <a:gd name="T24" fmla="*/ 9 w 18"/>
                  <a:gd name="T25" fmla="*/ 0 h 18"/>
                  <a:gd name="T26" fmla="*/ 5 w 18"/>
                  <a:gd name="T27" fmla="*/ 0 h 18"/>
                  <a:gd name="T28" fmla="*/ 2 w 18"/>
                  <a:gd name="T29" fmla="*/ 3 h 18"/>
                  <a:gd name="T30" fmla="*/ 0 w 18"/>
                  <a:gd name="T31" fmla="*/ 6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2"/>
                    </a:lnTo>
                    <a:lnTo>
                      <a:pt x="2" y="15"/>
                    </a:lnTo>
                    <a:lnTo>
                      <a:pt x="5" y="18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5" y="15"/>
                    </a:lnTo>
                    <a:lnTo>
                      <a:pt x="17" y="12"/>
                    </a:lnTo>
                    <a:lnTo>
                      <a:pt x="18" y="9"/>
                    </a:lnTo>
                    <a:lnTo>
                      <a:pt x="17" y="6"/>
                    </a:lnTo>
                    <a:lnTo>
                      <a:pt x="15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2" name="Freeform 17">
                <a:extLst>
                  <a:ext uri="{FF2B5EF4-FFF2-40B4-BE49-F238E27FC236}">
                    <a16:creationId xmlns:a16="http://schemas.microsoft.com/office/drawing/2014/main" id="{8B6691F8-1F96-4FBA-B9D4-81EA1F5C0E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5" y="2566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3 w 18"/>
                  <a:gd name="T11" fmla="*/ 18 h 19"/>
                  <a:gd name="T12" fmla="*/ 15 w 18"/>
                  <a:gd name="T13" fmla="*/ 16 h 19"/>
                  <a:gd name="T14" fmla="*/ 18 w 18"/>
                  <a:gd name="T15" fmla="*/ 13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3 w 18"/>
                  <a:gd name="T23" fmla="*/ 1 h 19"/>
                  <a:gd name="T24" fmla="*/ 9 w 18"/>
                  <a:gd name="T25" fmla="*/ 0 h 19"/>
                  <a:gd name="T26" fmla="*/ 6 w 18"/>
                  <a:gd name="T27" fmla="*/ 1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3" name="Freeform 18">
                <a:extLst>
                  <a:ext uri="{FF2B5EF4-FFF2-40B4-BE49-F238E27FC236}">
                    <a16:creationId xmlns:a16="http://schemas.microsoft.com/office/drawing/2014/main" id="{71350FC7-A53D-463B-A87B-40216DCFC5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" y="2649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2 h 18"/>
                  <a:gd name="T4" fmla="*/ 3 w 18"/>
                  <a:gd name="T5" fmla="*/ 15 h 18"/>
                  <a:gd name="T6" fmla="*/ 5 w 18"/>
                  <a:gd name="T7" fmla="*/ 18 h 18"/>
                  <a:gd name="T8" fmla="*/ 9 w 18"/>
                  <a:gd name="T9" fmla="*/ 18 h 18"/>
                  <a:gd name="T10" fmla="*/ 12 w 18"/>
                  <a:gd name="T11" fmla="*/ 18 h 18"/>
                  <a:gd name="T12" fmla="*/ 15 w 18"/>
                  <a:gd name="T13" fmla="*/ 15 h 18"/>
                  <a:gd name="T14" fmla="*/ 18 w 18"/>
                  <a:gd name="T15" fmla="*/ 12 h 18"/>
                  <a:gd name="T16" fmla="*/ 18 w 18"/>
                  <a:gd name="T17" fmla="*/ 9 h 18"/>
                  <a:gd name="T18" fmla="*/ 18 w 18"/>
                  <a:gd name="T19" fmla="*/ 5 h 18"/>
                  <a:gd name="T20" fmla="*/ 15 w 18"/>
                  <a:gd name="T21" fmla="*/ 3 h 18"/>
                  <a:gd name="T22" fmla="*/ 12 w 18"/>
                  <a:gd name="T23" fmla="*/ 0 h 18"/>
                  <a:gd name="T24" fmla="*/ 9 w 18"/>
                  <a:gd name="T25" fmla="*/ 0 h 18"/>
                  <a:gd name="T26" fmla="*/ 5 w 18"/>
                  <a:gd name="T27" fmla="*/ 0 h 18"/>
                  <a:gd name="T28" fmla="*/ 3 w 18"/>
                  <a:gd name="T29" fmla="*/ 3 h 18"/>
                  <a:gd name="T30" fmla="*/ 0 w 18"/>
                  <a:gd name="T31" fmla="*/ 5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2"/>
                    </a:lnTo>
                    <a:lnTo>
                      <a:pt x="3" y="15"/>
                    </a:lnTo>
                    <a:lnTo>
                      <a:pt x="5" y="18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5" y="15"/>
                    </a:lnTo>
                    <a:lnTo>
                      <a:pt x="18" y="12"/>
                    </a:lnTo>
                    <a:lnTo>
                      <a:pt x="18" y="9"/>
                    </a:lnTo>
                    <a:lnTo>
                      <a:pt x="18" y="5"/>
                    </a:lnTo>
                    <a:lnTo>
                      <a:pt x="15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4" name="Freeform 19">
                <a:extLst>
                  <a:ext uri="{FF2B5EF4-FFF2-40B4-BE49-F238E27FC236}">
                    <a16:creationId xmlns:a16="http://schemas.microsoft.com/office/drawing/2014/main" id="{531AA48C-A420-4CD5-8FA6-0651C4303F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0" y="2771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2 h 18"/>
                  <a:gd name="T4" fmla="*/ 3 w 19"/>
                  <a:gd name="T5" fmla="*/ 15 h 18"/>
                  <a:gd name="T6" fmla="*/ 6 w 19"/>
                  <a:gd name="T7" fmla="*/ 18 h 18"/>
                  <a:gd name="T8" fmla="*/ 10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2 h 18"/>
                  <a:gd name="T16" fmla="*/ 19 w 19"/>
                  <a:gd name="T17" fmla="*/ 9 h 18"/>
                  <a:gd name="T18" fmla="*/ 18 w 19"/>
                  <a:gd name="T19" fmla="*/ 5 h 18"/>
                  <a:gd name="T20" fmla="*/ 16 w 19"/>
                  <a:gd name="T21" fmla="*/ 3 h 18"/>
                  <a:gd name="T22" fmla="*/ 13 w 19"/>
                  <a:gd name="T23" fmla="*/ 0 h 18"/>
                  <a:gd name="T24" fmla="*/ 10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5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2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10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2"/>
                    </a:lnTo>
                    <a:lnTo>
                      <a:pt x="19" y="9"/>
                    </a:lnTo>
                    <a:lnTo>
                      <a:pt x="18" y="5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5" name="Freeform 20">
                <a:extLst>
                  <a:ext uri="{FF2B5EF4-FFF2-40B4-BE49-F238E27FC236}">
                    <a16:creationId xmlns:a16="http://schemas.microsoft.com/office/drawing/2014/main" id="{EEEE7F2F-678D-4977-86D9-7B9719B94C5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7" y="2729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2 w 18"/>
                  <a:gd name="T5" fmla="*/ 16 h 19"/>
                  <a:gd name="T6" fmla="*/ 5 w 18"/>
                  <a:gd name="T7" fmla="*/ 18 h 19"/>
                  <a:gd name="T8" fmla="*/ 9 w 18"/>
                  <a:gd name="T9" fmla="*/ 19 h 19"/>
                  <a:gd name="T10" fmla="*/ 12 w 18"/>
                  <a:gd name="T11" fmla="*/ 18 h 19"/>
                  <a:gd name="T12" fmla="*/ 15 w 18"/>
                  <a:gd name="T13" fmla="*/ 16 h 19"/>
                  <a:gd name="T14" fmla="*/ 17 w 18"/>
                  <a:gd name="T15" fmla="*/ 13 h 19"/>
                  <a:gd name="T16" fmla="*/ 18 w 18"/>
                  <a:gd name="T17" fmla="*/ 9 h 19"/>
                  <a:gd name="T18" fmla="*/ 17 w 18"/>
                  <a:gd name="T19" fmla="*/ 6 h 19"/>
                  <a:gd name="T20" fmla="*/ 15 w 18"/>
                  <a:gd name="T21" fmla="*/ 2 h 19"/>
                  <a:gd name="T22" fmla="*/ 12 w 18"/>
                  <a:gd name="T23" fmla="*/ 0 h 19"/>
                  <a:gd name="T24" fmla="*/ 9 w 18"/>
                  <a:gd name="T25" fmla="*/ 0 h 19"/>
                  <a:gd name="T26" fmla="*/ 5 w 18"/>
                  <a:gd name="T27" fmla="*/ 0 h 19"/>
                  <a:gd name="T28" fmla="*/ 2 w 18"/>
                  <a:gd name="T29" fmla="*/ 2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2" y="16"/>
                    </a:lnTo>
                    <a:lnTo>
                      <a:pt x="5" y="18"/>
                    </a:lnTo>
                    <a:lnTo>
                      <a:pt x="9" y="19"/>
                    </a:lnTo>
                    <a:lnTo>
                      <a:pt x="12" y="18"/>
                    </a:lnTo>
                    <a:lnTo>
                      <a:pt x="15" y="16"/>
                    </a:lnTo>
                    <a:lnTo>
                      <a:pt x="17" y="13"/>
                    </a:lnTo>
                    <a:lnTo>
                      <a:pt x="18" y="9"/>
                    </a:lnTo>
                    <a:lnTo>
                      <a:pt x="17" y="6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6" name="Freeform 21">
                <a:extLst>
                  <a:ext uri="{FF2B5EF4-FFF2-40B4-BE49-F238E27FC236}">
                    <a16:creationId xmlns:a16="http://schemas.microsoft.com/office/drawing/2014/main" id="{EB531093-AF69-4645-88F8-671FB0FD6B3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3" y="2934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1 w 19"/>
                  <a:gd name="T3" fmla="*/ 13 h 19"/>
                  <a:gd name="T4" fmla="*/ 3 w 19"/>
                  <a:gd name="T5" fmla="*/ 16 h 19"/>
                  <a:gd name="T6" fmla="*/ 6 w 19"/>
                  <a:gd name="T7" fmla="*/ 18 h 19"/>
                  <a:gd name="T8" fmla="*/ 10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3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1 h 19"/>
                  <a:gd name="T24" fmla="*/ 10 w 19"/>
                  <a:gd name="T25" fmla="*/ 0 h 19"/>
                  <a:gd name="T26" fmla="*/ 6 w 19"/>
                  <a:gd name="T27" fmla="*/ 1 h 19"/>
                  <a:gd name="T28" fmla="*/ 3 w 19"/>
                  <a:gd name="T29" fmla="*/ 3 h 19"/>
                  <a:gd name="T30" fmla="*/ 1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7" name="Freeform 22">
                <a:extLst>
                  <a:ext uri="{FF2B5EF4-FFF2-40B4-BE49-F238E27FC236}">
                    <a16:creationId xmlns:a16="http://schemas.microsoft.com/office/drawing/2014/main" id="{A696641B-943F-4ECA-8523-083906C338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" y="2811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3 h 18"/>
                  <a:gd name="T4" fmla="*/ 3 w 18"/>
                  <a:gd name="T5" fmla="*/ 16 h 18"/>
                  <a:gd name="T6" fmla="*/ 6 w 18"/>
                  <a:gd name="T7" fmla="*/ 18 h 18"/>
                  <a:gd name="T8" fmla="*/ 9 w 18"/>
                  <a:gd name="T9" fmla="*/ 18 h 18"/>
                  <a:gd name="T10" fmla="*/ 13 w 18"/>
                  <a:gd name="T11" fmla="*/ 18 h 18"/>
                  <a:gd name="T12" fmla="*/ 15 w 18"/>
                  <a:gd name="T13" fmla="*/ 16 h 18"/>
                  <a:gd name="T14" fmla="*/ 18 w 18"/>
                  <a:gd name="T15" fmla="*/ 13 h 18"/>
                  <a:gd name="T16" fmla="*/ 18 w 18"/>
                  <a:gd name="T17" fmla="*/ 9 h 18"/>
                  <a:gd name="T18" fmla="*/ 18 w 18"/>
                  <a:gd name="T19" fmla="*/ 6 h 18"/>
                  <a:gd name="T20" fmla="*/ 15 w 18"/>
                  <a:gd name="T21" fmla="*/ 3 h 18"/>
                  <a:gd name="T22" fmla="*/ 13 w 18"/>
                  <a:gd name="T23" fmla="*/ 1 h 18"/>
                  <a:gd name="T24" fmla="*/ 9 w 18"/>
                  <a:gd name="T25" fmla="*/ 0 h 18"/>
                  <a:gd name="T26" fmla="*/ 6 w 18"/>
                  <a:gd name="T27" fmla="*/ 1 h 18"/>
                  <a:gd name="T28" fmla="*/ 3 w 18"/>
                  <a:gd name="T29" fmla="*/ 3 h 18"/>
                  <a:gd name="T30" fmla="*/ 0 w 18"/>
                  <a:gd name="T31" fmla="*/ 6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8" name="Freeform 23">
                <a:extLst>
                  <a:ext uri="{FF2B5EF4-FFF2-40B4-BE49-F238E27FC236}">
                    <a16:creationId xmlns:a16="http://schemas.microsoft.com/office/drawing/2014/main" id="{F1587591-9A3D-4307-89A6-4FDE3AF018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6" y="2892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3 w 18"/>
                  <a:gd name="T11" fmla="*/ 18 h 19"/>
                  <a:gd name="T12" fmla="*/ 15 w 18"/>
                  <a:gd name="T13" fmla="*/ 16 h 19"/>
                  <a:gd name="T14" fmla="*/ 18 w 18"/>
                  <a:gd name="T15" fmla="*/ 13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3 w 18"/>
                  <a:gd name="T23" fmla="*/ 1 h 19"/>
                  <a:gd name="T24" fmla="*/ 9 w 18"/>
                  <a:gd name="T25" fmla="*/ 0 h 19"/>
                  <a:gd name="T26" fmla="*/ 6 w 18"/>
                  <a:gd name="T27" fmla="*/ 1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49" name="Freeform 24">
                <a:extLst>
                  <a:ext uri="{FF2B5EF4-FFF2-40B4-BE49-F238E27FC236}">
                    <a16:creationId xmlns:a16="http://schemas.microsoft.com/office/drawing/2014/main" id="{E078EF7A-0526-4FEF-A2EB-5055D1A6B0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44" y="2525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3 h 18"/>
                  <a:gd name="T4" fmla="*/ 3 w 19"/>
                  <a:gd name="T5" fmla="*/ 15 h 18"/>
                  <a:gd name="T6" fmla="*/ 6 w 19"/>
                  <a:gd name="T7" fmla="*/ 18 h 18"/>
                  <a:gd name="T8" fmla="*/ 9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3 h 18"/>
                  <a:gd name="T16" fmla="*/ 19 w 19"/>
                  <a:gd name="T17" fmla="*/ 9 h 18"/>
                  <a:gd name="T18" fmla="*/ 18 w 19"/>
                  <a:gd name="T19" fmla="*/ 6 h 18"/>
                  <a:gd name="T20" fmla="*/ 16 w 19"/>
                  <a:gd name="T21" fmla="*/ 3 h 18"/>
                  <a:gd name="T22" fmla="*/ 13 w 19"/>
                  <a:gd name="T23" fmla="*/ 0 h 18"/>
                  <a:gd name="T24" fmla="*/ 9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6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Freeform 25">
                <a:extLst>
                  <a:ext uri="{FF2B5EF4-FFF2-40B4-BE49-F238E27FC236}">
                    <a16:creationId xmlns:a16="http://schemas.microsoft.com/office/drawing/2014/main" id="{DBF4719C-5C1B-4CAF-8892-9F53BFF93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8" y="2484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0 w 19"/>
                  <a:gd name="T3" fmla="*/ 13 h 19"/>
                  <a:gd name="T4" fmla="*/ 2 w 19"/>
                  <a:gd name="T5" fmla="*/ 16 h 19"/>
                  <a:gd name="T6" fmla="*/ 6 w 19"/>
                  <a:gd name="T7" fmla="*/ 18 h 19"/>
                  <a:gd name="T8" fmla="*/ 9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3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0 h 19"/>
                  <a:gd name="T24" fmla="*/ 9 w 19"/>
                  <a:gd name="T25" fmla="*/ 0 h 19"/>
                  <a:gd name="T26" fmla="*/ 6 w 19"/>
                  <a:gd name="T27" fmla="*/ 0 h 19"/>
                  <a:gd name="T28" fmla="*/ 2 w 19"/>
                  <a:gd name="T29" fmla="*/ 3 h 19"/>
                  <a:gd name="T30" fmla="*/ 0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0" y="13"/>
                    </a:lnTo>
                    <a:lnTo>
                      <a:pt x="2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1" name="Freeform 26">
                <a:extLst>
                  <a:ext uri="{FF2B5EF4-FFF2-40B4-BE49-F238E27FC236}">
                    <a16:creationId xmlns:a16="http://schemas.microsoft.com/office/drawing/2014/main" id="{C120D10C-EB19-4313-89F2-48EC85BCEDE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7" y="2689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2 h 18"/>
                  <a:gd name="T4" fmla="*/ 3 w 19"/>
                  <a:gd name="T5" fmla="*/ 15 h 18"/>
                  <a:gd name="T6" fmla="*/ 6 w 19"/>
                  <a:gd name="T7" fmla="*/ 18 h 18"/>
                  <a:gd name="T8" fmla="*/ 9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2 h 18"/>
                  <a:gd name="T16" fmla="*/ 19 w 19"/>
                  <a:gd name="T17" fmla="*/ 9 h 18"/>
                  <a:gd name="T18" fmla="*/ 18 w 19"/>
                  <a:gd name="T19" fmla="*/ 5 h 18"/>
                  <a:gd name="T20" fmla="*/ 16 w 19"/>
                  <a:gd name="T21" fmla="*/ 3 h 18"/>
                  <a:gd name="T22" fmla="*/ 13 w 19"/>
                  <a:gd name="T23" fmla="*/ 0 h 18"/>
                  <a:gd name="T24" fmla="*/ 9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5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2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2"/>
                    </a:lnTo>
                    <a:lnTo>
                      <a:pt x="19" y="9"/>
                    </a:lnTo>
                    <a:lnTo>
                      <a:pt x="18" y="5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Freeform 27">
                <a:extLst>
                  <a:ext uri="{FF2B5EF4-FFF2-40B4-BE49-F238E27FC236}">
                    <a16:creationId xmlns:a16="http://schemas.microsoft.com/office/drawing/2014/main" id="{A28B003A-33D6-43A9-88EC-0977757B9F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" y="2075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1 w 19"/>
                  <a:gd name="T3" fmla="*/ 13 h 19"/>
                  <a:gd name="T4" fmla="*/ 3 w 19"/>
                  <a:gd name="T5" fmla="*/ 16 h 19"/>
                  <a:gd name="T6" fmla="*/ 6 w 19"/>
                  <a:gd name="T7" fmla="*/ 18 h 19"/>
                  <a:gd name="T8" fmla="*/ 10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3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1 h 19"/>
                  <a:gd name="T24" fmla="*/ 10 w 19"/>
                  <a:gd name="T25" fmla="*/ 0 h 19"/>
                  <a:gd name="T26" fmla="*/ 6 w 19"/>
                  <a:gd name="T27" fmla="*/ 1 h 19"/>
                  <a:gd name="T28" fmla="*/ 3 w 19"/>
                  <a:gd name="T29" fmla="*/ 3 h 19"/>
                  <a:gd name="T30" fmla="*/ 1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3" name="Freeform 28">
                <a:extLst>
                  <a:ext uri="{FF2B5EF4-FFF2-40B4-BE49-F238E27FC236}">
                    <a16:creationId xmlns:a16="http://schemas.microsoft.com/office/drawing/2014/main" id="{C09793AF-1091-42BE-B1AD-E591A68296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746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3 h 18"/>
                  <a:gd name="T4" fmla="*/ 3 w 18"/>
                  <a:gd name="T5" fmla="*/ 16 h 18"/>
                  <a:gd name="T6" fmla="*/ 6 w 18"/>
                  <a:gd name="T7" fmla="*/ 18 h 18"/>
                  <a:gd name="T8" fmla="*/ 9 w 18"/>
                  <a:gd name="T9" fmla="*/ 18 h 18"/>
                  <a:gd name="T10" fmla="*/ 13 w 18"/>
                  <a:gd name="T11" fmla="*/ 18 h 18"/>
                  <a:gd name="T12" fmla="*/ 15 w 18"/>
                  <a:gd name="T13" fmla="*/ 16 h 18"/>
                  <a:gd name="T14" fmla="*/ 18 w 18"/>
                  <a:gd name="T15" fmla="*/ 13 h 18"/>
                  <a:gd name="T16" fmla="*/ 18 w 18"/>
                  <a:gd name="T17" fmla="*/ 9 h 18"/>
                  <a:gd name="T18" fmla="*/ 18 w 18"/>
                  <a:gd name="T19" fmla="*/ 6 h 18"/>
                  <a:gd name="T20" fmla="*/ 15 w 18"/>
                  <a:gd name="T21" fmla="*/ 3 h 18"/>
                  <a:gd name="T22" fmla="*/ 13 w 18"/>
                  <a:gd name="T23" fmla="*/ 1 h 18"/>
                  <a:gd name="T24" fmla="*/ 9 w 18"/>
                  <a:gd name="T25" fmla="*/ 0 h 18"/>
                  <a:gd name="T26" fmla="*/ 6 w 18"/>
                  <a:gd name="T27" fmla="*/ 1 h 18"/>
                  <a:gd name="T28" fmla="*/ 3 w 18"/>
                  <a:gd name="T29" fmla="*/ 3 h 18"/>
                  <a:gd name="T30" fmla="*/ 0 w 18"/>
                  <a:gd name="T31" fmla="*/ 6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4" name="Freeform 29">
                <a:extLst>
                  <a:ext uri="{FF2B5EF4-FFF2-40B4-BE49-F238E27FC236}">
                    <a16:creationId xmlns:a16="http://schemas.microsoft.com/office/drawing/2014/main" id="{9B055A1D-8CC5-46B0-8216-C964362CE42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" y="1665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3 h 18"/>
                  <a:gd name="T4" fmla="*/ 3 w 19"/>
                  <a:gd name="T5" fmla="*/ 15 h 18"/>
                  <a:gd name="T6" fmla="*/ 6 w 19"/>
                  <a:gd name="T7" fmla="*/ 18 h 18"/>
                  <a:gd name="T8" fmla="*/ 9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3 h 18"/>
                  <a:gd name="T16" fmla="*/ 19 w 19"/>
                  <a:gd name="T17" fmla="*/ 9 h 18"/>
                  <a:gd name="T18" fmla="*/ 18 w 19"/>
                  <a:gd name="T19" fmla="*/ 6 h 18"/>
                  <a:gd name="T20" fmla="*/ 16 w 19"/>
                  <a:gd name="T21" fmla="*/ 3 h 18"/>
                  <a:gd name="T22" fmla="*/ 13 w 19"/>
                  <a:gd name="T23" fmla="*/ 0 h 18"/>
                  <a:gd name="T24" fmla="*/ 9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6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5" name="Freeform 30">
                <a:extLst>
                  <a:ext uri="{FF2B5EF4-FFF2-40B4-BE49-F238E27FC236}">
                    <a16:creationId xmlns:a16="http://schemas.microsoft.com/office/drawing/2014/main" id="{FB955616-B544-4AFF-9DB7-B48B80CAAE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" y="1910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3 w 18"/>
                  <a:gd name="T11" fmla="*/ 18 h 19"/>
                  <a:gd name="T12" fmla="*/ 15 w 18"/>
                  <a:gd name="T13" fmla="*/ 16 h 19"/>
                  <a:gd name="T14" fmla="*/ 18 w 18"/>
                  <a:gd name="T15" fmla="*/ 13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3 w 18"/>
                  <a:gd name="T23" fmla="*/ 1 h 19"/>
                  <a:gd name="T24" fmla="*/ 9 w 18"/>
                  <a:gd name="T25" fmla="*/ 0 h 19"/>
                  <a:gd name="T26" fmla="*/ 6 w 18"/>
                  <a:gd name="T27" fmla="*/ 1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6" name="Freeform 31">
                <a:extLst>
                  <a:ext uri="{FF2B5EF4-FFF2-40B4-BE49-F238E27FC236}">
                    <a16:creationId xmlns:a16="http://schemas.microsoft.com/office/drawing/2014/main" id="{384709A6-E3F1-479E-98FF-50DD3B89EE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" y="2319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2 h 18"/>
                  <a:gd name="T4" fmla="*/ 2 w 18"/>
                  <a:gd name="T5" fmla="*/ 15 h 18"/>
                  <a:gd name="T6" fmla="*/ 5 w 18"/>
                  <a:gd name="T7" fmla="*/ 18 h 18"/>
                  <a:gd name="T8" fmla="*/ 9 w 18"/>
                  <a:gd name="T9" fmla="*/ 18 h 18"/>
                  <a:gd name="T10" fmla="*/ 12 w 18"/>
                  <a:gd name="T11" fmla="*/ 18 h 18"/>
                  <a:gd name="T12" fmla="*/ 15 w 18"/>
                  <a:gd name="T13" fmla="*/ 15 h 18"/>
                  <a:gd name="T14" fmla="*/ 17 w 18"/>
                  <a:gd name="T15" fmla="*/ 12 h 18"/>
                  <a:gd name="T16" fmla="*/ 18 w 18"/>
                  <a:gd name="T17" fmla="*/ 9 h 18"/>
                  <a:gd name="T18" fmla="*/ 17 w 18"/>
                  <a:gd name="T19" fmla="*/ 6 h 18"/>
                  <a:gd name="T20" fmla="*/ 15 w 18"/>
                  <a:gd name="T21" fmla="*/ 3 h 18"/>
                  <a:gd name="T22" fmla="*/ 12 w 18"/>
                  <a:gd name="T23" fmla="*/ 0 h 18"/>
                  <a:gd name="T24" fmla="*/ 9 w 18"/>
                  <a:gd name="T25" fmla="*/ 0 h 18"/>
                  <a:gd name="T26" fmla="*/ 5 w 18"/>
                  <a:gd name="T27" fmla="*/ 0 h 18"/>
                  <a:gd name="T28" fmla="*/ 2 w 18"/>
                  <a:gd name="T29" fmla="*/ 3 h 18"/>
                  <a:gd name="T30" fmla="*/ 0 w 18"/>
                  <a:gd name="T31" fmla="*/ 6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2"/>
                    </a:lnTo>
                    <a:lnTo>
                      <a:pt x="2" y="15"/>
                    </a:lnTo>
                    <a:lnTo>
                      <a:pt x="5" y="18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5" y="15"/>
                    </a:lnTo>
                    <a:lnTo>
                      <a:pt x="17" y="12"/>
                    </a:lnTo>
                    <a:lnTo>
                      <a:pt x="18" y="9"/>
                    </a:lnTo>
                    <a:lnTo>
                      <a:pt x="17" y="6"/>
                    </a:lnTo>
                    <a:lnTo>
                      <a:pt x="15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7" name="Freeform 32">
                <a:extLst>
                  <a:ext uri="{FF2B5EF4-FFF2-40B4-BE49-F238E27FC236}">
                    <a16:creationId xmlns:a16="http://schemas.microsoft.com/office/drawing/2014/main" id="{8D8BF478-B05B-4108-83F2-ACC61A4E95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828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2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2 w 18"/>
                  <a:gd name="T11" fmla="*/ 18 h 19"/>
                  <a:gd name="T12" fmla="*/ 15 w 18"/>
                  <a:gd name="T13" fmla="*/ 16 h 19"/>
                  <a:gd name="T14" fmla="*/ 18 w 18"/>
                  <a:gd name="T15" fmla="*/ 12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2 w 18"/>
                  <a:gd name="T23" fmla="*/ 0 h 19"/>
                  <a:gd name="T24" fmla="*/ 9 w 18"/>
                  <a:gd name="T25" fmla="*/ 0 h 19"/>
                  <a:gd name="T26" fmla="*/ 6 w 18"/>
                  <a:gd name="T27" fmla="*/ 0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2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2" y="18"/>
                    </a:lnTo>
                    <a:lnTo>
                      <a:pt x="15" y="16"/>
                    </a:lnTo>
                    <a:lnTo>
                      <a:pt x="18" y="12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8" name="Freeform 33">
                <a:extLst>
                  <a:ext uri="{FF2B5EF4-FFF2-40B4-BE49-F238E27FC236}">
                    <a16:creationId xmlns:a16="http://schemas.microsoft.com/office/drawing/2014/main" id="{5C3A2424-3284-4673-BB2E-48DC567AB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" y="1706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3 h 18"/>
                  <a:gd name="T4" fmla="*/ 3 w 18"/>
                  <a:gd name="T5" fmla="*/ 16 h 18"/>
                  <a:gd name="T6" fmla="*/ 6 w 18"/>
                  <a:gd name="T7" fmla="*/ 18 h 18"/>
                  <a:gd name="T8" fmla="*/ 9 w 18"/>
                  <a:gd name="T9" fmla="*/ 18 h 18"/>
                  <a:gd name="T10" fmla="*/ 13 w 18"/>
                  <a:gd name="T11" fmla="*/ 18 h 18"/>
                  <a:gd name="T12" fmla="*/ 15 w 18"/>
                  <a:gd name="T13" fmla="*/ 16 h 18"/>
                  <a:gd name="T14" fmla="*/ 18 w 18"/>
                  <a:gd name="T15" fmla="*/ 13 h 18"/>
                  <a:gd name="T16" fmla="*/ 18 w 18"/>
                  <a:gd name="T17" fmla="*/ 9 h 18"/>
                  <a:gd name="T18" fmla="*/ 18 w 18"/>
                  <a:gd name="T19" fmla="*/ 6 h 18"/>
                  <a:gd name="T20" fmla="*/ 15 w 18"/>
                  <a:gd name="T21" fmla="*/ 3 h 18"/>
                  <a:gd name="T22" fmla="*/ 13 w 18"/>
                  <a:gd name="T23" fmla="*/ 1 h 18"/>
                  <a:gd name="T24" fmla="*/ 9 w 18"/>
                  <a:gd name="T25" fmla="*/ 0 h 18"/>
                  <a:gd name="T26" fmla="*/ 6 w 18"/>
                  <a:gd name="T27" fmla="*/ 1 h 18"/>
                  <a:gd name="T28" fmla="*/ 3 w 18"/>
                  <a:gd name="T29" fmla="*/ 3 h 18"/>
                  <a:gd name="T30" fmla="*/ 0 w 18"/>
                  <a:gd name="T31" fmla="*/ 6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9" name="Freeform 34">
                <a:extLst>
                  <a:ext uri="{FF2B5EF4-FFF2-40B4-BE49-F238E27FC236}">
                    <a16:creationId xmlns:a16="http://schemas.microsoft.com/office/drawing/2014/main" id="{1E128192-D74C-4692-889B-6671360C0B9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0" y="2033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3 w 18"/>
                  <a:gd name="T11" fmla="*/ 18 h 19"/>
                  <a:gd name="T12" fmla="*/ 15 w 18"/>
                  <a:gd name="T13" fmla="*/ 16 h 19"/>
                  <a:gd name="T14" fmla="*/ 18 w 18"/>
                  <a:gd name="T15" fmla="*/ 13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3 w 18"/>
                  <a:gd name="T23" fmla="*/ 1 h 19"/>
                  <a:gd name="T24" fmla="*/ 9 w 18"/>
                  <a:gd name="T25" fmla="*/ 0 h 19"/>
                  <a:gd name="T26" fmla="*/ 6 w 18"/>
                  <a:gd name="T27" fmla="*/ 1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0" name="Freeform 35">
                <a:extLst>
                  <a:ext uri="{FF2B5EF4-FFF2-40B4-BE49-F238E27FC236}">
                    <a16:creationId xmlns:a16="http://schemas.microsoft.com/office/drawing/2014/main" id="{F263C3B3-9FD9-44BE-B201-DEAE925C0D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5" y="2116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2 h 18"/>
                  <a:gd name="T4" fmla="*/ 3 w 18"/>
                  <a:gd name="T5" fmla="*/ 15 h 18"/>
                  <a:gd name="T6" fmla="*/ 5 w 18"/>
                  <a:gd name="T7" fmla="*/ 18 h 18"/>
                  <a:gd name="T8" fmla="*/ 9 w 18"/>
                  <a:gd name="T9" fmla="*/ 18 h 18"/>
                  <a:gd name="T10" fmla="*/ 12 w 18"/>
                  <a:gd name="T11" fmla="*/ 18 h 18"/>
                  <a:gd name="T12" fmla="*/ 15 w 18"/>
                  <a:gd name="T13" fmla="*/ 15 h 18"/>
                  <a:gd name="T14" fmla="*/ 18 w 18"/>
                  <a:gd name="T15" fmla="*/ 12 h 18"/>
                  <a:gd name="T16" fmla="*/ 18 w 18"/>
                  <a:gd name="T17" fmla="*/ 9 h 18"/>
                  <a:gd name="T18" fmla="*/ 18 w 18"/>
                  <a:gd name="T19" fmla="*/ 5 h 18"/>
                  <a:gd name="T20" fmla="*/ 15 w 18"/>
                  <a:gd name="T21" fmla="*/ 3 h 18"/>
                  <a:gd name="T22" fmla="*/ 12 w 18"/>
                  <a:gd name="T23" fmla="*/ 0 h 18"/>
                  <a:gd name="T24" fmla="*/ 9 w 18"/>
                  <a:gd name="T25" fmla="*/ 0 h 18"/>
                  <a:gd name="T26" fmla="*/ 5 w 18"/>
                  <a:gd name="T27" fmla="*/ 0 h 18"/>
                  <a:gd name="T28" fmla="*/ 3 w 18"/>
                  <a:gd name="T29" fmla="*/ 3 h 18"/>
                  <a:gd name="T30" fmla="*/ 0 w 18"/>
                  <a:gd name="T31" fmla="*/ 5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2"/>
                    </a:lnTo>
                    <a:lnTo>
                      <a:pt x="3" y="15"/>
                    </a:lnTo>
                    <a:lnTo>
                      <a:pt x="5" y="18"/>
                    </a:lnTo>
                    <a:lnTo>
                      <a:pt x="9" y="18"/>
                    </a:lnTo>
                    <a:lnTo>
                      <a:pt x="12" y="18"/>
                    </a:lnTo>
                    <a:lnTo>
                      <a:pt x="15" y="15"/>
                    </a:lnTo>
                    <a:lnTo>
                      <a:pt x="18" y="12"/>
                    </a:lnTo>
                    <a:lnTo>
                      <a:pt x="18" y="9"/>
                    </a:lnTo>
                    <a:lnTo>
                      <a:pt x="18" y="5"/>
                    </a:lnTo>
                    <a:lnTo>
                      <a:pt x="15" y="3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3" y="3"/>
                    </a:lnTo>
                    <a:lnTo>
                      <a:pt x="0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1" name="Freeform 36">
                <a:extLst>
                  <a:ext uri="{FF2B5EF4-FFF2-40B4-BE49-F238E27FC236}">
                    <a16:creationId xmlns:a16="http://schemas.microsoft.com/office/drawing/2014/main" id="{05056206-4F96-41C9-8B53-CBAF06937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" y="1787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0 w 19"/>
                  <a:gd name="T3" fmla="*/ 12 h 19"/>
                  <a:gd name="T4" fmla="*/ 3 w 19"/>
                  <a:gd name="T5" fmla="*/ 16 h 19"/>
                  <a:gd name="T6" fmla="*/ 6 w 19"/>
                  <a:gd name="T7" fmla="*/ 18 h 19"/>
                  <a:gd name="T8" fmla="*/ 9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2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0 h 19"/>
                  <a:gd name="T24" fmla="*/ 9 w 19"/>
                  <a:gd name="T25" fmla="*/ 0 h 19"/>
                  <a:gd name="T26" fmla="*/ 6 w 19"/>
                  <a:gd name="T27" fmla="*/ 0 h 19"/>
                  <a:gd name="T28" fmla="*/ 3 w 19"/>
                  <a:gd name="T29" fmla="*/ 3 h 19"/>
                  <a:gd name="T30" fmla="*/ 0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0" y="12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2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2" name="Freeform 37">
                <a:extLst>
                  <a:ext uri="{FF2B5EF4-FFF2-40B4-BE49-F238E27FC236}">
                    <a16:creationId xmlns:a16="http://schemas.microsoft.com/office/drawing/2014/main" id="{78AC2373-92E7-4083-9167-AF79B9279A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" y="2238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2 h 18"/>
                  <a:gd name="T4" fmla="*/ 3 w 19"/>
                  <a:gd name="T5" fmla="*/ 15 h 18"/>
                  <a:gd name="T6" fmla="*/ 6 w 19"/>
                  <a:gd name="T7" fmla="*/ 18 h 18"/>
                  <a:gd name="T8" fmla="*/ 10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2 h 18"/>
                  <a:gd name="T16" fmla="*/ 19 w 19"/>
                  <a:gd name="T17" fmla="*/ 9 h 18"/>
                  <a:gd name="T18" fmla="*/ 18 w 19"/>
                  <a:gd name="T19" fmla="*/ 5 h 18"/>
                  <a:gd name="T20" fmla="*/ 16 w 19"/>
                  <a:gd name="T21" fmla="*/ 3 h 18"/>
                  <a:gd name="T22" fmla="*/ 13 w 19"/>
                  <a:gd name="T23" fmla="*/ 0 h 18"/>
                  <a:gd name="T24" fmla="*/ 10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5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2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10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2"/>
                    </a:lnTo>
                    <a:lnTo>
                      <a:pt x="19" y="9"/>
                    </a:lnTo>
                    <a:lnTo>
                      <a:pt x="18" y="5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10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3" name="Freeform 38">
                <a:extLst>
                  <a:ext uri="{FF2B5EF4-FFF2-40B4-BE49-F238E27FC236}">
                    <a16:creationId xmlns:a16="http://schemas.microsoft.com/office/drawing/2014/main" id="{9D1017F8-F273-4572-8799-966A29FD1C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" y="2197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2 w 18"/>
                  <a:gd name="T5" fmla="*/ 16 h 19"/>
                  <a:gd name="T6" fmla="*/ 5 w 18"/>
                  <a:gd name="T7" fmla="*/ 18 h 19"/>
                  <a:gd name="T8" fmla="*/ 9 w 18"/>
                  <a:gd name="T9" fmla="*/ 19 h 19"/>
                  <a:gd name="T10" fmla="*/ 12 w 18"/>
                  <a:gd name="T11" fmla="*/ 18 h 19"/>
                  <a:gd name="T12" fmla="*/ 15 w 18"/>
                  <a:gd name="T13" fmla="*/ 16 h 19"/>
                  <a:gd name="T14" fmla="*/ 17 w 18"/>
                  <a:gd name="T15" fmla="*/ 13 h 19"/>
                  <a:gd name="T16" fmla="*/ 18 w 18"/>
                  <a:gd name="T17" fmla="*/ 9 h 19"/>
                  <a:gd name="T18" fmla="*/ 17 w 18"/>
                  <a:gd name="T19" fmla="*/ 6 h 19"/>
                  <a:gd name="T20" fmla="*/ 15 w 18"/>
                  <a:gd name="T21" fmla="*/ 2 h 19"/>
                  <a:gd name="T22" fmla="*/ 12 w 18"/>
                  <a:gd name="T23" fmla="*/ 0 h 19"/>
                  <a:gd name="T24" fmla="*/ 9 w 18"/>
                  <a:gd name="T25" fmla="*/ 0 h 19"/>
                  <a:gd name="T26" fmla="*/ 5 w 18"/>
                  <a:gd name="T27" fmla="*/ 0 h 19"/>
                  <a:gd name="T28" fmla="*/ 2 w 18"/>
                  <a:gd name="T29" fmla="*/ 2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2" y="16"/>
                    </a:lnTo>
                    <a:lnTo>
                      <a:pt x="5" y="18"/>
                    </a:lnTo>
                    <a:lnTo>
                      <a:pt x="9" y="19"/>
                    </a:lnTo>
                    <a:lnTo>
                      <a:pt x="12" y="18"/>
                    </a:lnTo>
                    <a:lnTo>
                      <a:pt x="15" y="16"/>
                    </a:lnTo>
                    <a:lnTo>
                      <a:pt x="17" y="13"/>
                    </a:lnTo>
                    <a:lnTo>
                      <a:pt x="18" y="9"/>
                    </a:lnTo>
                    <a:lnTo>
                      <a:pt x="17" y="6"/>
                    </a:lnTo>
                    <a:lnTo>
                      <a:pt x="15" y="2"/>
                    </a:lnTo>
                    <a:lnTo>
                      <a:pt x="12" y="0"/>
                    </a:lnTo>
                    <a:lnTo>
                      <a:pt x="9" y="0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4" name="Freeform 39">
                <a:extLst>
                  <a:ext uri="{FF2B5EF4-FFF2-40B4-BE49-F238E27FC236}">
                    <a16:creationId xmlns:a16="http://schemas.microsoft.com/office/drawing/2014/main" id="{E0A03359-E831-4D38-8C39-132B9B1CB7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1" y="1870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2 h 18"/>
                  <a:gd name="T4" fmla="*/ 3 w 19"/>
                  <a:gd name="T5" fmla="*/ 15 h 18"/>
                  <a:gd name="T6" fmla="*/ 6 w 19"/>
                  <a:gd name="T7" fmla="*/ 18 h 18"/>
                  <a:gd name="T8" fmla="*/ 9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2 h 18"/>
                  <a:gd name="T16" fmla="*/ 19 w 19"/>
                  <a:gd name="T17" fmla="*/ 9 h 18"/>
                  <a:gd name="T18" fmla="*/ 18 w 19"/>
                  <a:gd name="T19" fmla="*/ 5 h 18"/>
                  <a:gd name="T20" fmla="*/ 16 w 19"/>
                  <a:gd name="T21" fmla="*/ 3 h 18"/>
                  <a:gd name="T22" fmla="*/ 13 w 19"/>
                  <a:gd name="T23" fmla="*/ 0 h 18"/>
                  <a:gd name="T24" fmla="*/ 9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5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2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2"/>
                    </a:lnTo>
                    <a:lnTo>
                      <a:pt x="19" y="9"/>
                    </a:lnTo>
                    <a:lnTo>
                      <a:pt x="18" y="5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5" name="Freeform 40">
                <a:extLst>
                  <a:ext uri="{FF2B5EF4-FFF2-40B4-BE49-F238E27FC236}">
                    <a16:creationId xmlns:a16="http://schemas.microsoft.com/office/drawing/2014/main" id="{DA78A24F-BE17-4314-9176-3A86E4DE63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" y="2401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1 w 19"/>
                  <a:gd name="T3" fmla="*/ 13 h 19"/>
                  <a:gd name="T4" fmla="*/ 3 w 19"/>
                  <a:gd name="T5" fmla="*/ 16 h 19"/>
                  <a:gd name="T6" fmla="*/ 6 w 19"/>
                  <a:gd name="T7" fmla="*/ 18 h 19"/>
                  <a:gd name="T8" fmla="*/ 10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3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1 h 19"/>
                  <a:gd name="T24" fmla="*/ 10 w 19"/>
                  <a:gd name="T25" fmla="*/ 0 h 19"/>
                  <a:gd name="T26" fmla="*/ 6 w 19"/>
                  <a:gd name="T27" fmla="*/ 1 h 19"/>
                  <a:gd name="T28" fmla="*/ 3 w 19"/>
                  <a:gd name="T29" fmla="*/ 3 h 19"/>
                  <a:gd name="T30" fmla="*/ 1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1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10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6" name="Freeform 41">
                <a:extLst>
                  <a:ext uri="{FF2B5EF4-FFF2-40B4-BE49-F238E27FC236}">
                    <a16:creationId xmlns:a16="http://schemas.microsoft.com/office/drawing/2014/main" id="{298DEF46-6DF1-462E-8B73-75FB2369BAC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" y="2279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13 h 18"/>
                  <a:gd name="T4" fmla="*/ 3 w 18"/>
                  <a:gd name="T5" fmla="*/ 16 h 18"/>
                  <a:gd name="T6" fmla="*/ 6 w 18"/>
                  <a:gd name="T7" fmla="*/ 18 h 18"/>
                  <a:gd name="T8" fmla="*/ 9 w 18"/>
                  <a:gd name="T9" fmla="*/ 18 h 18"/>
                  <a:gd name="T10" fmla="*/ 13 w 18"/>
                  <a:gd name="T11" fmla="*/ 18 h 18"/>
                  <a:gd name="T12" fmla="*/ 15 w 18"/>
                  <a:gd name="T13" fmla="*/ 16 h 18"/>
                  <a:gd name="T14" fmla="*/ 18 w 18"/>
                  <a:gd name="T15" fmla="*/ 13 h 18"/>
                  <a:gd name="T16" fmla="*/ 18 w 18"/>
                  <a:gd name="T17" fmla="*/ 9 h 18"/>
                  <a:gd name="T18" fmla="*/ 18 w 18"/>
                  <a:gd name="T19" fmla="*/ 6 h 18"/>
                  <a:gd name="T20" fmla="*/ 15 w 18"/>
                  <a:gd name="T21" fmla="*/ 3 h 18"/>
                  <a:gd name="T22" fmla="*/ 13 w 18"/>
                  <a:gd name="T23" fmla="*/ 1 h 18"/>
                  <a:gd name="T24" fmla="*/ 9 w 18"/>
                  <a:gd name="T25" fmla="*/ 0 h 18"/>
                  <a:gd name="T26" fmla="*/ 6 w 18"/>
                  <a:gd name="T27" fmla="*/ 1 h 18"/>
                  <a:gd name="T28" fmla="*/ 3 w 18"/>
                  <a:gd name="T29" fmla="*/ 3 h 18"/>
                  <a:gd name="T30" fmla="*/ 0 w 18"/>
                  <a:gd name="T31" fmla="*/ 6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7" name="Freeform 42">
                <a:extLst>
                  <a:ext uri="{FF2B5EF4-FFF2-40B4-BE49-F238E27FC236}">
                    <a16:creationId xmlns:a16="http://schemas.microsoft.com/office/drawing/2014/main" id="{5B921D9B-7AE4-49D3-AFA6-F16F9AF6EC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" y="2360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13 h 19"/>
                  <a:gd name="T4" fmla="*/ 3 w 18"/>
                  <a:gd name="T5" fmla="*/ 16 h 19"/>
                  <a:gd name="T6" fmla="*/ 6 w 18"/>
                  <a:gd name="T7" fmla="*/ 18 h 19"/>
                  <a:gd name="T8" fmla="*/ 9 w 18"/>
                  <a:gd name="T9" fmla="*/ 19 h 19"/>
                  <a:gd name="T10" fmla="*/ 13 w 18"/>
                  <a:gd name="T11" fmla="*/ 18 h 19"/>
                  <a:gd name="T12" fmla="*/ 15 w 18"/>
                  <a:gd name="T13" fmla="*/ 16 h 19"/>
                  <a:gd name="T14" fmla="*/ 18 w 18"/>
                  <a:gd name="T15" fmla="*/ 13 h 19"/>
                  <a:gd name="T16" fmla="*/ 18 w 18"/>
                  <a:gd name="T17" fmla="*/ 9 h 19"/>
                  <a:gd name="T18" fmla="*/ 18 w 18"/>
                  <a:gd name="T19" fmla="*/ 6 h 19"/>
                  <a:gd name="T20" fmla="*/ 15 w 18"/>
                  <a:gd name="T21" fmla="*/ 3 h 19"/>
                  <a:gd name="T22" fmla="*/ 13 w 18"/>
                  <a:gd name="T23" fmla="*/ 1 h 19"/>
                  <a:gd name="T24" fmla="*/ 9 w 18"/>
                  <a:gd name="T25" fmla="*/ 0 h 19"/>
                  <a:gd name="T26" fmla="*/ 6 w 18"/>
                  <a:gd name="T27" fmla="*/ 1 h 19"/>
                  <a:gd name="T28" fmla="*/ 3 w 18"/>
                  <a:gd name="T29" fmla="*/ 3 h 19"/>
                  <a:gd name="T30" fmla="*/ 0 w 18"/>
                  <a:gd name="T31" fmla="*/ 6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13"/>
                    </a:lnTo>
                    <a:lnTo>
                      <a:pt x="3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5" y="16"/>
                    </a:lnTo>
                    <a:lnTo>
                      <a:pt x="18" y="13"/>
                    </a:lnTo>
                    <a:lnTo>
                      <a:pt x="18" y="9"/>
                    </a:lnTo>
                    <a:lnTo>
                      <a:pt x="18" y="6"/>
                    </a:lnTo>
                    <a:lnTo>
                      <a:pt x="15" y="3"/>
                    </a:lnTo>
                    <a:lnTo>
                      <a:pt x="13" y="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8" name="Freeform 43">
                <a:extLst>
                  <a:ext uri="{FF2B5EF4-FFF2-40B4-BE49-F238E27FC236}">
                    <a16:creationId xmlns:a16="http://schemas.microsoft.com/office/drawing/2014/main" id="{C9E57E9D-BC23-40DC-A5BF-49C1273384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9" y="1993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3 h 18"/>
                  <a:gd name="T4" fmla="*/ 3 w 19"/>
                  <a:gd name="T5" fmla="*/ 15 h 18"/>
                  <a:gd name="T6" fmla="*/ 6 w 19"/>
                  <a:gd name="T7" fmla="*/ 18 h 18"/>
                  <a:gd name="T8" fmla="*/ 9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3 h 18"/>
                  <a:gd name="T16" fmla="*/ 19 w 19"/>
                  <a:gd name="T17" fmla="*/ 9 h 18"/>
                  <a:gd name="T18" fmla="*/ 18 w 19"/>
                  <a:gd name="T19" fmla="*/ 6 h 18"/>
                  <a:gd name="T20" fmla="*/ 16 w 19"/>
                  <a:gd name="T21" fmla="*/ 3 h 18"/>
                  <a:gd name="T22" fmla="*/ 13 w 19"/>
                  <a:gd name="T23" fmla="*/ 0 h 18"/>
                  <a:gd name="T24" fmla="*/ 9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6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3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69" name="Freeform 44">
                <a:extLst>
                  <a:ext uri="{FF2B5EF4-FFF2-40B4-BE49-F238E27FC236}">
                    <a16:creationId xmlns:a16="http://schemas.microsoft.com/office/drawing/2014/main" id="{5D4E2483-4A49-4A31-A7BA-23B77617C5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1951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0 w 19"/>
                  <a:gd name="T3" fmla="*/ 13 h 19"/>
                  <a:gd name="T4" fmla="*/ 2 w 19"/>
                  <a:gd name="T5" fmla="*/ 16 h 19"/>
                  <a:gd name="T6" fmla="*/ 6 w 19"/>
                  <a:gd name="T7" fmla="*/ 18 h 19"/>
                  <a:gd name="T8" fmla="*/ 9 w 19"/>
                  <a:gd name="T9" fmla="*/ 19 h 19"/>
                  <a:gd name="T10" fmla="*/ 13 w 19"/>
                  <a:gd name="T11" fmla="*/ 18 h 19"/>
                  <a:gd name="T12" fmla="*/ 16 w 19"/>
                  <a:gd name="T13" fmla="*/ 16 h 19"/>
                  <a:gd name="T14" fmla="*/ 18 w 19"/>
                  <a:gd name="T15" fmla="*/ 13 h 19"/>
                  <a:gd name="T16" fmla="*/ 19 w 19"/>
                  <a:gd name="T17" fmla="*/ 9 h 19"/>
                  <a:gd name="T18" fmla="*/ 18 w 19"/>
                  <a:gd name="T19" fmla="*/ 6 h 19"/>
                  <a:gd name="T20" fmla="*/ 16 w 19"/>
                  <a:gd name="T21" fmla="*/ 3 h 19"/>
                  <a:gd name="T22" fmla="*/ 13 w 19"/>
                  <a:gd name="T23" fmla="*/ 0 h 19"/>
                  <a:gd name="T24" fmla="*/ 9 w 19"/>
                  <a:gd name="T25" fmla="*/ 0 h 19"/>
                  <a:gd name="T26" fmla="*/ 6 w 19"/>
                  <a:gd name="T27" fmla="*/ 0 h 19"/>
                  <a:gd name="T28" fmla="*/ 2 w 19"/>
                  <a:gd name="T29" fmla="*/ 3 h 19"/>
                  <a:gd name="T30" fmla="*/ 0 w 19"/>
                  <a:gd name="T31" fmla="*/ 6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0" y="13"/>
                    </a:lnTo>
                    <a:lnTo>
                      <a:pt x="2" y="16"/>
                    </a:lnTo>
                    <a:lnTo>
                      <a:pt x="6" y="18"/>
                    </a:lnTo>
                    <a:lnTo>
                      <a:pt x="9" y="19"/>
                    </a:lnTo>
                    <a:lnTo>
                      <a:pt x="13" y="18"/>
                    </a:lnTo>
                    <a:lnTo>
                      <a:pt x="16" y="16"/>
                    </a:lnTo>
                    <a:lnTo>
                      <a:pt x="18" y="13"/>
                    </a:lnTo>
                    <a:lnTo>
                      <a:pt x="19" y="9"/>
                    </a:lnTo>
                    <a:lnTo>
                      <a:pt x="18" y="6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2" y="3"/>
                    </a:lnTo>
                    <a:lnTo>
                      <a:pt x="0" y="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0" name="Freeform 45">
                <a:extLst>
                  <a:ext uri="{FF2B5EF4-FFF2-40B4-BE49-F238E27FC236}">
                    <a16:creationId xmlns:a16="http://schemas.microsoft.com/office/drawing/2014/main" id="{D382E10A-7EAE-4D4E-A212-F5DB1F66B4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2" y="2157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12 h 18"/>
                  <a:gd name="T4" fmla="*/ 3 w 19"/>
                  <a:gd name="T5" fmla="*/ 15 h 18"/>
                  <a:gd name="T6" fmla="*/ 6 w 19"/>
                  <a:gd name="T7" fmla="*/ 18 h 18"/>
                  <a:gd name="T8" fmla="*/ 9 w 19"/>
                  <a:gd name="T9" fmla="*/ 18 h 18"/>
                  <a:gd name="T10" fmla="*/ 13 w 19"/>
                  <a:gd name="T11" fmla="*/ 18 h 18"/>
                  <a:gd name="T12" fmla="*/ 16 w 19"/>
                  <a:gd name="T13" fmla="*/ 15 h 18"/>
                  <a:gd name="T14" fmla="*/ 18 w 19"/>
                  <a:gd name="T15" fmla="*/ 12 h 18"/>
                  <a:gd name="T16" fmla="*/ 19 w 19"/>
                  <a:gd name="T17" fmla="*/ 9 h 18"/>
                  <a:gd name="T18" fmla="*/ 18 w 19"/>
                  <a:gd name="T19" fmla="*/ 5 h 18"/>
                  <a:gd name="T20" fmla="*/ 16 w 19"/>
                  <a:gd name="T21" fmla="*/ 3 h 18"/>
                  <a:gd name="T22" fmla="*/ 13 w 19"/>
                  <a:gd name="T23" fmla="*/ 0 h 18"/>
                  <a:gd name="T24" fmla="*/ 9 w 19"/>
                  <a:gd name="T25" fmla="*/ 0 h 18"/>
                  <a:gd name="T26" fmla="*/ 6 w 19"/>
                  <a:gd name="T27" fmla="*/ 0 h 18"/>
                  <a:gd name="T28" fmla="*/ 3 w 19"/>
                  <a:gd name="T29" fmla="*/ 3 h 18"/>
                  <a:gd name="T30" fmla="*/ 1 w 19"/>
                  <a:gd name="T31" fmla="*/ 5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12"/>
                    </a:lnTo>
                    <a:lnTo>
                      <a:pt x="3" y="15"/>
                    </a:lnTo>
                    <a:lnTo>
                      <a:pt x="6" y="18"/>
                    </a:lnTo>
                    <a:lnTo>
                      <a:pt x="9" y="18"/>
                    </a:lnTo>
                    <a:lnTo>
                      <a:pt x="13" y="18"/>
                    </a:lnTo>
                    <a:lnTo>
                      <a:pt x="16" y="15"/>
                    </a:lnTo>
                    <a:lnTo>
                      <a:pt x="18" y="12"/>
                    </a:lnTo>
                    <a:lnTo>
                      <a:pt x="19" y="9"/>
                    </a:lnTo>
                    <a:lnTo>
                      <a:pt x="18" y="5"/>
                    </a:lnTo>
                    <a:lnTo>
                      <a:pt x="16" y="3"/>
                    </a:lnTo>
                    <a:lnTo>
                      <a:pt x="13" y="0"/>
                    </a:lnTo>
                    <a:lnTo>
                      <a:pt x="9" y="0"/>
                    </a:lnTo>
                    <a:lnTo>
                      <a:pt x="6" y="0"/>
                    </a:lnTo>
                    <a:lnTo>
                      <a:pt x="3" y="3"/>
                    </a:lnTo>
                    <a:lnTo>
                      <a:pt x="1" y="5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1" name="Freeform 46">
                <a:extLst>
                  <a:ext uri="{FF2B5EF4-FFF2-40B4-BE49-F238E27FC236}">
                    <a16:creationId xmlns:a16="http://schemas.microsoft.com/office/drawing/2014/main" id="{AF75CFE1-912C-4329-8B6F-62382FFA0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" y="1215"/>
                <a:ext cx="19" cy="19"/>
              </a:xfrm>
              <a:custGeom>
                <a:avLst/>
                <a:gdLst>
                  <a:gd name="T0" fmla="*/ 0 w 19"/>
                  <a:gd name="T1" fmla="*/ 10 h 19"/>
                  <a:gd name="T2" fmla="*/ 1 w 19"/>
                  <a:gd name="T3" fmla="*/ 6 h 19"/>
                  <a:gd name="T4" fmla="*/ 3 w 19"/>
                  <a:gd name="T5" fmla="*/ 3 h 19"/>
                  <a:gd name="T6" fmla="*/ 6 w 19"/>
                  <a:gd name="T7" fmla="*/ 1 h 19"/>
                  <a:gd name="T8" fmla="*/ 10 w 19"/>
                  <a:gd name="T9" fmla="*/ 0 h 19"/>
                  <a:gd name="T10" fmla="*/ 13 w 19"/>
                  <a:gd name="T11" fmla="*/ 1 h 19"/>
                  <a:gd name="T12" fmla="*/ 16 w 19"/>
                  <a:gd name="T13" fmla="*/ 3 h 19"/>
                  <a:gd name="T14" fmla="*/ 18 w 19"/>
                  <a:gd name="T15" fmla="*/ 6 h 19"/>
                  <a:gd name="T16" fmla="*/ 19 w 19"/>
                  <a:gd name="T17" fmla="*/ 10 h 19"/>
                  <a:gd name="T18" fmla="*/ 18 w 19"/>
                  <a:gd name="T19" fmla="*/ 13 h 19"/>
                  <a:gd name="T20" fmla="*/ 16 w 19"/>
                  <a:gd name="T21" fmla="*/ 16 h 19"/>
                  <a:gd name="T22" fmla="*/ 13 w 19"/>
                  <a:gd name="T23" fmla="*/ 18 h 19"/>
                  <a:gd name="T24" fmla="*/ 10 w 19"/>
                  <a:gd name="T25" fmla="*/ 19 h 19"/>
                  <a:gd name="T26" fmla="*/ 6 w 19"/>
                  <a:gd name="T27" fmla="*/ 18 h 19"/>
                  <a:gd name="T28" fmla="*/ 3 w 19"/>
                  <a:gd name="T29" fmla="*/ 16 h 19"/>
                  <a:gd name="T30" fmla="*/ 1 w 19"/>
                  <a:gd name="T31" fmla="*/ 13 h 19"/>
                  <a:gd name="T32" fmla="*/ 0 w 19"/>
                  <a:gd name="T3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10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10"/>
                    </a:lnTo>
                    <a:lnTo>
                      <a:pt x="18" y="13"/>
                    </a:lnTo>
                    <a:lnTo>
                      <a:pt x="16" y="16"/>
                    </a:lnTo>
                    <a:lnTo>
                      <a:pt x="13" y="18"/>
                    </a:lnTo>
                    <a:lnTo>
                      <a:pt x="10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1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2" name="Freeform 47">
                <a:extLst>
                  <a:ext uri="{FF2B5EF4-FFF2-40B4-BE49-F238E27FC236}">
                    <a16:creationId xmlns:a16="http://schemas.microsoft.com/office/drawing/2014/main" id="{3BFA60D1-D30F-4E00-9B5A-A2C2151155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544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5 h 18"/>
                  <a:gd name="T4" fmla="*/ 3 w 18"/>
                  <a:gd name="T5" fmla="*/ 2 h 18"/>
                  <a:gd name="T6" fmla="*/ 6 w 18"/>
                  <a:gd name="T7" fmla="*/ 0 h 18"/>
                  <a:gd name="T8" fmla="*/ 9 w 18"/>
                  <a:gd name="T9" fmla="*/ 0 h 18"/>
                  <a:gd name="T10" fmla="*/ 13 w 18"/>
                  <a:gd name="T11" fmla="*/ 0 h 18"/>
                  <a:gd name="T12" fmla="*/ 15 w 18"/>
                  <a:gd name="T13" fmla="*/ 2 h 18"/>
                  <a:gd name="T14" fmla="*/ 18 w 18"/>
                  <a:gd name="T15" fmla="*/ 5 h 18"/>
                  <a:gd name="T16" fmla="*/ 18 w 18"/>
                  <a:gd name="T17" fmla="*/ 9 h 18"/>
                  <a:gd name="T18" fmla="*/ 18 w 18"/>
                  <a:gd name="T19" fmla="*/ 12 h 18"/>
                  <a:gd name="T20" fmla="*/ 15 w 18"/>
                  <a:gd name="T21" fmla="*/ 15 h 18"/>
                  <a:gd name="T22" fmla="*/ 13 w 18"/>
                  <a:gd name="T23" fmla="*/ 17 h 18"/>
                  <a:gd name="T24" fmla="*/ 9 w 18"/>
                  <a:gd name="T25" fmla="*/ 18 h 18"/>
                  <a:gd name="T26" fmla="*/ 6 w 18"/>
                  <a:gd name="T27" fmla="*/ 17 h 18"/>
                  <a:gd name="T28" fmla="*/ 3 w 18"/>
                  <a:gd name="T29" fmla="*/ 15 h 18"/>
                  <a:gd name="T30" fmla="*/ 0 w 18"/>
                  <a:gd name="T31" fmla="*/ 12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8" y="5"/>
                    </a:lnTo>
                    <a:lnTo>
                      <a:pt x="18" y="9"/>
                    </a:lnTo>
                    <a:lnTo>
                      <a:pt x="18" y="12"/>
                    </a:lnTo>
                    <a:lnTo>
                      <a:pt x="15" y="15"/>
                    </a:lnTo>
                    <a:lnTo>
                      <a:pt x="13" y="17"/>
                    </a:lnTo>
                    <a:lnTo>
                      <a:pt x="9" y="18"/>
                    </a:lnTo>
                    <a:lnTo>
                      <a:pt x="6" y="17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3" name="Freeform 48">
                <a:extLst>
                  <a:ext uri="{FF2B5EF4-FFF2-40B4-BE49-F238E27FC236}">
                    <a16:creationId xmlns:a16="http://schemas.microsoft.com/office/drawing/2014/main" id="{375890A0-1D76-4F91-8CCE-B2934646F4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2" y="1625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5 h 18"/>
                  <a:gd name="T4" fmla="*/ 3 w 19"/>
                  <a:gd name="T5" fmla="*/ 3 h 18"/>
                  <a:gd name="T6" fmla="*/ 6 w 19"/>
                  <a:gd name="T7" fmla="*/ 0 h 18"/>
                  <a:gd name="T8" fmla="*/ 9 w 19"/>
                  <a:gd name="T9" fmla="*/ 0 h 18"/>
                  <a:gd name="T10" fmla="*/ 13 w 19"/>
                  <a:gd name="T11" fmla="*/ 0 h 18"/>
                  <a:gd name="T12" fmla="*/ 16 w 19"/>
                  <a:gd name="T13" fmla="*/ 3 h 18"/>
                  <a:gd name="T14" fmla="*/ 18 w 19"/>
                  <a:gd name="T15" fmla="*/ 5 h 18"/>
                  <a:gd name="T16" fmla="*/ 19 w 19"/>
                  <a:gd name="T17" fmla="*/ 9 h 18"/>
                  <a:gd name="T18" fmla="*/ 18 w 19"/>
                  <a:gd name="T19" fmla="*/ 12 h 18"/>
                  <a:gd name="T20" fmla="*/ 16 w 19"/>
                  <a:gd name="T21" fmla="*/ 15 h 18"/>
                  <a:gd name="T22" fmla="*/ 13 w 19"/>
                  <a:gd name="T23" fmla="*/ 18 h 18"/>
                  <a:gd name="T24" fmla="*/ 9 w 19"/>
                  <a:gd name="T25" fmla="*/ 18 h 18"/>
                  <a:gd name="T26" fmla="*/ 6 w 19"/>
                  <a:gd name="T27" fmla="*/ 18 h 18"/>
                  <a:gd name="T28" fmla="*/ 3 w 19"/>
                  <a:gd name="T29" fmla="*/ 15 h 18"/>
                  <a:gd name="T30" fmla="*/ 1 w 19"/>
                  <a:gd name="T31" fmla="*/ 12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5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5"/>
                    </a:lnTo>
                    <a:lnTo>
                      <a:pt x="19" y="9"/>
                    </a:lnTo>
                    <a:lnTo>
                      <a:pt x="18" y="12"/>
                    </a:lnTo>
                    <a:lnTo>
                      <a:pt x="16" y="15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6" y="18"/>
                    </a:lnTo>
                    <a:lnTo>
                      <a:pt x="3" y="15"/>
                    </a:lnTo>
                    <a:lnTo>
                      <a:pt x="1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4" name="Freeform 49">
                <a:extLst>
                  <a:ext uri="{FF2B5EF4-FFF2-40B4-BE49-F238E27FC236}">
                    <a16:creationId xmlns:a16="http://schemas.microsoft.com/office/drawing/2014/main" id="{92CBFFA7-9A38-4D36-8850-CA12ED1863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4" y="1380"/>
                <a:ext cx="18" cy="19"/>
              </a:xfrm>
              <a:custGeom>
                <a:avLst/>
                <a:gdLst>
                  <a:gd name="T0" fmla="*/ 0 w 18"/>
                  <a:gd name="T1" fmla="*/ 10 h 19"/>
                  <a:gd name="T2" fmla="*/ 0 w 18"/>
                  <a:gd name="T3" fmla="*/ 6 h 19"/>
                  <a:gd name="T4" fmla="*/ 3 w 18"/>
                  <a:gd name="T5" fmla="*/ 3 h 19"/>
                  <a:gd name="T6" fmla="*/ 6 w 18"/>
                  <a:gd name="T7" fmla="*/ 1 h 19"/>
                  <a:gd name="T8" fmla="*/ 9 w 18"/>
                  <a:gd name="T9" fmla="*/ 0 h 19"/>
                  <a:gd name="T10" fmla="*/ 13 w 18"/>
                  <a:gd name="T11" fmla="*/ 1 h 19"/>
                  <a:gd name="T12" fmla="*/ 15 w 18"/>
                  <a:gd name="T13" fmla="*/ 3 h 19"/>
                  <a:gd name="T14" fmla="*/ 18 w 18"/>
                  <a:gd name="T15" fmla="*/ 6 h 19"/>
                  <a:gd name="T16" fmla="*/ 18 w 18"/>
                  <a:gd name="T17" fmla="*/ 10 h 19"/>
                  <a:gd name="T18" fmla="*/ 18 w 18"/>
                  <a:gd name="T19" fmla="*/ 13 h 19"/>
                  <a:gd name="T20" fmla="*/ 15 w 18"/>
                  <a:gd name="T21" fmla="*/ 16 h 19"/>
                  <a:gd name="T22" fmla="*/ 13 w 18"/>
                  <a:gd name="T23" fmla="*/ 18 h 19"/>
                  <a:gd name="T24" fmla="*/ 9 w 18"/>
                  <a:gd name="T25" fmla="*/ 19 h 19"/>
                  <a:gd name="T26" fmla="*/ 6 w 18"/>
                  <a:gd name="T27" fmla="*/ 18 h 19"/>
                  <a:gd name="T28" fmla="*/ 3 w 18"/>
                  <a:gd name="T29" fmla="*/ 16 h 19"/>
                  <a:gd name="T30" fmla="*/ 0 w 18"/>
                  <a:gd name="T31" fmla="*/ 13 h 19"/>
                  <a:gd name="T32" fmla="*/ 0 w 18"/>
                  <a:gd name="T3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10"/>
                    </a:moveTo>
                    <a:lnTo>
                      <a:pt x="0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10"/>
                    </a:lnTo>
                    <a:lnTo>
                      <a:pt x="18" y="13"/>
                    </a:lnTo>
                    <a:lnTo>
                      <a:pt x="15" y="16"/>
                    </a:lnTo>
                    <a:lnTo>
                      <a:pt x="13" y="18"/>
                    </a:lnTo>
                    <a:lnTo>
                      <a:pt x="9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5" name="Freeform 50">
                <a:extLst>
                  <a:ext uri="{FF2B5EF4-FFF2-40B4-BE49-F238E27FC236}">
                    <a16:creationId xmlns:a16="http://schemas.microsoft.com/office/drawing/2014/main" id="{99F3C676-EAD5-4CFE-9E43-4C29C080F5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" y="971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6 h 18"/>
                  <a:gd name="T4" fmla="*/ 2 w 18"/>
                  <a:gd name="T5" fmla="*/ 3 h 18"/>
                  <a:gd name="T6" fmla="*/ 5 w 18"/>
                  <a:gd name="T7" fmla="*/ 0 h 18"/>
                  <a:gd name="T8" fmla="*/ 9 w 18"/>
                  <a:gd name="T9" fmla="*/ 0 h 18"/>
                  <a:gd name="T10" fmla="*/ 12 w 18"/>
                  <a:gd name="T11" fmla="*/ 0 h 18"/>
                  <a:gd name="T12" fmla="*/ 15 w 18"/>
                  <a:gd name="T13" fmla="*/ 3 h 18"/>
                  <a:gd name="T14" fmla="*/ 17 w 18"/>
                  <a:gd name="T15" fmla="*/ 6 h 18"/>
                  <a:gd name="T16" fmla="*/ 18 w 18"/>
                  <a:gd name="T17" fmla="*/ 9 h 18"/>
                  <a:gd name="T18" fmla="*/ 17 w 18"/>
                  <a:gd name="T19" fmla="*/ 12 h 18"/>
                  <a:gd name="T20" fmla="*/ 15 w 18"/>
                  <a:gd name="T21" fmla="*/ 15 h 18"/>
                  <a:gd name="T22" fmla="*/ 12 w 18"/>
                  <a:gd name="T23" fmla="*/ 18 h 18"/>
                  <a:gd name="T24" fmla="*/ 9 w 18"/>
                  <a:gd name="T25" fmla="*/ 18 h 18"/>
                  <a:gd name="T26" fmla="*/ 5 w 18"/>
                  <a:gd name="T27" fmla="*/ 18 h 18"/>
                  <a:gd name="T28" fmla="*/ 2 w 18"/>
                  <a:gd name="T29" fmla="*/ 15 h 18"/>
                  <a:gd name="T30" fmla="*/ 0 w 18"/>
                  <a:gd name="T31" fmla="*/ 12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6"/>
                    </a:lnTo>
                    <a:lnTo>
                      <a:pt x="2" y="3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17" y="12"/>
                    </a:lnTo>
                    <a:lnTo>
                      <a:pt x="15" y="15"/>
                    </a:lnTo>
                    <a:lnTo>
                      <a:pt x="12" y="18"/>
                    </a:lnTo>
                    <a:lnTo>
                      <a:pt x="9" y="18"/>
                    </a:lnTo>
                    <a:lnTo>
                      <a:pt x="5" y="18"/>
                    </a:lnTo>
                    <a:lnTo>
                      <a:pt x="2" y="15"/>
                    </a:lnTo>
                    <a:lnTo>
                      <a:pt x="0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6" name="Freeform 51">
                <a:extLst>
                  <a:ext uri="{FF2B5EF4-FFF2-40B4-BE49-F238E27FC236}">
                    <a16:creationId xmlns:a16="http://schemas.microsoft.com/office/drawing/2014/main" id="{55731885-EACE-494F-B443-AF6525AB12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5" y="1461"/>
                <a:ext cx="18" cy="19"/>
              </a:xfrm>
              <a:custGeom>
                <a:avLst/>
                <a:gdLst>
                  <a:gd name="T0" fmla="*/ 0 w 18"/>
                  <a:gd name="T1" fmla="*/ 10 h 19"/>
                  <a:gd name="T2" fmla="*/ 0 w 18"/>
                  <a:gd name="T3" fmla="*/ 6 h 19"/>
                  <a:gd name="T4" fmla="*/ 3 w 18"/>
                  <a:gd name="T5" fmla="*/ 3 h 19"/>
                  <a:gd name="T6" fmla="*/ 6 w 18"/>
                  <a:gd name="T7" fmla="*/ 0 h 19"/>
                  <a:gd name="T8" fmla="*/ 9 w 18"/>
                  <a:gd name="T9" fmla="*/ 0 h 19"/>
                  <a:gd name="T10" fmla="*/ 12 w 18"/>
                  <a:gd name="T11" fmla="*/ 0 h 19"/>
                  <a:gd name="T12" fmla="*/ 15 w 18"/>
                  <a:gd name="T13" fmla="*/ 3 h 19"/>
                  <a:gd name="T14" fmla="*/ 18 w 18"/>
                  <a:gd name="T15" fmla="*/ 6 h 19"/>
                  <a:gd name="T16" fmla="*/ 18 w 18"/>
                  <a:gd name="T17" fmla="*/ 10 h 19"/>
                  <a:gd name="T18" fmla="*/ 18 w 18"/>
                  <a:gd name="T19" fmla="*/ 13 h 19"/>
                  <a:gd name="T20" fmla="*/ 15 w 18"/>
                  <a:gd name="T21" fmla="*/ 16 h 19"/>
                  <a:gd name="T22" fmla="*/ 12 w 18"/>
                  <a:gd name="T23" fmla="*/ 18 h 19"/>
                  <a:gd name="T24" fmla="*/ 9 w 18"/>
                  <a:gd name="T25" fmla="*/ 19 h 19"/>
                  <a:gd name="T26" fmla="*/ 6 w 18"/>
                  <a:gd name="T27" fmla="*/ 18 h 19"/>
                  <a:gd name="T28" fmla="*/ 3 w 18"/>
                  <a:gd name="T29" fmla="*/ 16 h 19"/>
                  <a:gd name="T30" fmla="*/ 0 w 18"/>
                  <a:gd name="T31" fmla="*/ 13 h 19"/>
                  <a:gd name="T32" fmla="*/ 0 w 18"/>
                  <a:gd name="T3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10"/>
                    </a:moveTo>
                    <a:lnTo>
                      <a:pt x="0" y="6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10"/>
                    </a:lnTo>
                    <a:lnTo>
                      <a:pt x="18" y="13"/>
                    </a:lnTo>
                    <a:lnTo>
                      <a:pt x="15" y="16"/>
                    </a:lnTo>
                    <a:lnTo>
                      <a:pt x="12" y="18"/>
                    </a:lnTo>
                    <a:lnTo>
                      <a:pt x="9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7" name="Freeform 52">
                <a:extLst>
                  <a:ext uri="{FF2B5EF4-FFF2-40B4-BE49-F238E27FC236}">
                    <a16:creationId xmlns:a16="http://schemas.microsoft.com/office/drawing/2014/main" id="{3281E484-4571-4E43-9D3F-1E954DF5F1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3" y="1585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5 h 18"/>
                  <a:gd name="T4" fmla="*/ 3 w 18"/>
                  <a:gd name="T5" fmla="*/ 2 h 18"/>
                  <a:gd name="T6" fmla="*/ 6 w 18"/>
                  <a:gd name="T7" fmla="*/ 0 h 18"/>
                  <a:gd name="T8" fmla="*/ 9 w 18"/>
                  <a:gd name="T9" fmla="*/ 0 h 18"/>
                  <a:gd name="T10" fmla="*/ 13 w 18"/>
                  <a:gd name="T11" fmla="*/ 0 h 18"/>
                  <a:gd name="T12" fmla="*/ 15 w 18"/>
                  <a:gd name="T13" fmla="*/ 2 h 18"/>
                  <a:gd name="T14" fmla="*/ 18 w 18"/>
                  <a:gd name="T15" fmla="*/ 5 h 18"/>
                  <a:gd name="T16" fmla="*/ 18 w 18"/>
                  <a:gd name="T17" fmla="*/ 9 h 18"/>
                  <a:gd name="T18" fmla="*/ 18 w 18"/>
                  <a:gd name="T19" fmla="*/ 12 h 18"/>
                  <a:gd name="T20" fmla="*/ 15 w 18"/>
                  <a:gd name="T21" fmla="*/ 15 h 18"/>
                  <a:gd name="T22" fmla="*/ 13 w 18"/>
                  <a:gd name="T23" fmla="*/ 17 h 18"/>
                  <a:gd name="T24" fmla="*/ 9 w 18"/>
                  <a:gd name="T25" fmla="*/ 18 h 18"/>
                  <a:gd name="T26" fmla="*/ 6 w 18"/>
                  <a:gd name="T27" fmla="*/ 17 h 18"/>
                  <a:gd name="T28" fmla="*/ 3 w 18"/>
                  <a:gd name="T29" fmla="*/ 15 h 18"/>
                  <a:gd name="T30" fmla="*/ 0 w 18"/>
                  <a:gd name="T31" fmla="*/ 12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8" y="5"/>
                    </a:lnTo>
                    <a:lnTo>
                      <a:pt x="18" y="9"/>
                    </a:lnTo>
                    <a:lnTo>
                      <a:pt x="18" y="12"/>
                    </a:lnTo>
                    <a:lnTo>
                      <a:pt x="15" y="15"/>
                    </a:lnTo>
                    <a:lnTo>
                      <a:pt x="13" y="17"/>
                    </a:lnTo>
                    <a:lnTo>
                      <a:pt x="9" y="18"/>
                    </a:lnTo>
                    <a:lnTo>
                      <a:pt x="6" y="17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8" name="Freeform 53">
                <a:extLst>
                  <a:ext uri="{FF2B5EF4-FFF2-40B4-BE49-F238E27FC236}">
                    <a16:creationId xmlns:a16="http://schemas.microsoft.com/office/drawing/2014/main" id="{57C766A9-807D-4931-986F-E1339C33FE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0" y="1256"/>
                <a:ext cx="18" cy="19"/>
              </a:xfrm>
              <a:custGeom>
                <a:avLst/>
                <a:gdLst>
                  <a:gd name="T0" fmla="*/ 0 w 18"/>
                  <a:gd name="T1" fmla="*/ 10 h 19"/>
                  <a:gd name="T2" fmla="*/ 0 w 18"/>
                  <a:gd name="T3" fmla="*/ 6 h 19"/>
                  <a:gd name="T4" fmla="*/ 3 w 18"/>
                  <a:gd name="T5" fmla="*/ 3 h 19"/>
                  <a:gd name="T6" fmla="*/ 6 w 18"/>
                  <a:gd name="T7" fmla="*/ 1 h 19"/>
                  <a:gd name="T8" fmla="*/ 9 w 18"/>
                  <a:gd name="T9" fmla="*/ 0 h 19"/>
                  <a:gd name="T10" fmla="*/ 13 w 18"/>
                  <a:gd name="T11" fmla="*/ 1 h 19"/>
                  <a:gd name="T12" fmla="*/ 15 w 18"/>
                  <a:gd name="T13" fmla="*/ 3 h 19"/>
                  <a:gd name="T14" fmla="*/ 18 w 18"/>
                  <a:gd name="T15" fmla="*/ 6 h 19"/>
                  <a:gd name="T16" fmla="*/ 18 w 18"/>
                  <a:gd name="T17" fmla="*/ 10 h 19"/>
                  <a:gd name="T18" fmla="*/ 18 w 18"/>
                  <a:gd name="T19" fmla="*/ 13 h 19"/>
                  <a:gd name="T20" fmla="*/ 15 w 18"/>
                  <a:gd name="T21" fmla="*/ 16 h 19"/>
                  <a:gd name="T22" fmla="*/ 13 w 18"/>
                  <a:gd name="T23" fmla="*/ 18 h 19"/>
                  <a:gd name="T24" fmla="*/ 9 w 18"/>
                  <a:gd name="T25" fmla="*/ 19 h 19"/>
                  <a:gd name="T26" fmla="*/ 6 w 18"/>
                  <a:gd name="T27" fmla="*/ 18 h 19"/>
                  <a:gd name="T28" fmla="*/ 3 w 18"/>
                  <a:gd name="T29" fmla="*/ 16 h 19"/>
                  <a:gd name="T30" fmla="*/ 0 w 18"/>
                  <a:gd name="T31" fmla="*/ 13 h 19"/>
                  <a:gd name="T32" fmla="*/ 0 w 18"/>
                  <a:gd name="T3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10"/>
                    </a:moveTo>
                    <a:lnTo>
                      <a:pt x="0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10"/>
                    </a:lnTo>
                    <a:lnTo>
                      <a:pt x="18" y="13"/>
                    </a:lnTo>
                    <a:lnTo>
                      <a:pt x="15" y="16"/>
                    </a:lnTo>
                    <a:lnTo>
                      <a:pt x="13" y="18"/>
                    </a:lnTo>
                    <a:lnTo>
                      <a:pt x="9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79" name="Freeform 54">
                <a:extLst>
                  <a:ext uri="{FF2B5EF4-FFF2-40B4-BE49-F238E27FC236}">
                    <a16:creationId xmlns:a16="http://schemas.microsoft.com/office/drawing/2014/main" id="{1D5DDDD8-40C9-40AC-83CB-F3693B1A697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5" y="1174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6 h 18"/>
                  <a:gd name="T4" fmla="*/ 3 w 18"/>
                  <a:gd name="T5" fmla="*/ 3 h 18"/>
                  <a:gd name="T6" fmla="*/ 5 w 18"/>
                  <a:gd name="T7" fmla="*/ 0 h 18"/>
                  <a:gd name="T8" fmla="*/ 9 w 18"/>
                  <a:gd name="T9" fmla="*/ 0 h 18"/>
                  <a:gd name="T10" fmla="*/ 12 w 18"/>
                  <a:gd name="T11" fmla="*/ 0 h 18"/>
                  <a:gd name="T12" fmla="*/ 15 w 18"/>
                  <a:gd name="T13" fmla="*/ 3 h 18"/>
                  <a:gd name="T14" fmla="*/ 18 w 18"/>
                  <a:gd name="T15" fmla="*/ 6 h 18"/>
                  <a:gd name="T16" fmla="*/ 18 w 18"/>
                  <a:gd name="T17" fmla="*/ 9 h 18"/>
                  <a:gd name="T18" fmla="*/ 18 w 18"/>
                  <a:gd name="T19" fmla="*/ 13 h 18"/>
                  <a:gd name="T20" fmla="*/ 15 w 18"/>
                  <a:gd name="T21" fmla="*/ 15 h 18"/>
                  <a:gd name="T22" fmla="*/ 12 w 18"/>
                  <a:gd name="T23" fmla="*/ 18 h 18"/>
                  <a:gd name="T24" fmla="*/ 9 w 18"/>
                  <a:gd name="T25" fmla="*/ 18 h 18"/>
                  <a:gd name="T26" fmla="*/ 5 w 18"/>
                  <a:gd name="T27" fmla="*/ 18 h 18"/>
                  <a:gd name="T28" fmla="*/ 3 w 18"/>
                  <a:gd name="T29" fmla="*/ 15 h 18"/>
                  <a:gd name="T30" fmla="*/ 0 w 18"/>
                  <a:gd name="T31" fmla="*/ 13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6"/>
                    </a:lnTo>
                    <a:lnTo>
                      <a:pt x="3" y="3"/>
                    </a:lnTo>
                    <a:lnTo>
                      <a:pt x="5" y="0"/>
                    </a:lnTo>
                    <a:lnTo>
                      <a:pt x="9" y="0"/>
                    </a:lnTo>
                    <a:lnTo>
                      <a:pt x="12" y="0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8" y="13"/>
                    </a:lnTo>
                    <a:lnTo>
                      <a:pt x="15" y="15"/>
                    </a:lnTo>
                    <a:lnTo>
                      <a:pt x="12" y="18"/>
                    </a:lnTo>
                    <a:lnTo>
                      <a:pt x="9" y="18"/>
                    </a:lnTo>
                    <a:lnTo>
                      <a:pt x="5" y="18"/>
                    </a:lnTo>
                    <a:lnTo>
                      <a:pt x="3" y="15"/>
                    </a:lnTo>
                    <a:lnTo>
                      <a:pt x="0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0" name="Freeform 55">
                <a:extLst>
                  <a:ext uri="{FF2B5EF4-FFF2-40B4-BE49-F238E27FC236}">
                    <a16:creationId xmlns:a16="http://schemas.microsoft.com/office/drawing/2014/main" id="{6049CEA7-075C-4E74-9FDB-51157D3924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9" y="1503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0 w 19"/>
                  <a:gd name="T3" fmla="*/ 6 h 19"/>
                  <a:gd name="T4" fmla="*/ 3 w 19"/>
                  <a:gd name="T5" fmla="*/ 3 h 19"/>
                  <a:gd name="T6" fmla="*/ 6 w 19"/>
                  <a:gd name="T7" fmla="*/ 0 h 19"/>
                  <a:gd name="T8" fmla="*/ 9 w 19"/>
                  <a:gd name="T9" fmla="*/ 0 h 19"/>
                  <a:gd name="T10" fmla="*/ 13 w 19"/>
                  <a:gd name="T11" fmla="*/ 0 h 19"/>
                  <a:gd name="T12" fmla="*/ 16 w 19"/>
                  <a:gd name="T13" fmla="*/ 3 h 19"/>
                  <a:gd name="T14" fmla="*/ 18 w 19"/>
                  <a:gd name="T15" fmla="*/ 6 h 19"/>
                  <a:gd name="T16" fmla="*/ 19 w 19"/>
                  <a:gd name="T17" fmla="*/ 9 h 19"/>
                  <a:gd name="T18" fmla="*/ 18 w 19"/>
                  <a:gd name="T19" fmla="*/ 13 h 19"/>
                  <a:gd name="T20" fmla="*/ 16 w 19"/>
                  <a:gd name="T21" fmla="*/ 16 h 19"/>
                  <a:gd name="T22" fmla="*/ 13 w 19"/>
                  <a:gd name="T23" fmla="*/ 18 h 19"/>
                  <a:gd name="T24" fmla="*/ 9 w 19"/>
                  <a:gd name="T25" fmla="*/ 19 h 19"/>
                  <a:gd name="T26" fmla="*/ 6 w 19"/>
                  <a:gd name="T27" fmla="*/ 18 h 19"/>
                  <a:gd name="T28" fmla="*/ 3 w 19"/>
                  <a:gd name="T29" fmla="*/ 16 h 19"/>
                  <a:gd name="T30" fmla="*/ 0 w 19"/>
                  <a:gd name="T31" fmla="*/ 13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0" y="6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3"/>
                    </a:lnTo>
                    <a:lnTo>
                      <a:pt x="16" y="16"/>
                    </a:lnTo>
                    <a:lnTo>
                      <a:pt x="13" y="18"/>
                    </a:lnTo>
                    <a:lnTo>
                      <a:pt x="9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1" name="Freeform 56">
                <a:extLst>
                  <a:ext uri="{FF2B5EF4-FFF2-40B4-BE49-F238E27FC236}">
                    <a16:creationId xmlns:a16="http://schemas.microsoft.com/office/drawing/2014/main" id="{A40A6124-FE25-4168-98FE-DC47524055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5" y="1052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6 h 18"/>
                  <a:gd name="T4" fmla="*/ 3 w 19"/>
                  <a:gd name="T5" fmla="*/ 3 h 18"/>
                  <a:gd name="T6" fmla="*/ 6 w 19"/>
                  <a:gd name="T7" fmla="*/ 0 h 18"/>
                  <a:gd name="T8" fmla="*/ 10 w 19"/>
                  <a:gd name="T9" fmla="*/ 0 h 18"/>
                  <a:gd name="T10" fmla="*/ 13 w 19"/>
                  <a:gd name="T11" fmla="*/ 0 h 18"/>
                  <a:gd name="T12" fmla="*/ 16 w 19"/>
                  <a:gd name="T13" fmla="*/ 3 h 18"/>
                  <a:gd name="T14" fmla="*/ 18 w 19"/>
                  <a:gd name="T15" fmla="*/ 6 h 18"/>
                  <a:gd name="T16" fmla="*/ 19 w 19"/>
                  <a:gd name="T17" fmla="*/ 9 h 18"/>
                  <a:gd name="T18" fmla="*/ 18 w 19"/>
                  <a:gd name="T19" fmla="*/ 13 h 18"/>
                  <a:gd name="T20" fmla="*/ 16 w 19"/>
                  <a:gd name="T21" fmla="*/ 15 h 18"/>
                  <a:gd name="T22" fmla="*/ 13 w 19"/>
                  <a:gd name="T23" fmla="*/ 18 h 18"/>
                  <a:gd name="T24" fmla="*/ 10 w 19"/>
                  <a:gd name="T25" fmla="*/ 18 h 18"/>
                  <a:gd name="T26" fmla="*/ 6 w 19"/>
                  <a:gd name="T27" fmla="*/ 18 h 18"/>
                  <a:gd name="T28" fmla="*/ 3 w 19"/>
                  <a:gd name="T29" fmla="*/ 15 h 18"/>
                  <a:gd name="T30" fmla="*/ 1 w 19"/>
                  <a:gd name="T31" fmla="*/ 13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10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3"/>
                    </a:lnTo>
                    <a:lnTo>
                      <a:pt x="16" y="15"/>
                    </a:lnTo>
                    <a:lnTo>
                      <a:pt x="13" y="18"/>
                    </a:lnTo>
                    <a:lnTo>
                      <a:pt x="10" y="18"/>
                    </a:lnTo>
                    <a:lnTo>
                      <a:pt x="6" y="18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2" name="Freeform 57">
                <a:extLst>
                  <a:ext uri="{FF2B5EF4-FFF2-40B4-BE49-F238E27FC236}">
                    <a16:creationId xmlns:a16="http://schemas.microsoft.com/office/drawing/2014/main" id="{68D3A5CE-F221-45EF-96A0-6438DD00BB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2" y="1093"/>
                <a:ext cx="18" cy="19"/>
              </a:xfrm>
              <a:custGeom>
                <a:avLst/>
                <a:gdLst>
                  <a:gd name="T0" fmla="*/ 0 w 18"/>
                  <a:gd name="T1" fmla="*/ 9 h 19"/>
                  <a:gd name="T2" fmla="*/ 0 w 18"/>
                  <a:gd name="T3" fmla="*/ 6 h 19"/>
                  <a:gd name="T4" fmla="*/ 2 w 18"/>
                  <a:gd name="T5" fmla="*/ 3 h 19"/>
                  <a:gd name="T6" fmla="*/ 5 w 18"/>
                  <a:gd name="T7" fmla="*/ 1 h 19"/>
                  <a:gd name="T8" fmla="*/ 9 w 18"/>
                  <a:gd name="T9" fmla="*/ 0 h 19"/>
                  <a:gd name="T10" fmla="*/ 12 w 18"/>
                  <a:gd name="T11" fmla="*/ 1 h 19"/>
                  <a:gd name="T12" fmla="*/ 15 w 18"/>
                  <a:gd name="T13" fmla="*/ 3 h 19"/>
                  <a:gd name="T14" fmla="*/ 17 w 18"/>
                  <a:gd name="T15" fmla="*/ 6 h 19"/>
                  <a:gd name="T16" fmla="*/ 18 w 18"/>
                  <a:gd name="T17" fmla="*/ 9 h 19"/>
                  <a:gd name="T18" fmla="*/ 17 w 18"/>
                  <a:gd name="T19" fmla="*/ 13 h 19"/>
                  <a:gd name="T20" fmla="*/ 15 w 18"/>
                  <a:gd name="T21" fmla="*/ 16 h 19"/>
                  <a:gd name="T22" fmla="*/ 12 w 18"/>
                  <a:gd name="T23" fmla="*/ 18 h 19"/>
                  <a:gd name="T24" fmla="*/ 9 w 18"/>
                  <a:gd name="T25" fmla="*/ 19 h 19"/>
                  <a:gd name="T26" fmla="*/ 5 w 18"/>
                  <a:gd name="T27" fmla="*/ 18 h 19"/>
                  <a:gd name="T28" fmla="*/ 2 w 18"/>
                  <a:gd name="T29" fmla="*/ 16 h 19"/>
                  <a:gd name="T30" fmla="*/ 0 w 18"/>
                  <a:gd name="T31" fmla="*/ 13 h 19"/>
                  <a:gd name="T32" fmla="*/ 0 w 18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9"/>
                    </a:moveTo>
                    <a:lnTo>
                      <a:pt x="0" y="6"/>
                    </a:lnTo>
                    <a:lnTo>
                      <a:pt x="2" y="3"/>
                    </a:lnTo>
                    <a:lnTo>
                      <a:pt x="5" y="1"/>
                    </a:lnTo>
                    <a:lnTo>
                      <a:pt x="9" y="0"/>
                    </a:lnTo>
                    <a:lnTo>
                      <a:pt x="12" y="1"/>
                    </a:lnTo>
                    <a:lnTo>
                      <a:pt x="15" y="3"/>
                    </a:lnTo>
                    <a:lnTo>
                      <a:pt x="17" y="6"/>
                    </a:lnTo>
                    <a:lnTo>
                      <a:pt x="18" y="9"/>
                    </a:lnTo>
                    <a:lnTo>
                      <a:pt x="17" y="13"/>
                    </a:lnTo>
                    <a:lnTo>
                      <a:pt x="15" y="16"/>
                    </a:lnTo>
                    <a:lnTo>
                      <a:pt x="12" y="18"/>
                    </a:lnTo>
                    <a:lnTo>
                      <a:pt x="9" y="19"/>
                    </a:lnTo>
                    <a:lnTo>
                      <a:pt x="5" y="18"/>
                    </a:lnTo>
                    <a:lnTo>
                      <a:pt x="2" y="16"/>
                    </a:lnTo>
                    <a:lnTo>
                      <a:pt x="0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3" name="Freeform 58">
                <a:extLst>
                  <a:ext uri="{FF2B5EF4-FFF2-40B4-BE49-F238E27FC236}">
                    <a16:creationId xmlns:a16="http://schemas.microsoft.com/office/drawing/2014/main" id="{E1C1DC87-0397-401C-99A0-3E09904F3A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1" y="1421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6 h 18"/>
                  <a:gd name="T4" fmla="*/ 3 w 19"/>
                  <a:gd name="T5" fmla="*/ 3 h 18"/>
                  <a:gd name="T6" fmla="*/ 6 w 19"/>
                  <a:gd name="T7" fmla="*/ 0 h 18"/>
                  <a:gd name="T8" fmla="*/ 9 w 19"/>
                  <a:gd name="T9" fmla="*/ 0 h 18"/>
                  <a:gd name="T10" fmla="*/ 13 w 19"/>
                  <a:gd name="T11" fmla="*/ 0 h 18"/>
                  <a:gd name="T12" fmla="*/ 16 w 19"/>
                  <a:gd name="T13" fmla="*/ 3 h 18"/>
                  <a:gd name="T14" fmla="*/ 18 w 19"/>
                  <a:gd name="T15" fmla="*/ 6 h 18"/>
                  <a:gd name="T16" fmla="*/ 19 w 19"/>
                  <a:gd name="T17" fmla="*/ 9 h 18"/>
                  <a:gd name="T18" fmla="*/ 18 w 19"/>
                  <a:gd name="T19" fmla="*/ 13 h 18"/>
                  <a:gd name="T20" fmla="*/ 16 w 19"/>
                  <a:gd name="T21" fmla="*/ 15 h 18"/>
                  <a:gd name="T22" fmla="*/ 13 w 19"/>
                  <a:gd name="T23" fmla="*/ 18 h 18"/>
                  <a:gd name="T24" fmla="*/ 9 w 19"/>
                  <a:gd name="T25" fmla="*/ 18 h 18"/>
                  <a:gd name="T26" fmla="*/ 6 w 19"/>
                  <a:gd name="T27" fmla="*/ 18 h 18"/>
                  <a:gd name="T28" fmla="*/ 3 w 19"/>
                  <a:gd name="T29" fmla="*/ 15 h 18"/>
                  <a:gd name="T30" fmla="*/ 1 w 19"/>
                  <a:gd name="T31" fmla="*/ 13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3"/>
                    </a:lnTo>
                    <a:lnTo>
                      <a:pt x="16" y="15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6" y="18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0099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4" name="Freeform 59">
                <a:extLst>
                  <a:ext uri="{FF2B5EF4-FFF2-40B4-BE49-F238E27FC236}">
                    <a16:creationId xmlns:a16="http://schemas.microsoft.com/office/drawing/2014/main" id="{B0F7F753-7AD2-41D4-916E-390A0C2A05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8" y="889"/>
                <a:ext cx="19" cy="19"/>
              </a:xfrm>
              <a:custGeom>
                <a:avLst/>
                <a:gdLst>
                  <a:gd name="T0" fmla="*/ 0 w 19"/>
                  <a:gd name="T1" fmla="*/ 10 h 19"/>
                  <a:gd name="T2" fmla="*/ 1 w 19"/>
                  <a:gd name="T3" fmla="*/ 6 h 19"/>
                  <a:gd name="T4" fmla="*/ 3 w 19"/>
                  <a:gd name="T5" fmla="*/ 3 h 19"/>
                  <a:gd name="T6" fmla="*/ 6 w 19"/>
                  <a:gd name="T7" fmla="*/ 1 h 19"/>
                  <a:gd name="T8" fmla="*/ 10 w 19"/>
                  <a:gd name="T9" fmla="*/ 0 h 19"/>
                  <a:gd name="T10" fmla="*/ 13 w 19"/>
                  <a:gd name="T11" fmla="*/ 1 h 19"/>
                  <a:gd name="T12" fmla="*/ 16 w 19"/>
                  <a:gd name="T13" fmla="*/ 3 h 19"/>
                  <a:gd name="T14" fmla="*/ 18 w 19"/>
                  <a:gd name="T15" fmla="*/ 6 h 19"/>
                  <a:gd name="T16" fmla="*/ 19 w 19"/>
                  <a:gd name="T17" fmla="*/ 10 h 19"/>
                  <a:gd name="T18" fmla="*/ 18 w 19"/>
                  <a:gd name="T19" fmla="*/ 13 h 19"/>
                  <a:gd name="T20" fmla="*/ 16 w 19"/>
                  <a:gd name="T21" fmla="*/ 16 h 19"/>
                  <a:gd name="T22" fmla="*/ 13 w 19"/>
                  <a:gd name="T23" fmla="*/ 18 h 19"/>
                  <a:gd name="T24" fmla="*/ 10 w 19"/>
                  <a:gd name="T25" fmla="*/ 19 h 19"/>
                  <a:gd name="T26" fmla="*/ 6 w 19"/>
                  <a:gd name="T27" fmla="*/ 18 h 19"/>
                  <a:gd name="T28" fmla="*/ 3 w 19"/>
                  <a:gd name="T29" fmla="*/ 16 h 19"/>
                  <a:gd name="T30" fmla="*/ 1 w 19"/>
                  <a:gd name="T31" fmla="*/ 13 h 19"/>
                  <a:gd name="T32" fmla="*/ 0 w 19"/>
                  <a:gd name="T3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10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10" y="0"/>
                    </a:lnTo>
                    <a:lnTo>
                      <a:pt x="13" y="1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10"/>
                    </a:lnTo>
                    <a:lnTo>
                      <a:pt x="18" y="13"/>
                    </a:lnTo>
                    <a:lnTo>
                      <a:pt x="16" y="16"/>
                    </a:lnTo>
                    <a:lnTo>
                      <a:pt x="13" y="18"/>
                    </a:lnTo>
                    <a:lnTo>
                      <a:pt x="10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1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5" name="Freeform 60">
                <a:extLst>
                  <a:ext uri="{FF2B5EF4-FFF2-40B4-BE49-F238E27FC236}">
                    <a16:creationId xmlns:a16="http://schemas.microsoft.com/office/drawing/2014/main" id="{50FAF08C-501A-416D-9850-1DECC5A221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2" y="1012"/>
                <a:ext cx="18" cy="18"/>
              </a:xfrm>
              <a:custGeom>
                <a:avLst/>
                <a:gdLst>
                  <a:gd name="T0" fmla="*/ 0 w 18"/>
                  <a:gd name="T1" fmla="*/ 9 h 18"/>
                  <a:gd name="T2" fmla="*/ 0 w 18"/>
                  <a:gd name="T3" fmla="*/ 5 h 18"/>
                  <a:gd name="T4" fmla="*/ 3 w 18"/>
                  <a:gd name="T5" fmla="*/ 2 h 18"/>
                  <a:gd name="T6" fmla="*/ 6 w 18"/>
                  <a:gd name="T7" fmla="*/ 0 h 18"/>
                  <a:gd name="T8" fmla="*/ 9 w 18"/>
                  <a:gd name="T9" fmla="*/ 0 h 18"/>
                  <a:gd name="T10" fmla="*/ 13 w 18"/>
                  <a:gd name="T11" fmla="*/ 0 h 18"/>
                  <a:gd name="T12" fmla="*/ 15 w 18"/>
                  <a:gd name="T13" fmla="*/ 2 h 18"/>
                  <a:gd name="T14" fmla="*/ 18 w 18"/>
                  <a:gd name="T15" fmla="*/ 5 h 18"/>
                  <a:gd name="T16" fmla="*/ 18 w 18"/>
                  <a:gd name="T17" fmla="*/ 9 h 18"/>
                  <a:gd name="T18" fmla="*/ 18 w 18"/>
                  <a:gd name="T19" fmla="*/ 12 h 18"/>
                  <a:gd name="T20" fmla="*/ 15 w 18"/>
                  <a:gd name="T21" fmla="*/ 15 h 18"/>
                  <a:gd name="T22" fmla="*/ 13 w 18"/>
                  <a:gd name="T23" fmla="*/ 17 h 18"/>
                  <a:gd name="T24" fmla="*/ 9 w 18"/>
                  <a:gd name="T25" fmla="*/ 18 h 18"/>
                  <a:gd name="T26" fmla="*/ 6 w 18"/>
                  <a:gd name="T27" fmla="*/ 17 h 18"/>
                  <a:gd name="T28" fmla="*/ 3 w 18"/>
                  <a:gd name="T29" fmla="*/ 15 h 18"/>
                  <a:gd name="T30" fmla="*/ 0 w 18"/>
                  <a:gd name="T31" fmla="*/ 12 h 18"/>
                  <a:gd name="T32" fmla="*/ 0 w 18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8">
                    <a:moveTo>
                      <a:pt x="0" y="9"/>
                    </a:moveTo>
                    <a:lnTo>
                      <a:pt x="0" y="5"/>
                    </a:lnTo>
                    <a:lnTo>
                      <a:pt x="3" y="2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8" y="5"/>
                    </a:lnTo>
                    <a:lnTo>
                      <a:pt x="18" y="9"/>
                    </a:lnTo>
                    <a:lnTo>
                      <a:pt x="18" y="12"/>
                    </a:lnTo>
                    <a:lnTo>
                      <a:pt x="15" y="15"/>
                    </a:lnTo>
                    <a:lnTo>
                      <a:pt x="13" y="17"/>
                    </a:lnTo>
                    <a:lnTo>
                      <a:pt x="9" y="18"/>
                    </a:lnTo>
                    <a:lnTo>
                      <a:pt x="6" y="17"/>
                    </a:lnTo>
                    <a:lnTo>
                      <a:pt x="3" y="15"/>
                    </a:lnTo>
                    <a:lnTo>
                      <a:pt x="0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6" name="Freeform 61">
                <a:extLst>
                  <a:ext uri="{FF2B5EF4-FFF2-40B4-BE49-F238E27FC236}">
                    <a16:creationId xmlns:a16="http://schemas.microsoft.com/office/drawing/2014/main" id="{EDF35498-7503-4F25-A3F2-964571522A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1" y="930"/>
                <a:ext cx="18" cy="19"/>
              </a:xfrm>
              <a:custGeom>
                <a:avLst/>
                <a:gdLst>
                  <a:gd name="T0" fmla="*/ 0 w 18"/>
                  <a:gd name="T1" fmla="*/ 10 h 19"/>
                  <a:gd name="T2" fmla="*/ 0 w 18"/>
                  <a:gd name="T3" fmla="*/ 6 h 19"/>
                  <a:gd name="T4" fmla="*/ 3 w 18"/>
                  <a:gd name="T5" fmla="*/ 3 h 19"/>
                  <a:gd name="T6" fmla="*/ 6 w 18"/>
                  <a:gd name="T7" fmla="*/ 1 h 19"/>
                  <a:gd name="T8" fmla="*/ 9 w 18"/>
                  <a:gd name="T9" fmla="*/ 0 h 19"/>
                  <a:gd name="T10" fmla="*/ 13 w 18"/>
                  <a:gd name="T11" fmla="*/ 1 h 19"/>
                  <a:gd name="T12" fmla="*/ 15 w 18"/>
                  <a:gd name="T13" fmla="*/ 3 h 19"/>
                  <a:gd name="T14" fmla="*/ 18 w 18"/>
                  <a:gd name="T15" fmla="*/ 6 h 19"/>
                  <a:gd name="T16" fmla="*/ 18 w 18"/>
                  <a:gd name="T17" fmla="*/ 10 h 19"/>
                  <a:gd name="T18" fmla="*/ 18 w 18"/>
                  <a:gd name="T19" fmla="*/ 13 h 19"/>
                  <a:gd name="T20" fmla="*/ 15 w 18"/>
                  <a:gd name="T21" fmla="*/ 16 h 19"/>
                  <a:gd name="T22" fmla="*/ 13 w 18"/>
                  <a:gd name="T23" fmla="*/ 18 h 19"/>
                  <a:gd name="T24" fmla="*/ 9 w 18"/>
                  <a:gd name="T25" fmla="*/ 19 h 19"/>
                  <a:gd name="T26" fmla="*/ 6 w 18"/>
                  <a:gd name="T27" fmla="*/ 18 h 19"/>
                  <a:gd name="T28" fmla="*/ 3 w 18"/>
                  <a:gd name="T29" fmla="*/ 16 h 19"/>
                  <a:gd name="T30" fmla="*/ 0 w 18"/>
                  <a:gd name="T31" fmla="*/ 13 h 19"/>
                  <a:gd name="T32" fmla="*/ 0 w 18"/>
                  <a:gd name="T33" fmla="*/ 1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8" h="19">
                    <a:moveTo>
                      <a:pt x="0" y="10"/>
                    </a:moveTo>
                    <a:lnTo>
                      <a:pt x="0" y="6"/>
                    </a:lnTo>
                    <a:lnTo>
                      <a:pt x="3" y="3"/>
                    </a:lnTo>
                    <a:lnTo>
                      <a:pt x="6" y="1"/>
                    </a:lnTo>
                    <a:lnTo>
                      <a:pt x="9" y="0"/>
                    </a:lnTo>
                    <a:lnTo>
                      <a:pt x="13" y="1"/>
                    </a:lnTo>
                    <a:lnTo>
                      <a:pt x="15" y="3"/>
                    </a:lnTo>
                    <a:lnTo>
                      <a:pt x="18" y="6"/>
                    </a:lnTo>
                    <a:lnTo>
                      <a:pt x="18" y="10"/>
                    </a:lnTo>
                    <a:lnTo>
                      <a:pt x="18" y="13"/>
                    </a:lnTo>
                    <a:lnTo>
                      <a:pt x="15" y="16"/>
                    </a:lnTo>
                    <a:lnTo>
                      <a:pt x="13" y="18"/>
                    </a:lnTo>
                    <a:lnTo>
                      <a:pt x="9" y="19"/>
                    </a:lnTo>
                    <a:lnTo>
                      <a:pt x="6" y="18"/>
                    </a:lnTo>
                    <a:lnTo>
                      <a:pt x="3" y="16"/>
                    </a:lnTo>
                    <a:lnTo>
                      <a:pt x="0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7" name="Freeform 62">
                <a:extLst>
                  <a:ext uri="{FF2B5EF4-FFF2-40B4-BE49-F238E27FC236}">
                    <a16:creationId xmlns:a16="http://schemas.microsoft.com/office/drawing/2014/main" id="{03A2ABA2-028B-409C-A410-2FDB6B9E88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9" y="1298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5 h 18"/>
                  <a:gd name="T4" fmla="*/ 3 w 19"/>
                  <a:gd name="T5" fmla="*/ 3 h 18"/>
                  <a:gd name="T6" fmla="*/ 6 w 19"/>
                  <a:gd name="T7" fmla="*/ 0 h 18"/>
                  <a:gd name="T8" fmla="*/ 9 w 19"/>
                  <a:gd name="T9" fmla="*/ 0 h 18"/>
                  <a:gd name="T10" fmla="*/ 13 w 19"/>
                  <a:gd name="T11" fmla="*/ 0 h 18"/>
                  <a:gd name="T12" fmla="*/ 16 w 19"/>
                  <a:gd name="T13" fmla="*/ 3 h 18"/>
                  <a:gd name="T14" fmla="*/ 18 w 19"/>
                  <a:gd name="T15" fmla="*/ 5 h 18"/>
                  <a:gd name="T16" fmla="*/ 19 w 19"/>
                  <a:gd name="T17" fmla="*/ 9 h 18"/>
                  <a:gd name="T18" fmla="*/ 18 w 19"/>
                  <a:gd name="T19" fmla="*/ 12 h 18"/>
                  <a:gd name="T20" fmla="*/ 16 w 19"/>
                  <a:gd name="T21" fmla="*/ 15 h 18"/>
                  <a:gd name="T22" fmla="*/ 13 w 19"/>
                  <a:gd name="T23" fmla="*/ 18 h 18"/>
                  <a:gd name="T24" fmla="*/ 9 w 19"/>
                  <a:gd name="T25" fmla="*/ 18 h 18"/>
                  <a:gd name="T26" fmla="*/ 6 w 19"/>
                  <a:gd name="T27" fmla="*/ 18 h 18"/>
                  <a:gd name="T28" fmla="*/ 3 w 19"/>
                  <a:gd name="T29" fmla="*/ 15 h 18"/>
                  <a:gd name="T30" fmla="*/ 1 w 19"/>
                  <a:gd name="T31" fmla="*/ 12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5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5"/>
                    </a:lnTo>
                    <a:lnTo>
                      <a:pt x="19" y="9"/>
                    </a:lnTo>
                    <a:lnTo>
                      <a:pt x="18" y="12"/>
                    </a:lnTo>
                    <a:lnTo>
                      <a:pt x="16" y="15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6" y="18"/>
                    </a:lnTo>
                    <a:lnTo>
                      <a:pt x="3" y="15"/>
                    </a:lnTo>
                    <a:lnTo>
                      <a:pt x="1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8" name="Freeform 63">
                <a:extLst>
                  <a:ext uri="{FF2B5EF4-FFF2-40B4-BE49-F238E27FC236}">
                    <a16:creationId xmlns:a16="http://schemas.microsoft.com/office/drawing/2014/main" id="{D7ADF005-71F4-4F52-821E-3400D8D581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3" y="1338"/>
                <a:ext cx="19" cy="19"/>
              </a:xfrm>
              <a:custGeom>
                <a:avLst/>
                <a:gdLst>
                  <a:gd name="T0" fmla="*/ 0 w 19"/>
                  <a:gd name="T1" fmla="*/ 9 h 19"/>
                  <a:gd name="T2" fmla="*/ 0 w 19"/>
                  <a:gd name="T3" fmla="*/ 6 h 19"/>
                  <a:gd name="T4" fmla="*/ 2 w 19"/>
                  <a:gd name="T5" fmla="*/ 3 h 19"/>
                  <a:gd name="T6" fmla="*/ 6 w 19"/>
                  <a:gd name="T7" fmla="*/ 0 h 19"/>
                  <a:gd name="T8" fmla="*/ 9 w 19"/>
                  <a:gd name="T9" fmla="*/ 0 h 19"/>
                  <a:gd name="T10" fmla="*/ 13 w 19"/>
                  <a:gd name="T11" fmla="*/ 0 h 19"/>
                  <a:gd name="T12" fmla="*/ 16 w 19"/>
                  <a:gd name="T13" fmla="*/ 3 h 19"/>
                  <a:gd name="T14" fmla="*/ 18 w 19"/>
                  <a:gd name="T15" fmla="*/ 6 h 19"/>
                  <a:gd name="T16" fmla="*/ 19 w 19"/>
                  <a:gd name="T17" fmla="*/ 9 h 19"/>
                  <a:gd name="T18" fmla="*/ 18 w 19"/>
                  <a:gd name="T19" fmla="*/ 12 h 19"/>
                  <a:gd name="T20" fmla="*/ 16 w 19"/>
                  <a:gd name="T21" fmla="*/ 16 h 19"/>
                  <a:gd name="T22" fmla="*/ 13 w 19"/>
                  <a:gd name="T23" fmla="*/ 18 h 19"/>
                  <a:gd name="T24" fmla="*/ 9 w 19"/>
                  <a:gd name="T25" fmla="*/ 19 h 19"/>
                  <a:gd name="T26" fmla="*/ 6 w 19"/>
                  <a:gd name="T27" fmla="*/ 18 h 19"/>
                  <a:gd name="T28" fmla="*/ 2 w 19"/>
                  <a:gd name="T29" fmla="*/ 16 h 19"/>
                  <a:gd name="T30" fmla="*/ 0 w 19"/>
                  <a:gd name="T31" fmla="*/ 12 h 19"/>
                  <a:gd name="T32" fmla="*/ 0 w 19"/>
                  <a:gd name="T3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9">
                    <a:moveTo>
                      <a:pt x="0" y="9"/>
                    </a:moveTo>
                    <a:lnTo>
                      <a:pt x="0" y="6"/>
                    </a:lnTo>
                    <a:lnTo>
                      <a:pt x="2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2"/>
                    </a:lnTo>
                    <a:lnTo>
                      <a:pt x="16" y="16"/>
                    </a:lnTo>
                    <a:lnTo>
                      <a:pt x="13" y="18"/>
                    </a:lnTo>
                    <a:lnTo>
                      <a:pt x="9" y="19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89" name="Freeform 64">
                <a:extLst>
                  <a:ext uri="{FF2B5EF4-FFF2-40B4-BE49-F238E27FC236}">
                    <a16:creationId xmlns:a16="http://schemas.microsoft.com/office/drawing/2014/main" id="{373CBCC8-1EEA-4569-941E-40BC291900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2" y="1134"/>
                <a:ext cx="19" cy="18"/>
              </a:xfrm>
              <a:custGeom>
                <a:avLst/>
                <a:gdLst>
                  <a:gd name="T0" fmla="*/ 0 w 19"/>
                  <a:gd name="T1" fmla="*/ 9 h 18"/>
                  <a:gd name="T2" fmla="*/ 1 w 19"/>
                  <a:gd name="T3" fmla="*/ 6 h 18"/>
                  <a:gd name="T4" fmla="*/ 3 w 19"/>
                  <a:gd name="T5" fmla="*/ 3 h 18"/>
                  <a:gd name="T6" fmla="*/ 6 w 19"/>
                  <a:gd name="T7" fmla="*/ 0 h 18"/>
                  <a:gd name="T8" fmla="*/ 9 w 19"/>
                  <a:gd name="T9" fmla="*/ 0 h 18"/>
                  <a:gd name="T10" fmla="*/ 13 w 19"/>
                  <a:gd name="T11" fmla="*/ 0 h 18"/>
                  <a:gd name="T12" fmla="*/ 16 w 19"/>
                  <a:gd name="T13" fmla="*/ 3 h 18"/>
                  <a:gd name="T14" fmla="*/ 18 w 19"/>
                  <a:gd name="T15" fmla="*/ 6 h 18"/>
                  <a:gd name="T16" fmla="*/ 19 w 19"/>
                  <a:gd name="T17" fmla="*/ 9 h 18"/>
                  <a:gd name="T18" fmla="*/ 18 w 19"/>
                  <a:gd name="T19" fmla="*/ 13 h 18"/>
                  <a:gd name="T20" fmla="*/ 16 w 19"/>
                  <a:gd name="T21" fmla="*/ 15 h 18"/>
                  <a:gd name="T22" fmla="*/ 13 w 19"/>
                  <a:gd name="T23" fmla="*/ 18 h 18"/>
                  <a:gd name="T24" fmla="*/ 9 w 19"/>
                  <a:gd name="T25" fmla="*/ 18 h 18"/>
                  <a:gd name="T26" fmla="*/ 6 w 19"/>
                  <a:gd name="T27" fmla="*/ 18 h 18"/>
                  <a:gd name="T28" fmla="*/ 3 w 19"/>
                  <a:gd name="T29" fmla="*/ 15 h 18"/>
                  <a:gd name="T30" fmla="*/ 1 w 19"/>
                  <a:gd name="T31" fmla="*/ 13 h 18"/>
                  <a:gd name="T32" fmla="*/ 0 w 19"/>
                  <a:gd name="T33" fmla="*/ 9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" h="18">
                    <a:moveTo>
                      <a:pt x="0" y="9"/>
                    </a:moveTo>
                    <a:lnTo>
                      <a:pt x="1" y="6"/>
                    </a:lnTo>
                    <a:lnTo>
                      <a:pt x="3" y="3"/>
                    </a:lnTo>
                    <a:lnTo>
                      <a:pt x="6" y="0"/>
                    </a:lnTo>
                    <a:lnTo>
                      <a:pt x="9" y="0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8" y="6"/>
                    </a:lnTo>
                    <a:lnTo>
                      <a:pt x="19" y="9"/>
                    </a:lnTo>
                    <a:lnTo>
                      <a:pt x="18" y="13"/>
                    </a:lnTo>
                    <a:lnTo>
                      <a:pt x="16" y="15"/>
                    </a:lnTo>
                    <a:lnTo>
                      <a:pt x="13" y="18"/>
                    </a:lnTo>
                    <a:lnTo>
                      <a:pt x="9" y="18"/>
                    </a:lnTo>
                    <a:lnTo>
                      <a:pt x="6" y="18"/>
                    </a:lnTo>
                    <a:lnTo>
                      <a:pt x="3" y="15"/>
                    </a:lnTo>
                    <a:lnTo>
                      <a:pt x="1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CC9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36" name="Rectangle 358">
              <a:extLst>
                <a:ext uri="{FF2B5EF4-FFF2-40B4-BE49-F238E27FC236}">
                  <a16:creationId xmlns:a16="http://schemas.microsoft.com/office/drawing/2014/main" id="{0368E58C-F321-48B2-A4E8-52E29EB3205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19" y="1090"/>
              <a:ext cx="100" cy="2182"/>
            </a:xfrm>
            <a:prstGeom prst="rect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FFFF00"/>
                </a:gs>
              </a:gsLst>
              <a:lin ang="5400000" scaled="1"/>
            </a:gra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37" name="Text Box 360">
              <a:extLst>
                <a:ext uri="{FF2B5EF4-FFF2-40B4-BE49-F238E27FC236}">
                  <a16:creationId xmlns:a16="http://schemas.microsoft.com/office/drawing/2014/main" id="{CDEBF1C4-4ED0-4ACB-8D4F-791AA9169FC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751" y="723"/>
              <a:ext cx="508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TW" sz="1200" b="1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P/V Vent</a:t>
              </a:r>
            </a:p>
            <a:p>
              <a:r>
                <a:rPr lang="en-US" altLang="zh-TW" sz="1200" b="1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Valve</a:t>
              </a:r>
            </a:p>
          </p:txBody>
        </p:sp>
        <p:sp>
          <p:nvSpPr>
            <p:cNvPr id="138" name="Rectangle 357">
              <a:extLst>
                <a:ext uri="{FF2B5EF4-FFF2-40B4-BE49-F238E27FC236}">
                  <a16:creationId xmlns:a16="http://schemas.microsoft.com/office/drawing/2014/main" id="{95103311-3422-4C55-8DD6-57005F899E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00" y="1085"/>
              <a:ext cx="137" cy="137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90" name="Group 180">
            <a:extLst>
              <a:ext uri="{FF2B5EF4-FFF2-40B4-BE49-F238E27FC236}">
                <a16:creationId xmlns:a16="http://schemas.microsoft.com/office/drawing/2014/main" id="{8DFC4467-294B-412A-B221-F9AFF301200C}"/>
              </a:ext>
            </a:extLst>
          </p:cNvPr>
          <p:cNvGrpSpPr>
            <a:grpSpLocks/>
          </p:cNvGrpSpPr>
          <p:nvPr/>
        </p:nvGrpSpPr>
        <p:grpSpPr bwMode="auto">
          <a:xfrm>
            <a:off x="4757834" y="2359888"/>
            <a:ext cx="2280977" cy="565953"/>
            <a:chOff x="2208" y="1207"/>
            <a:chExt cx="1642" cy="416"/>
          </a:xfrm>
        </p:grpSpPr>
        <p:grpSp>
          <p:nvGrpSpPr>
            <p:cNvPr id="191" name="Group 181">
              <a:extLst>
                <a:ext uri="{FF2B5EF4-FFF2-40B4-BE49-F238E27FC236}">
                  <a16:creationId xmlns:a16="http://schemas.microsoft.com/office/drawing/2014/main" id="{81A74787-E75F-4341-A832-1E1B6F98550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744" y="1207"/>
              <a:ext cx="1106" cy="416"/>
              <a:chOff x="2744" y="1207"/>
              <a:chExt cx="1106" cy="416"/>
            </a:xfrm>
          </p:grpSpPr>
          <p:grpSp>
            <p:nvGrpSpPr>
              <p:cNvPr id="225" name="Group 182">
                <a:extLst>
                  <a:ext uri="{FF2B5EF4-FFF2-40B4-BE49-F238E27FC236}">
                    <a16:creationId xmlns:a16="http://schemas.microsoft.com/office/drawing/2014/main" id="{08C1298C-4A9D-4681-96BB-7D38A8C4A2F9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4229629">
                <a:off x="3639" y="1254"/>
                <a:ext cx="258" cy="164"/>
                <a:chOff x="2687" y="1416"/>
                <a:chExt cx="1146" cy="181"/>
              </a:xfrm>
            </p:grpSpPr>
            <p:grpSp>
              <p:nvGrpSpPr>
                <p:cNvPr id="255" name="Group 183">
                  <a:extLst>
                    <a:ext uri="{FF2B5EF4-FFF2-40B4-BE49-F238E27FC236}">
                      <a16:creationId xmlns:a16="http://schemas.microsoft.com/office/drawing/2014/main" id="{C48022F1-0C5F-4AE0-A7D5-EBFBA28F419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87" y="1422"/>
                  <a:ext cx="1146" cy="175"/>
                  <a:chOff x="2687" y="1422"/>
                  <a:chExt cx="1146" cy="175"/>
                </a:xfrm>
              </p:grpSpPr>
              <p:sp>
                <p:nvSpPr>
                  <p:cNvPr id="257" name="Freeform 184">
                    <a:extLst>
                      <a:ext uri="{FF2B5EF4-FFF2-40B4-BE49-F238E27FC236}">
                        <a16:creationId xmlns:a16="http://schemas.microsoft.com/office/drawing/2014/main" id="{92CCB86F-01E7-4765-BB48-3A8E08B252B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3" y="1422"/>
                    <a:ext cx="1130" cy="159"/>
                  </a:xfrm>
                  <a:custGeom>
                    <a:avLst/>
                    <a:gdLst>
                      <a:gd name="T0" fmla="*/ 37 w 1142"/>
                      <a:gd name="T1" fmla="*/ 0 h 635"/>
                      <a:gd name="T2" fmla="*/ 0 w 1142"/>
                      <a:gd name="T3" fmla="*/ 79 h 635"/>
                      <a:gd name="T4" fmla="*/ 414 w 1142"/>
                      <a:gd name="T5" fmla="*/ 364 h 635"/>
                      <a:gd name="T6" fmla="*/ 1142 w 1142"/>
                      <a:gd name="T7" fmla="*/ 635 h 635"/>
                      <a:gd name="T8" fmla="*/ 1142 w 1142"/>
                      <a:gd name="T9" fmla="*/ 566 h 635"/>
                      <a:gd name="T10" fmla="*/ 750 w 1142"/>
                      <a:gd name="T11" fmla="*/ 419 h 635"/>
                      <a:gd name="T12" fmla="*/ 356 w 1142"/>
                      <a:gd name="T13" fmla="*/ 222 h 635"/>
                      <a:gd name="T14" fmla="*/ 37 w 1142"/>
                      <a:gd name="T15" fmla="*/ 0 h 635"/>
                      <a:gd name="T16" fmla="*/ 37 w 1142"/>
                      <a:gd name="T17" fmla="*/ 0 h 6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42" h="635">
                        <a:moveTo>
                          <a:pt x="37" y="0"/>
                        </a:moveTo>
                        <a:lnTo>
                          <a:pt x="0" y="79"/>
                        </a:lnTo>
                        <a:lnTo>
                          <a:pt x="414" y="364"/>
                        </a:lnTo>
                        <a:lnTo>
                          <a:pt x="1142" y="635"/>
                        </a:lnTo>
                        <a:lnTo>
                          <a:pt x="1142" y="566"/>
                        </a:lnTo>
                        <a:lnTo>
                          <a:pt x="750" y="419"/>
                        </a:lnTo>
                        <a:lnTo>
                          <a:pt x="356" y="222"/>
                        </a:lnTo>
                        <a:lnTo>
                          <a:pt x="37" y="0"/>
                        </a:lnTo>
                        <a:lnTo>
                          <a:pt x="37" y="0"/>
                        </a:lnTo>
                        <a:close/>
                      </a:path>
                    </a:pathLst>
                  </a:custGeom>
                  <a:solidFill>
                    <a:srgbClr val="B8B8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8" name="Freeform 185">
                    <a:extLst>
                      <a:ext uri="{FF2B5EF4-FFF2-40B4-BE49-F238E27FC236}">
                        <a16:creationId xmlns:a16="http://schemas.microsoft.com/office/drawing/2014/main" id="{1685ACF3-3876-4400-9CC0-3E59F84899F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5" y="1430"/>
                    <a:ext cx="1138" cy="161"/>
                  </a:xfrm>
                  <a:custGeom>
                    <a:avLst/>
                    <a:gdLst>
                      <a:gd name="T0" fmla="*/ 21 w 1148"/>
                      <a:gd name="T1" fmla="*/ 0 h 641"/>
                      <a:gd name="T2" fmla="*/ 300 w 1148"/>
                      <a:gd name="T3" fmla="*/ 196 h 641"/>
                      <a:gd name="T4" fmla="*/ 411 w 1148"/>
                      <a:gd name="T5" fmla="*/ 262 h 641"/>
                      <a:gd name="T6" fmla="*/ 574 w 1148"/>
                      <a:gd name="T7" fmla="*/ 343 h 641"/>
                      <a:gd name="T8" fmla="*/ 792 w 1148"/>
                      <a:gd name="T9" fmla="*/ 438 h 641"/>
                      <a:gd name="T10" fmla="*/ 1148 w 1148"/>
                      <a:gd name="T11" fmla="*/ 562 h 641"/>
                      <a:gd name="T12" fmla="*/ 1148 w 1148"/>
                      <a:gd name="T13" fmla="*/ 641 h 641"/>
                      <a:gd name="T14" fmla="*/ 348 w 1148"/>
                      <a:gd name="T15" fmla="*/ 286 h 641"/>
                      <a:gd name="T16" fmla="*/ 0 w 1148"/>
                      <a:gd name="T17" fmla="*/ 39 h 641"/>
                      <a:gd name="T18" fmla="*/ 21 w 1148"/>
                      <a:gd name="T19" fmla="*/ 0 h 641"/>
                      <a:gd name="T20" fmla="*/ 21 w 1148"/>
                      <a:gd name="T21" fmla="*/ 0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148" h="641">
                        <a:moveTo>
                          <a:pt x="21" y="0"/>
                        </a:moveTo>
                        <a:lnTo>
                          <a:pt x="300" y="196"/>
                        </a:lnTo>
                        <a:lnTo>
                          <a:pt x="411" y="262"/>
                        </a:lnTo>
                        <a:lnTo>
                          <a:pt x="574" y="343"/>
                        </a:lnTo>
                        <a:lnTo>
                          <a:pt x="792" y="438"/>
                        </a:lnTo>
                        <a:lnTo>
                          <a:pt x="1148" y="562"/>
                        </a:lnTo>
                        <a:lnTo>
                          <a:pt x="1148" y="641"/>
                        </a:lnTo>
                        <a:lnTo>
                          <a:pt x="348" y="286"/>
                        </a:lnTo>
                        <a:lnTo>
                          <a:pt x="0" y="39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8989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9" name="Freeform 186">
                    <a:extLst>
                      <a:ext uri="{FF2B5EF4-FFF2-40B4-BE49-F238E27FC236}">
                        <a16:creationId xmlns:a16="http://schemas.microsoft.com/office/drawing/2014/main" id="{FCD61AA7-BC6A-4ABE-B4F9-44F0EA2ED8F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7" y="1436"/>
                    <a:ext cx="1146" cy="152"/>
                  </a:xfrm>
                  <a:custGeom>
                    <a:avLst/>
                    <a:gdLst>
                      <a:gd name="T0" fmla="*/ 32 w 1156"/>
                      <a:gd name="T1" fmla="*/ 0 h 608"/>
                      <a:gd name="T2" fmla="*/ 186 w 1156"/>
                      <a:gd name="T3" fmla="*/ 123 h 608"/>
                      <a:gd name="T4" fmla="*/ 338 w 1156"/>
                      <a:gd name="T5" fmla="*/ 221 h 608"/>
                      <a:gd name="T6" fmla="*/ 474 w 1156"/>
                      <a:gd name="T7" fmla="*/ 298 h 608"/>
                      <a:gd name="T8" fmla="*/ 672 w 1156"/>
                      <a:gd name="T9" fmla="*/ 385 h 608"/>
                      <a:gd name="T10" fmla="*/ 896 w 1156"/>
                      <a:gd name="T11" fmla="*/ 471 h 608"/>
                      <a:gd name="T12" fmla="*/ 1156 w 1156"/>
                      <a:gd name="T13" fmla="*/ 566 h 608"/>
                      <a:gd name="T14" fmla="*/ 1156 w 1156"/>
                      <a:gd name="T15" fmla="*/ 608 h 608"/>
                      <a:gd name="T16" fmla="*/ 733 w 1156"/>
                      <a:gd name="T17" fmla="*/ 458 h 608"/>
                      <a:gd name="T18" fmla="*/ 332 w 1156"/>
                      <a:gd name="T19" fmla="*/ 286 h 608"/>
                      <a:gd name="T20" fmla="*/ 0 w 1156"/>
                      <a:gd name="T21" fmla="*/ 35 h 608"/>
                      <a:gd name="T22" fmla="*/ 32 w 1156"/>
                      <a:gd name="T23" fmla="*/ 0 h 608"/>
                      <a:gd name="T24" fmla="*/ 32 w 1156"/>
                      <a:gd name="T25" fmla="*/ 0 h 6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156" h="608">
                        <a:moveTo>
                          <a:pt x="32" y="0"/>
                        </a:moveTo>
                        <a:lnTo>
                          <a:pt x="186" y="123"/>
                        </a:lnTo>
                        <a:lnTo>
                          <a:pt x="338" y="221"/>
                        </a:lnTo>
                        <a:lnTo>
                          <a:pt x="474" y="298"/>
                        </a:lnTo>
                        <a:lnTo>
                          <a:pt x="672" y="385"/>
                        </a:lnTo>
                        <a:lnTo>
                          <a:pt x="896" y="471"/>
                        </a:lnTo>
                        <a:lnTo>
                          <a:pt x="1156" y="566"/>
                        </a:lnTo>
                        <a:lnTo>
                          <a:pt x="1156" y="608"/>
                        </a:lnTo>
                        <a:lnTo>
                          <a:pt x="733" y="458"/>
                        </a:lnTo>
                        <a:lnTo>
                          <a:pt x="332" y="286"/>
                        </a:lnTo>
                        <a:lnTo>
                          <a:pt x="0" y="35"/>
                        </a:lnTo>
                        <a:lnTo>
                          <a:pt x="32" y="0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solidFill>
                    <a:srgbClr val="5C5C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60" name="Freeform 187">
                    <a:extLst>
                      <a:ext uri="{FF2B5EF4-FFF2-40B4-BE49-F238E27FC236}">
                        <a16:creationId xmlns:a16="http://schemas.microsoft.com/office/drawing/2014/main" id="{03D1106F-02D9-42DB-8BA0-D6338838D07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9" y="1428"/>
                    <a:ext cx="1134" cy="169"/>
                  </a:xfrm>
                  <a:custGeom>
                    <a:avLst/>
                    <a:gdLst>
                      <a:gd name="T0" fmla="*/ 45 w 1194"/>
                      <a:gd name="T1" fmla="*/ 0 h 678"/>
                      <a:gd name="T2" fmla="*/ 0 w 1194"/>
                      <a:gd name="T3" fmla="*/ 84 h 678"/>
                      <a:gd name="T4" fmla="*/ 31 w 1194"/>
                      <a:gd name="T5" fmla="*/ 86 h 678"/>
                      <a:gd name="T6" fmla="*/ 272 w 1194"/>
                      <a:gd name="T7" fmla="*/ 270 h 678"/>
                      <a:gd name="T8" fmla="*/ 506 w 1194"/>
                      <a:gd name="T9" fmla="*/ 412 h 678"/>
                      <a:gd name="T10" fmla="*/ 847 w 1194"/>
                      <a:gd name="T11" fmla="*/ 555 h 678"/>
                      <a:gd name="T12" fmla="*/ 1194 w 1194"/>
                      <a:gd name="T13" fmla="*/ 678 h 678"/>
                      <a:gd name="T14" fmla="*/ 1194 w 1194"/>
                      <a:gd name="T15" fmla="*/ 627 h 678"/>
                      <a:gd name="T16" fmla="*/ 1009 w 1194"/>
                      <a:gd name="T17" fmla="*/ 563 h 678"/>
                      <a:gd name="T18" fmla="*/ 710 w 1194"/>
                      <a:gd name="T19" fmla="*/ 444 h 678"/>
                      <a:gd name="T20" fmla="*/ 464 w 1194"/>
                      <a:gd name="T21" fmla="*/ 328 h 678"/>
                      <a:gd name="T22" fmla="*/ 257 w 1194"/>
                      <a:gd name="T23" fmla="*/ 198 h 678"/>
                      <a:gd name="T24" fmla="*/ 99 w 1194"/>
                      <a:gd name="T25" fmla="*/ 84 h 678"/>
                      <a:gd name="T26" fmla="*/ 58 w 1194"/>
                      <a:gd name="T27" fmla="*/ 37 h 678"/>
                      <a:gd name="T28" fmla="*/ 45 w 1194"/>
                      <a:gd name="T29" fmla="*/ 0 h 678"/>
                      <a:gd name="T30" fmla="*/ 45 w 1194"/>
                      <a:gd name="T31" fmla="*/ 0 h 6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194" h="678">
                        <a:moveTo>
                          <a:pt x="45" y="0"/>
                        </a:moveTo>
                        <a:lnTo>
                          <a:pt x="0" y="84"/>
                        </a:lnTo>
                        <a:lnTo>
                          <a:pt x="31" y="86"/>
                        </a:lnTo>
                        <a:lnTo>
                          <a:pt x="272" y="270"/>
                        </a:lnTo>
                        <a:lnTo>
                          <a:pt x="506" y="412"/>
                        </a:lnTo>
                        <a:lnTo>
                          <a:pt x="847" y="555"/>
                        </a:lnTo>
                        <a:lnTo>
                          <a:pt x="1194" y="678"/>
                        </a:lnTo>
                        <a:lnTo>
                          <a:pt x="1194" y="627"/>
                        </a:lnTo>
                        <a:lnTo>
                          <a:pt x="1009" y="563"/>
                        </a:lnTo>
                        <a:lnTo>
                          <a:pt x="710" y="444"/>
                        </a:lnTo>
                        <a:lnTo>
                          <a:pt x="464" y="328"/>
                        </a:lnTo>
                        <a:lnTo>
                          <a:pt x="257" y="198"/>
                        </a:lnTo>
                        <a:lnTo>
                          <a:pt x="99" y="84"/>
                        </a:lnTo>
                        <a:lnTo>
                          <a:pt x="58" y="37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56" name="Freeform 188">
                  <a:extLst>
                    <a:ext uri="{FF2B5EF4-FFF2-40B4-BE49-F238E27FC236}">
                      <a16:creationId xmlns:a16="http://schemas.microsoft.com/office/drawing/2014/main" id="{9825526F-B5DA-4E11-B1D5-A620F80ED8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4" y="1416"/>
                  <a:ext cx="1099" cy="150"/>
                </a:xfrm>
                <a:custGeom>
                  <a:avLst/>
                  <a:gdLst>
                    <a:gd name="T0" fmla="*/ 0 w 1108"/>
                    <a:gd name="T1" fmla="*/ 28 h 598"/>
                    <a:gd name="T2" fmla="*/ 141 w 1108"/>
                    <a:gd name="T3" fmla="*/ 131 h 598"/>
                    <a:gd name="T4" fmla="*/ 320 w 1108"/>
                    <a:gd name="T5" fmla="*/ 257 h 598"/>
                    <a:gd name="T6" fmla="*/ 507 w 1108"/>
                    <a:gd name="T7" fmla="*/ 359 h 598"/>
                    <a:gd name="T8" fmla="*/ 691 w 1108"/>
                    <a:gd name="T9" fmla="*/ 444 h 598"/>
                    <a:gd name="T10" fmla="*/ 875 w 1108"/>
                    <a:gd name="T11" fmla="*/ 515 h 598"/>
                    <a:gd name="T12" fmla="*/ 1108 w 1108"/>
                    <a:gd name="T13" fmla="*/ 598 h 598"/>
                    <a:gd name="T14" fmla="*/ 1108 w 1108"/>
                    <a:gd name="T15" fmla="*/ 566 h 598"/>
                    <a:gd name="T16" fmla="*/ 811 w 1108"/>
                    <a:gd name="T17" fmla="*/ 463 h 598"/>
                    <a:gd name="T18" fmla="*/ 632 w 1108"/>
                    <a:gd name="T19" fmla="*/ 389 h 598"/>
                    <a:gd name="T20" fmla="*/ 432 w 1108"/>
                    <a:gd name="T21" fmla="*/ 286 h 598"/>
                    <a:gd name="T22" fmla="*/ 247 w 1108"/>
                    <a:gd name="T23" fmla="*/ 170 h 598"/>
                    <a:gd name="T24" fmla="*/ 1 w 1108"/>
                    <a:gd name="T25" fmla="*/ 0 h 598"/>
                    <a:gd name="T26" fmla="*/ 0 w 1108"/>
                    <a:gd name="T27" fmla="*/ 28 h 598"/>
                    <a:gd name="T28" fmla="*/ 0 w 1108"/>
                    <a:gd name="T29" fmla="*/ 28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08" h="598">
                      <a:moveTo>
                        <a:pt x="0" y="28"/>
                      </a:moveTo>
                      <a:lnTo>
                        <a:pt x="141" y="131"/>
                      </a:lnTo>
                      <a:lnTo>
                        <a:pt x="320" y="257"/>
                      </a:lnTo>
                      <a:lnTo>
                        <a:pt x="507" y="359"/>
                      </a:lnTo>
                      <a:lnTo>
                        <a:pt x="691" y="444"/>
                      </a:lnTo>
                      <a:lnTo>
                        <a:pt x="875" y="515"/>
                      </a:lnTo>
                      <a:lnTo>
                        <a:pt x="1108" y="598"/>
                      </a:lnTo>
                      <a:lnTo>
                        <a:pt x="1108" y="566"/>
                      </a:lnTo>
                      <a:lnTo>
                        <a:pt x="811" y="463"/>
                      </a:lnTo>
                      <a:lnTo>
                        <a:pt x="632" y="389"/>
                      </a:lnTo>
                      <a:lnTo>
                        <a:pt x="432" y="286"/>
                      </a:lnTo>
                      <a:lnTo>
                        <a:pt x="247" y="170"/>
                      </a:lnTo>
                      <a:lnTo>
                        <a:pt x="1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6" name="Group 189">
                <a:extLst>
                  <a:ext uri="{FF2B5EF4-FFF2-40B4-BE49-F238E27FC236}">
                    <a16:creationId xmlns:a16="http://schemas.microsoft.com/office/drawing/2014/main" id="{B8AA23D3-A98F-4A83-9956-0670B67B1757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171815" flipH="1">
                <a:off x="3425" y="1398"/>
                <a:ext cx="258" cy="164"/>
                <a:chOff x="2687" y="1416"/>
                <a:chExt cx="1146" cy="181"/>
              </a:xfrm>
            </p:grpSpPr>
            <p:grpSp>
              <p:nvGrpSpPr>
                <p:cNvPr id="249" name="Group 190">
                  <a:extLst>
                    <a:ext uri="{FF2B5EF4-FFF2-40B4-BE49-F238E27FC236}">
                      <a16:creationId xmlns:a16="http://schemas.microsoft.com/office/drawing/2014/main" id="{DECAAB94-C232-49C1-BDBE-CF40A3DFF22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87" y="1422"/>
                  <a:ext cx="1146" cy="175"/>
                  <a:chOff x="2687" y="1422"/>
                  <a:chExt cx="1146" cy="175"/>
                </a:xfrm>
              </p:grpSpPr>
              <p:sp>
                <p:nvSpPr>
                  <p:cNvPr id="251" name="Freeform 191">
                    <a:extLst>
                      <a:ext uri="{FF2B5EF4-FFF2-40B4-BE49-F238E27FC236}">
                        <a16:creationId xmlns:a16="http://schemas.microsoft.com/office/drawing/2014/main" id="{D007042D-3BFF-441B-932F-7FC03908C22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3" y="1422"/>
                    <a:ext cx="1130" cy="159"/>
                  </a:xfrm>
                  <a:custGeom>
                    <a:avLst/>
                    <a:gdLst>
                      <a:gd name="T0" fmla="*/ 37 w 1142"/>
                      <a:gd name="T1" fmla="*/ 0 h 635"/>
                      <a:gd name="T2" fmla="*/ 0 w 1142"/>
                      <a:gd name="T3" fmla="*/ 79 h 635"/>
                      <a:gd name="T4" fmla="*/ 414 w 1142"/>
                      <a:gd name="T5" fmla="*/ 364 h 635"/>
                      <a:gd name="T6" fmla="*/ 1142 w 1142"/>
                      <a:gd name="T7" fmla="*/ 635 h 635"/>
                      <a:gd name="T8" fmla="*/ 1142 w 1142"/>
                      <a:gd name="T9" fmla="*/ 566 h 635"/>
                      <a:gd name="T10" fmla="*/ 750 w 1142"/>
                      <a:gd name="T11" fmla="*/ 419 h 635"/>
                      <a:gd name="T12" fmla="*/ 356 w 1142"/>
                      <a:gd name="T13" fmla="*/ 222 h 635"/>
                      <a:gd name="T14" fmla="*/ 37 w 1142"/>
                      <a:gd name="T15" fmla="*/ 0 h 635"/>
                      <a:gd name="T16" fmla="*/ 37 w 1142"/>
                      <a:gd name="T17" fmla="*/ 0 h 6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42" h="635">
                        <a:moveTo>
                          <a:pt x="37" y="0"/>
                        </a:moveTo>
                        <a:lnTo>
                          <a:pt x="0" y="79"/>
                        </a:lnTo>
                        <a:lnTo>
                          <a:pt x="414" y="364"/>
                        </a:lnTo>
                        <a:lnTo>
                          <a:pt x="1142" y="635"/>
                        </a:lnTo>
                        <a:lnTo>
                          <a:pt x="1142" y="566"/>
                        </a:lnTo>
                        <a:lnTo>
                          <a:pt x="750" y="419"/>
                        </a:lnTo>
                        <a:lnTo>
                          <a:pt x="356" y="222"/>
                        </a:lnTo>
                        <a:lnTo>
                          <a:pt x="37" y="0"/>
                        </a:lnTo>
                        <a:lnTo>
                          <a:pt x="37" y="0"/>
                        </a:lnTo>
                        <a:close/>
                      </a:path>
                    </a:pathLst>
                  </a:custGeom>
                  <a:solidFill>
                    <a:srgbClr val="B8B8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2" name="Freeform 192">
                    <a:extLst>
                      <a:ext uri="{FF2B5EF4-FFF2-40B4-BE49-F238E27FC236}">
                        <a16:creationId xmlns:a16="http://schemas.microsoft.com/office/drawing/2014/main" id="{5C825043-232C-499A-A46A-A6F5CE7D22D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5" y="1430"/>
                    <a:ext cx="1138" cy="161"/>
                  </a:xfrm>
                  <a:custGeom>
                    <a:avLst/>
                    <a:gdLst>
                      <a:gd name="T0" fmla="*/ 21 w 1148"/>
                      <a:gd name="T1" fmla="*/ 0 h 641"/>
                      <a:gd name="T2" fmla="*/ 300 w 1148"/>
                      <a:gd name="T3" fmla="*/ 196 h 641"/>
                      <a:gd name="T4" fmla="*/ 411 w 1148"/>
                      <a:gd name="T5" fmla="*/ 262 h 641"/>
                      <a:gd name="T6" fmla="*/ 574 w 1148"/>
                      <a:gd name="T7" fmla="*/ 343 h 641"/>
                      <a:gd name="T8" fmla="*/ 792 w 1148"/>
                      <a:gd name="T9" fmla="*/ 438 h 641"/>
                      <a:gd name="T10" fmla="*/ 1148 w 1148"/>
                      <a:gd name="T11" fmla="*/ 562 h 641"/>
                      <a:gd name="T12" fmla="*/ 1148 w 1148"/>
                      <a:gd name="T13" fmla="*/ 641 h 641"/>
                      <a:gd name="T14" fmla="*/ 348 w 1148"/>
                      <a:gd name="T15" fmla="*/ 286 h 641"/>
                      <a:gd name="T16" fmla="*/ 0 w 1148"/>
                      <a:gd name="T17" fmla="*/ 39 h 641"/>
                      <a:gd name="T18" fmla="*/ 21 w 1148"/>
                      <a:gd name="T19" fmla="*/ 0 h 641"/>
                      <a:gd name="T20" fmla="*/ 21 w 1148"/>
                      <a:gd name="T21" fmla="*/ 0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148" h="641">
                        <a:moveTo>
                          <a:pt x="21" y="0"/>
                        </a:moveTo>
                        <a:lnTo>
                          <a:pt x="300" y="196"/>
                        </a:lnTo>
                        <a:lnTo>
                          <a:pt x="411" y="262"/>
                        </a:lnTo>
                        <a:lnTo>
                          <a:pt x="574" y="343"/>
                        </a:lnTo>
                        <a:lnTo>
                          <a:pt x="792" y="438"/>
                        </a:lnTo>
                        <a:lnTo>
                          <a:pt x="1148" y="562"/>
                        </a:lnTo>
                        <a:lnTo>
                          <a:pt x="1148" y="641"/>
                        </a:lnTo>
                        <a:lnTo>
                          <a:pt x="348" y="286"/>
                        </a:lnTo>
                        <a:lnTo>
                          <a:pt x="0" y="39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8989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3" name="Freeform 193">
                    <a:extLst>
                      <a:ext uri="{FF2B5EF4-FFF2-40B4-BE49-F238E27FC236}">
                        <a16:creationId xmlns:a16="http://schemas.microsoft.com/office/drawing/2014/main" id="{0A16C5E2-4042-4BF7-9553-368F8F36459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7" y="1436"/>
                    <a:ext cx="1146" cy="152"/>
                  </a:xfrm>
                  <a:custGeom>
                    <a:avLst/>
                    <a:gdLst>
                      <a:gd name="T0" fmla="*/ 32 w 1156"/>
                      <a:gd name="T1" fmla="*/ 0 h 608"/>
                      <a:gd name="T2" fmla="*/ 186 w 1156"/>
                      <a:gd name="T3" fmla="*/ 123 h 608"/>
                      <a:gd name="T4" fmla="*/ 338 w 1156"/>
                      <a:gd name="T5" fmla="*/ 221 h 608"/>
                      <a:gd name="T6" fmla="*/ 474 w 1156"/>
                      <a:gd name="T7" fmla="*/ 298 h 608"/>
                      <a:gd name="T8" fmla="*/ 672 w 1156"/>
                      <a:gd name="T9" fmla="*/ 385 h 608"/>
                      <a:gd name="T10" fmla="*/ 896 w 1156"/>
                      <a:gd name="T11" fmla="*/ 471 h 608"/>
                      <a:gd name="T12" fmla="*/ 1156 w 1156"/>
                      <a:gd name="T13" fmla="*/ 566 h 608"/>
                      <a:gd name="T14" fmla="*/ 1156 w 1156"/>
                      <a:gd name="T15" fmla="*/ 608 h 608"/>
                      <a:gd name="T16" fmla="*/ 733 w 1156"/>
                      <a:gd name="T17" fmla="*/ 458 h 608"/>
                      <a:gd name="T18" fmla="*/ 332 w 1156"/>
                      <a:gd name="T19" fmla="*/ 286 h 608"/>
                      <a:gd name="T20" fmla="*/ 0 w 1156"/>
                      <a:gd name="T21" fmla="*/ 35 h 608"/>
                      <a:gd name="T22" fmla="*/ 32 w 1156"/>
                      <a:gd name="T23" fmla="*/ 0 h 608"/>
                      <a:gd name="T24" fmla="*/ 32 w 1156"/>
                      <a:gd name="T25" fmla="*/ 0 h 6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156" h="608">
                        <a:moveTo>
                          <a:pt x="32" y="0"/>
                        </a:moveTo>
                        <a:lnTo>
                          <a:pt x="186" y="123"/>
                        </a:lnTo>
                        <a:lnTo>
                          <a:pt x="338" y="221"/>
                        </a:lnTo>
                        <a:lnTo>
                          <a:pt x="474" y="298"/>
                        </a:lnTo>
                        <a:lnTo>
                          <a:pt x="672" y="385"/>
                        </a:lnTo>
                        <a:lnTo>
                          <a:pt x="896" y="471"/>
                        </a:lnTo>
                        <a:lnTo>
                          <a:pt x="1156" y="566"/>
                        </a:lnTo>
                        <a:lnTo>
                          <a:pt x="1156" y="608"/>
                        </a:lnTo>
                        <a:lnTo>
                          <a:pt x="733" y="458"/>
                        </a:lnTo>
                        <a:lnTo>
                          <a:pt x="332" y="286"/>
                        </a:lnTo>
                        <a:lnTo>
                          <a:pt x="0" y="35"/>
                        </a:lnTo>
                        <a:lnTo>
                          <a:pt x="32" y="0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solidFill>
                    <a:srgbClr val="5C5C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54" name="Freeform 194">
                    <a:extLst>
                      <a:ext uri="{FF2B5EF4-FFF2-40B4-BE49-F238E27FC236}">
                        <a16:creationId xmlns:a16="http://schemas.microsoft.com/office/drawing/2014/main" id="{9DCBD145-9BD7-4EAA-BEC0-C2C2EA8EAE7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9" y="1428"/>
                    <a:ext cx="1134" cy="169"/>
                  </a:xfrm>
                  <a:custGeom>
                    <a:avLst/>
                    <a:gdLst>
                      <a:gd name="T0" fmla="*/ 45 w 1194"/>
                      <a:gd name="T1" fmla="*/ 0 h 678"/>
                      <a:gd name="T2" fmla="*/ 0 w 1194"/>
                      <a:gd name="T3" fmla="*/ 84 h 678"/>
                      <a:gd name="T4" fmla="*/ 31 w 1194"/>
                      <a:gd name="T5" fmla="*/ 86 h 678"/>
                      <a:gd name="T6" fmla="*/ 272 w 1194"/>
                      <a:gd name="T7" fmla="*/ 270 h 678"/>
                      <a:gd name="T8" fmla="*/ 506 w 1194"/>
                      <a:gd name="T9" fmla="*/ 412 h 678"/>
                      <a:gd name="T10" fmla="*/ 847 w 1194"/>
                      <a:gd name="T11" fmla="*/ 555 h 678"/>
                      <a:gd name="T12" fmla="*/ 1194 w 1194"/>
                      <a:gd name="T13" fmla="*/ 678 h 678"/>
                      <a:gd name="T14" fmla="*/ 1194 w 1194"/>
                      <a:gd name="T15" fmla="*/ 627 h 678"/>
                      <a:gd name="T16" fmla="*/ 1009 w 1194"/>
                      <a:gd name="T17" fmla="*/ 563 h 678"/>
                      <a:gd name="T18" fmla="*/ 710 w 1194"/>
                      <a:gd name="T19" fmla="*/ 444 h 678"/>
                      <a:gd name="T20" fmla="*/ 464 w 1194"/>
                      <a:gd name="T21" fmla="*/ 328 h 678"/>
                      <a:gd name="T22" fmla="*/ 257 w 1194"/>
                      <a:gd name="T23" fmla="*/ 198 h 678"/>
                      <a:gd name="T24" fmla="*/ 99 w 1194"/>
                      <a:gd name="T25" fmla="*/ 84 h 678"/>
                      <a:gd name="T26" fmla="*/ 58 w 1194"/>
                      <a:gd name="T27" fmla="*/ 37 h 678"/>
                      <a:gd name="T28" fmla="*/ 45 w 1194"/>
                      <a:gd name="T29" fmla="*/ 0 h 678"/>
                      <a:gd name="T30" fmla="*/ 45 w 1194"/>
                      <a:gd name="T31" fmla="*/ 0 h 6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194" h="678">
                        <a:moveTo>
                          <a:pt x="45" y="0"/>
                        </a:moveTo>
                        <a:lnTo>
                          <a:pt x="0" y="84"/>
                        </a:lnTo>
                        <a:lnTo>
                          <a:pt x="31" y="86"/>
                        </a:lnTo>
                        <a:lnTo>
                          <a:pt x="272" y="270"/>
                        </a:lnTo>
                        <a:lnTo>
                          <a:pt x="506" y="412"/>
                        </a:lnTo>
                        <a:lnTo>
                          <a:pt x="847" y="555"/>
                        </a:lnTo>
                        <a:lnTo>
                          <a:pt x="1194" y="678"/>
                        </a:lnTo>
                        <a:lnTo>
                          <a:pt x="1194" y="627"/>
                        </a:lnTo>
                        <a:lnTo>
                          <a:pt x="1009" y="563"/>
                        </a:lnTo>
                        <a:lnTo>
                          <a:pt x="710" y="444"/>
                        </a:lnTo>
                        <a:lnTo>
                          <a:pt x="464" y="328"/>
                        </a:lnTo>
                        <a:lnTo>
                          <a:pt x="257" y="198"/>
                        </a:lnTo>
                        <a:lnTo>
                          <a:pt x="99" y="84"/>
                        </a:lnTo>
                        <a:lnTo>
                          <a:pt x="58" y="37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50" name="Freeform 195">
                  <a:extLst>
                    <a:ext uri="{FF2B5EF4-FFF2-40B4-BE49-F238E27FC236}">
                      <a16:creationId xmlns:a16="http://schemas.microsoft.com/office/drawing/2014/main" id="{B8B32F6E-147B-41B4-BFDB-E3FAB073A1B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4" y="1416"/>
                  <a:ext cx="1099" cy="150"/>
                </a:xfrm>
                <a:custGeom>
                  <a:avLst/>
                  <a:gdLst>
                    <a:gd name="T0" fmla="*/ 0 w 1108"/>
                    <a:gd name="T1" fmla="*/ 28 h 598"/>
                    <a:gd name="T2" fmla="*/ 141 w 1108"/>
                    <a:gd name="T3" fmla="*/ 131 h 598"/>
                    <a:gd name="T4" fmla="*/ 320 w 1108"/>
                    <a:gd name="T5" fmla="*/ 257 h 598"/>
                    <a:gd name="T6" fmla="*/ 507 w 1108"/>
                    <a:gd name="T7" fmla="*/ 359 h 598"/>
                    <a:gd name="T8" fmla="*/ 691 w 1108"/>
                    <a:gd name="T9" fmla="*/ 444 h 598"/>
                    <a:gd name="T10" fmla="*/ 875 w 1108"/>
                    <a:gd name="T11" fmla="*/ 515 h 598"/>
                    <a:gd name="T12" fmla="*/ 1108 w 1108"/>
                    <a:gd name="T13" fmla="*/ 598 h 598"/>
                    <a:gd name="T14" fmla="*/ 1108 w 1108"/>
                    <a:gd name="T15" fmla="*/ 566 h 598"/>
                    <a:gd name="T16" fmla="*/ 811 w 1108"/>
                    <a:gd name="T17" fmla="*/ 463 h 598"/>
                    <a:gd name="T18" fmla="*/ 632 w 1108"/>
                    <a:gd name="T19" fmla="*/ 389 h 598"/>
                    <a:gd name="T20" fmla="*/ 432 w 1108"/>
                    <a:gd name="T21" fmla="*/ 286 h 598"/>
                    <a:gd name="T22" fmla="*/ 247 w 1108"/>
                    <a:gd name="T23" fmla="*/ 170 h 598"/>
                    <a:gd name="T24" fmla="*/ 1 w 1108"/>
                    <a:gd name="T25" fmla="*/ 0 h 598"/>
                    <a:gd name="T26" fmla="*/ 0 w 1108"/>
                    <a:gd name="T27" fmla="*/ 28 h 598"/>
                    <a:gd name="T28" fmla="*/ 0 w 1108"/>
                    <a:gd name="T29" fmla="*/ 28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08" h="598">
                      <a:moveTo>
                        <a:pt x="0" y="28"/>
                      </a:moveTo>
                      <a:lnTo>
                        <a:pt x="141" y="131"/>
                      </a:lnTo>
                      <a:lnTo>
                        <a:pt x="320" y="257"/>
                      </a:lnTo>
                      <a:lnTo>
                        <a:pt x="507" y="359"/>
                      </a:lnTo>
                      <a:lnTo>
                        <a:pt x="691" y="444"/>
                      </a:lnTo>
                      <a:lnTo>
                        <a:pt x="875" y="515"/>
                      </a:lnTo>
                      <a:lnTo>
                        <a:pt x="1108" y="598"/>
                      </a:lnTo>
                      <a:lnTo>
                        <a:pt x="1108" y="566"/>
                      </a:lnTo>
                      <a:lnTo>
                        <a:pt x="811" y="463"/>
                      </a:lnTo>
                      <a:lnTo>
                        <a:pt x="632" y="389"/>
                      </a:lnTo>
                      <a:lnTo>
                        <a:pt x="432" y="286"/>
                      </a:lnTo>
                      <a:lnTo>
                        <a:pt x="247" y="170"/>
                      </a:lnTo>
                      <a:lnTo>
                        <a:pt x="1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7" name="Group 196">
                <a:extLst>
                  <a:ext uri="{FF2B5EF4-FFF2-40B4-BE49-F238E27FC236}">
                    <a16:creationId xmlns:a16="http://schemas.microsoft.com/office/drawing/2014/main" id="{BB17C01C-A616-4F8D-BACB-11E0840D772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2092520">
                <a:off x="3207" y="1459"/>
                <a:ext cx="258" cy="164"/>
                <a:chOff x="2687" y="1416"/>
                <a:chExt cx="1146" cy="181"/>
              </a:xfrm>
            </p:grpSpPr>
            <p:grpSp>
              <p:nvGrpSpPr>
                <p:cNvPr id="243" name="Group 197">
                  <a:extLst>
                    <a:ext uri="{FF2B5EF4-FFF2-40B4-BE49-F238E27FC236}">
                      <a16:creationId xmlns:a16="http://schemas.microsoft.com/office/drawing/2014/main" id="{24D28A6D-9945-49FD-A045-00564C35290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687" y="1422"/>
                  <a:ext cx="1146" cy="175"/>
                  <a:chOff x="2687" y="1422"/>
                  <a:chExt cx="1146" cy="175"/>
                </a:xfrm>
              </p:grpSpPr>
              <p:sp>
                <p:nvSpPr>
                  <p:cNvPr id="245" name="Freeform 198">
                    <a:extLst>
                      <a:ext uri="{FF2B5EF4-FFF2-40B4-BE49-F238E27FC236}">
                        <a16:creationId xmlns:a16="http://schemas.microsoft.com/office/drawing/2014/main" id="{F1F7E9F8-0651-4DE3-8365-29DD29FB68B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03" y="1422"/>
                    <a:ext cx="1130" cy="159"/>
                  </a:xfrm>
                  <a:custGeom>
                    <a:avLst/>
                    <a:gdLst>
                      <a:gd name="T0" fmla="*/ 37 w 1142"/>
                      <a:gd name="T1" fmla="*/ 0 h 635"/>
                      <a:gd name="T2" fmla="*/ 0 w 1142"/>
                      <a:gd name="T3" fmla="*/ 79 h 635"/>
                      <a:gd name="T4" fmla="*/ 414 w 1142"/>
                      <a:gd name="T5" fmla="*/ 364 h 635"/>
                      <a:gd name="T6" fmla="*/ 1142 w 1142"/>
                      <a:gd name="T7" fmla="*/ 635 h 635"/>
                      <a:gd name="T8" fmla="*/ 1142 w 1142"/>
                      <a:gd name="T9" fmla="*/ 566 h 635"/>
                      <a:gd name="T10" fmla="*/ 750 w 1142"/>
                      <a:gd name="T11" fmla="*/ 419 h 635"/>
                      <a:gd name="T12" fmla="*/ 356 w 1142"/>
                      <a:gd name="T13" fmla="*/ 222 h 635"/>
                      <a:gd name="T14" fmla="*/ 37 w 1142"/>
                      <a:gd name="T15" fmla="*/ 0 h 635"/>
                      <a:gd name="T16" fmla="*/ 37 w 1142"/>
                      <a:gd name="T17" fmla="*/ 0 h 63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</a:cxnLst>
                    <a:rect l="0" t="0" r="r" b="b"/>
                    <a:pathLst>
                      <a:path w="1142" h="635">
                        <a:moveTo>
                          <a:pt x="37" y="0"/>
                        </a:moveTo>
                        <a:lnTo>
                          <a:pt x="0" y="79"/>
                        </a:lnTo>
                        <a:lnTo>
                          <a:pt x="414" y="364"/>
                        </a:lnTo>
                        <a:lnTo>
                          <a:pt x="1142" y="635"/>
                        </a:lnTo>
                        <a:lnTo>
                          <a:pt x="1142" y="566"/>
                        </a:lnTo>
                        <a:lnTo>
                          <a:pt x="750" y="419"/>
                        </a:lnTo>
                        <a:lnTo>
                          <a:pt x="356" y="222"/>
                        </a:lnTo>
                        <a:lnTo>
                          <a:pt x="37" y="0"/>
                        </a:lnTo>
                        <a:lnTo>
                          <a:pt x="37" y="0"/>
                        </a:lnTo>
                        <a:close/>
                      </a:path>
                    </a:pathLst>
                  </a:custGeom>
                  <a:solidFill>
                    <a:srgbClr val="B8B8D9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6" name="Freeform 199">
                    <a:extLst>
                      <a:ext uri="{FF2B5EF4-FFF2-40B4-BE49-F238E27FC236}">
                        <a16:creationId xmlns:a16="http://schemas.microsoft.com/office/drawing/2014/main" id="{8A543266-25B8-42DC-94FA-511A368CCE3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5" y="1430"/>
                    <a:ext cx="1138" cy="161"/>
                  </a:xfrm>
                  <a:custGeom>
                    <a:avLst/>
                    <a:gdLst>
                      <a:gd name="T0" fmla="*/ 21 w 1148"/>
                      <a:gd name="T1" fmla="*/ 0 h 641"/>
                      <a:gd name="T2" fmla="*/ 300 w 1148"/>
                      <a:gd name="T3" fmla="*/ 196 h 641"/>
                      <a:gd name="T4" fmla="*/ 411 w 1148"/>
                      <a:gd name="T5" fmla="*/ 262 h 641"/>
                      <a:gd name="T6" fmla="*/ 574 w 1148"/>
                      <a:gd name="T7" fmla="*/ 343 h 641"/>
                      <a:gd name="T8" fmla="*/ 792 w 1148"/>
                      <a:gd name="T9" fmla="*/ 438 h 641"/>
                      <a:gd name="T10" fmla="*/ 1148 w 1148"/>
                      <a:gd name="T11" fmla="*/ 562 h 641"/>
                      <a:gd name="T12" fmla="*/ 1148 w 1148"/>
                      <a:gd name="T13" fmla="*/ 641 h 641"/>
                      <a:gd name="T14" fmla="*/ 348 w 1148"/>
                      <a:gd name="T15" fmla="*/ 286 h 641"/>
                      <a:gd name="T16" fmla="*/ 0 w 1148"/>
                      <a:gd name="T17" fmla="*/ 39 h 641"/>
                      <a:gd name="T18" fmla="*/ 21 w 1148"/>
                      <a:gd name="T19" fmla="*/ 0 h 641"/>
                      <a:gd name="T20" fmla="*/ 21 w 1148"/>
                      <a:gd name="T21" fmla="*/ 0 h 6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148" h="641">
                        <a:moveTo>
                          <a:pt x="21" y="0"/>
                        </a:moveTo>
                        <a:lnTo>
                          <a:pt x="300" y="196"/>
                        </a:lnTo>
                        <a:lnTo>
                          <a:pt x="411" y="262"/>
                        </a:lnTo>
                        <a:lnTo>
                          <a:pt x="574" y="343"/>
                        </a:lnTo>
                        <a:lnTo>
                          <a:pt x="792" y="438"/>
                        </a:lnTo>
                        <a:lnTo>
                          <a:pt x="1148" y="562"/>
                        </a:lnTo>
                        <a:lnTo>
                          <a:pt x="1148" y="641"/>
                        </a:lnTo>
                        <a:lnTo>
                          <a:pt x="348" y="286"/>
                        </a:lnTo>
                        <a:lnTo>
                          <a:pt x="0" y="39"/>
                        </a:lnTo>
                        <a:lnTo>
                          <a:pt x="21" y="0"/>
                        </a:lnTo>
                        <a:lnTo>
                          <a:pt x="21" y="0"/>
                        </a:lnTo>
                        <a:close/>
                      </a:path>
                    </a:pathLst>
                  </a:custGeom>
                  <a:solidFill>
                    <a:srgbClr val="8989A8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7" name="Freeform 200">
                    <a:extLst>
                      <a:ext uri="{FF2B5EF4-FFF2-40B4-BE49-F238E27FC236}">
                        <a16:creationId xmlns:a16="http://schemas.microsoft.com/office/drawing/2014/main" id="{4F2EA486-A919-40A1-B455-9CC406E2BF7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87" y="1436"/>
                    <a:ext cx="1146" cy="152"/>
                  </a:xfrm>
                  <a:custGeom>
                    <a:avLst/>
                    <a:gdLst>
                      <a:gd name="T0" fmla="*/ 32 w 1156"/>
                      <a:gd name="T1" fmla="*/ 0 h 608"/>
                      <a:gd name="T2" fmla="*/ 186 w 1156"/>
                      <a:gd name="T3" fmla="*/ 123 h 608"/>
                      <a:gd name="T4" fmla="*/ 338 w 1156"/>
                      <a:gd name="T5" fmla="*/ 221 h 608"/>
                      <a:gd name="T6" fmla="*/ 474 w 1156"/>
                      <a:gd name="T7" fmla="*/ 298 h 608"/>
                      <a:gd name="T8" fmla="*/ 672 w 1156"/>
                      <a:gd name="T9" fmla="*/ 385 h 608"/>
                      <a:gd name="T10" fmla="*/ 896 w 1156"/>
                      <a:gd name="T11" fmla="*/ 471 h 608"/>
                      <a:gd name="T12" fmla="*/ 1156 w 1156"/>
                      <a:gd name="T13" fmla="*/ 566 h 608"/>
                      <a:gd name="T14" fmla="*/ 1156 w 1156"/>
                      <a:gd name="T15" fmla="*/ 608 h 608"/>
                      <a:gd name="T16" fmla="*/ 733 w 1156"/>
                      <a:gd name="T17" fmla="*/ 458 h 608"/>
                      <a:gd name="T18" fmla="*/ 332 w 1156"/>
                      <a:gd name="T19" fmla="*/ 286 h 608"/>
                      <a:gd name="T20" fmla="*/ 0 w 1156"/>
                      <a:gd name="T21" fmla="*/ 35 h 608"/>
                      <a:gd name="T22" fmla="*/ 32 w 1156"/>
                      <a:gd name="T23" fmla="*/ 0 h 608"/>
                      <a:gd name="T24" fmla="*/ 32 w 1156"/>
                      <a:gd name="T25" fmla="*/ 0 h 6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</a:cxnLst>
                    <a:rect l="0" t="0" r="r" b="b"/>
                    <a:pathLst>
                      <a:path w="1156" h="608">
                        <a:moveTo>
                          <a:pt x="32" y="0"/>
                        </a:moveTo>
                        <a:lnTo>
                          <a:pt x="186" y="123"/>
                        </a:lnTo>
                        <a:lnTo>
                          <a:pt x="338" y="221"/>
                        </a:lnTo>
                        <a:lnTo>
                          <a:pt x="474" y="298"/>
                        </a:lnTo>
                        <a:lnTo>
                          <a:pt x="672" y="385"/>
                        </a:lnTo>
                        <a:lnTo>
                          <a:pt x="896" y="471"/>
                        </a:lnTo>
                        <a:lnTo>
                          <a:pt x="1156" y="566"/>
                        </a:lnTo>
                        <a:lnTo>
                          <a:pt x="1156" y="608"/>
                        </a:lnTo>
                        <a:lnTo>
                          <a:pt x="733" y="458"/>
                        </a:lnTo>
                        <a:lnTo>
                          <a:pt x="332" y="286"/>
                        </a:lnTo>
                        <a:lnTo>
                          <a:pt x="0" y="35"/>
                        </a:lnTo>
                        <a:lnTo>
                          <a:pt x="32" y="0"/>
                        </a:lnTo>
                        <a:lnTo>
                          <a:pt x="32" y="0"/>
                        </a:lnTo>
                        <a:close/>
                      </a:path>
                    </a:pathLst>
                  </a:custGeom>
                  <a:solidFill>
                    <a:srgbClr val="5C5C73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248" name="Freeform 201">
                    <a:extLst>
                      <a:ext uri="{FF2B5EF4-FFF2-40B4-BE49-F238E27FC236}">
                        <a16:creationId xmlns:a16="http://schemas.microsoft.com/office/drawing/2014/main" id="{EA05A885-127A-495C-8FDB-50E21E6ABD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99" y="1428"/>
                    <a:ext cx="1134" cy="169"/>
                  </a:xfrm>
                  <a:custGeom>
                    <a:avLst/>
                    <a:gdLst>
                      <a:gd name="T0" fmla="*/ 45 w 1194"/>
                      <a:gd name="T1" fmla="*/ 0 h 678"/>
                      <a:gd name="T2" fmla="*/ 0 w 1194"/>
                      <a:gd name="T3" fmla="*/ 84 h 678"/>
                      <a:gd name="T4" fmla="*/ 31 w 1194"/>
                      <a:gd name="T5" fmla="*/ 86 h 678"/>
                      <a:gd name="T6" fmla="*/ 272 w 1194"/>
                      <a:gd name="T7" fmla="*/ 270 h 678"/>
                      <a:gd name="T8" fmla="*/ 506 w 1194"/>
                      <a:gd name="T9" fmla="*/ 412 h 678"/>
                      <a:gd name="T10" fmla="*/ 847 w 1194"/>
                      <a:gd name="T11" fmla="*/ 555 h 678"/>
                      <a:gd name="T12" fmla="*/ 1194 w 1194"/>
                      <a:gd name="T13" fmla="*/ 678 h 678"/>
                      <a:gd name="T14" fmla="*/ 1194 w 1194"/>
                      <a:gd name="T15" fmla="*/ 627 h 678"/>
                      <a:gd name="T16" fmla="*/ 1009 w 1194"/>
                      <a:gd name="T17" fmla="*/ 563 h 678"/>
                      <a:gd name="T18" fmla="*/ 710 w 1194"/>
                      <a:gd name="T19" fmla="*/ 444 h 678"/>
                      <a:gd name="T20" fmla="*/ 464 w 1194"/>
                      <a:gd name="T21" fmla="*/ 328 h 678"/>
                      <a:gd name="T22" fmla="*/ 257 w 1194"/>
                      <a:gd name="T23" fmla="*/ 198 h 678"/>
                      <a:gd name="T24" fmla="*/ 99 w 1194"/>
                      <a:gd name="T25" fmla="*/ 84 h 678"/>
                      <a:gd name="T26" fmla="*/ 58 w 1194"/>
                      <a:gd name="T27" fmla="*/ 37 h 678"/>
                      <a:gd name="T28" fmla="*/ 45 w 1194"/>
                      <a:gd name="T29" fmla="*/ 0 h 678"/>
                      <a:gd name="T30" fmla="*/ 45 w 1194"/>
                      <a:gd name="T31" fmla="*/ 0 h 67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</a:cxnLst>
                    <a:rect l="0" t="0" r="r" b="b"/>
                    <a:pathLst>
                      <a:path w="1194" h="678">
                        <a:moveTo>
                          <a:pt x="45" y="0"/>
                        </a:moveTo>
                        <a:lnTo>
                          <a:pt x="0" y="84"/>
                        </a:lnTo>
                        <a:lnTo>
                          <a:pt x="31" y="86"/>
                        </a:lnTo>
                        <a:lnTo>
                          <a:pt x="272" y="270"/>
                        </a:lnTo>
                        <a:lnTo>
                          <a:pt x="506" y="412"/>
                        </a:lnTo>
                        <a:lnTo>
                          <a:pt x="847" y="555"/>
                        </a:lnTo>
                        <a:lnTo>
                          <a:pt x="1194" y="678"/>
                        </a:lnTo>
                        <a:lnTo>
                          <a:pt x="1194" y="627"/>
                        </a:lnTo>
                        <a:lnTo>
                          <a:pt x="1009" y="563"/>
                        </a:lnTo>
                        <a:lnTo>
                          <a:pt x="710" y="444"/>
                        </a:lnTo>
                        <a:lnTo>
                          <a:pt x="464" y="328"/>
                        </a:lnTo>
                        <a:lnTo>
                          <a:pt x="257" y="198"/>
                        </a:lnTo>
                        <a:lnTo>
                          <a:pt x="99" y="84"/>
                        </a:lnTo>
                        <a:lnTo>
                          <a:pt x="58" y="37"/>
                        </a:lnTo>
                        <a:lnTo>
                          <a:pt x="45" y="0"/>
                        </a:lnTo>
                        <a:lnTo>
                          <a:pt x="45" y="0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244" name="Freeform 202">
                  <a:extLst>
                    <a:ext uri="{FF2B5EF4-FFF2-40B4-BE49-F238E27FC236}">
                      <a16:creationId xmlns:a16="http://schemas.microsoft.com/office/drawing/2014/main" id="{CD9B6FFC-3734-43FE-946F-90DF74020F4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34" y="1416"/>
                  <a:ext cx="1099" cy="150"/>
                </a:xfrm>
                <a:custGeom>
                  <a:avLst/>
                  <a:gdLst>
                    <a:gd name="T0" fmla="*/ 0 w 1108"/>
                    <a:gd name="T1" fmla="*/ 28 h 598"/>
                    <a:gd name="T2" fmla="*/ 141 w 1108"/>
                    <a:gd name="T3" fmla="*/ 131 h 598"/>
                    <a:gd name="T4" fmla="*/ 320 w 1108"/>
                    <a:gd name="T5" fmla="*/ 257 h 598"/>
                    <a:gd name="T6" fmla="*/ 507 w 1108"/>
                    <a:gd name="T7" fmla="*/ 359 h 598"/>
                    <a:gd name="T8" fmla="*/ 691 w 1108"/>
                    <a:gd name="T9" fmla="*/ 444 h 598"/>
                    <a:gd name="T10" fmla="*/ 875 w 1108"/>
                    <a:gd name="T11" fmla="*/ 515 h 598"/>
                    <a:gd name="T12" fmla="*/ 1108 w 1108"/>
                    <a:gd name="T13" fmla="*/ 598 h 598"/>
                    <a:gd name="T14" fmla="*/ 1108 w 1108"/>
                    <a:gd name="T15" fmla="*/ 566 h 598"/>
                    <a:gd name="T16" fmla="*/ 811 w 1108"/>
                    <a:gd name="T17" fmla="*/ 463 h 598"/>
                    <a:gd name="T18" fmla="*/ 632 w 1108"/>
                    <a:gd name="T19" fmla="*/ 389 h 598"/>
                    <a:gd name="T20" fmla="*/ 432 w 1108"/>
                    <a:gd name="T21" fmla="*/ 286 h 598"/>
                    <a:gd name="T22" fmla="*/ 247 w 1108"/>
                    <a:gd name="T23" fmla="*/ 170 h 598"/>
                    <a:gd name="T24" fmla="*/ 1 w 1108"/>
                    <a:gd name="T25" fmla="*/ 0 h 598"/>
                    <a:gd name="T26" fmla="*/ 0 w 1108"/>
                    <a:gd name="T27" fmla="*/ 28 h 598"/>
                    <a:gd name="T28" fmla="*/ 0 w 1108"/>
                    <a:gd name="T29" fmla="*/ 28 h 5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08" h="598">
                      <a:moveTo>
                        <a:pt x="0" y="28"/>
                      </a:moveTo>
                      <a:lnTo>
                        <a:pt x="141" y="131"/>
                      </a:lnTo>
                      <a:lnTo>
                        <a:pt x="320" y="257"/>
                      </a:lnTo>
                      <a:lnTo>
                        <a:pt x="507" y="359"/>
                      </a:lnTo>
                      <a:lnTo>
                        <a:pt x="691" y="444"/>
                      </a:lnTo>
                      <a:lnTo>
                        <a:pt x="875" y="515"/>
                      </a:lnTo>
                      <a:lnTo>
                        <a:pt x="1108" y="598"/>
                      </a:lnTo>
                      <a:lnTo>
                        <a:pt x="1108" y="566"/>
                      </a:lnTo>
                      <a:lnTo>
                        <a:pt x="811" y="463"/>
                      </a:lnTo>
                      <a:lnTo>
                        <a:pt x="632" y="389"/>
                      </a:lnTo>
                      <a:lnTo>
                        <a:pt x="432" y="286"/>
                      </a:lnTo>
                      <a:lnTo>
                        <a:pt x="247" y="170"/>
                      </a:lnTo>
                      <a:lnTo>
                        <a:pt x="1" y="0"/>
                      </a:lnTo>
                      <a:lnTo>
                        <a:pt x="0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8" name="Group 203">
                <a:extLst>
                  <a:ext uri="{FF2B5EF4-FFF2-40B4-BE49-F238E27FC236}">
                    <a16:creationId xmlns:a16="http://schemas.microsoft.com/office/drawing/2014/main" id="{9E769BCF-3A27-4C51-B356-B5F560ACE01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2744" y="1379"/>
                <a:ext cx="472" cy="239"/>
                <a:chOff x="2713" y="1379"/>
                <a:chExt cx="472" cy="239"/>
              </a:xfrm>
            </p:grpSpPr>
            <p:grpSp>
              <p:nvGrpSpPr>
                <p:cNvPr id="229" name="Group 204">
                  <a:extLst>
                    <a:ext uri="{FF2B5EF4-FFF2-40B4-BE49-F238E27FC236}">
                      <a16:creationId xmlns:a16="http://schemas.microsoft.com/office/drawing/2014/main" id="{271A7729-8C8A-4151-B73D-D97CE5D567A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 rot="2264335" flipH="1">
                  <a:off x="2927" y="1454"/>
                  <a:ext cx="258" cy="164"/>
                  <a:chOff x="2687" y="1416"/>
                  <a:chExt cx="1146" cy="181"/>
                </a:xfrm>
              </p:grpSpPr>
              <p:grpSp>
                <p:nvGrpSpPr>
                  <p:cNvPr id="237" name="Group 205">
                    <a:extLst>
                      <a:ext uri="{FF2B5EF4-FFF2-40B4-BE49-F238E27FC236}">
                        <a16:creationId xmlns:a16="http://schemas.microsoft.com/office/drawing/2014/main" id="{CC163FEF-5902-4D78-90CE-860506B871E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87" y="1422"/>
                    <a:ext cx="1146" cy="175"/>
                    <a:chOff x="2687" y="1422"/>
                    <a:chExt cx="1146" cy="175"/>
                  </a:xfrm>
                </p:grpSpPr>
                <p:sp>
                  <p:nvSpPr>
                    <p:cNvPr id="239" name="Freeform 206">
                      <a:extLst>
                        <a:ext uri="{FF2B5EF4-FFF2-40B4-BE49-F238E27FC236}">
                          <a16:creationId xmlns:a16="http://schemas.microsoft.com/office/drawing/2014/main" id="{2915D548-AD13-4C36-AB35-440561F02067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03" y="1422"/>
                      <a:ext cx="1130" cy="159"/>
                    </a:xfrm>
                    <a:custGeom>
                      <a:avLst/>
                      <a:gdLst>
                        <a:gd name="T0" fmla="*/ 37 w 1142"/>
                        <a:gd name="T1" fmla="*/ 0 h 635"/>
                        <a:gd name="T2" fmla="*/ 0 w 1142"/>
                        <a:gd name="T3" fmla="*/ 79 h 635"/>
                        <a:gd name="T4" fmla="*/ 414 w 1142"/>
                        <a:gd name="T5" fmla="*/ 364 h 635"/>
                        <a:gd name="T6" fmla="*/ 1142 w 1142"/>
                        <a:gd name="T7" fmla="*/ 635 h 635"/>
                        <a:gd name="T8" fmla="*/ 1142 w 1142"/>
                        <a:gd name="T9" fmla="*/ 566 h 635"/>
                        <a:gd name="T10" fmla="*/ 750 w 1142"/>
                        <a:gd name="T11" fmla="*/ 419 h 635"/>
                        <a:gd name="T12" fmla="*/ 356 w 1142"/>
                        <a:gd name="T13" fmla="*/ 222 h 635"/>
                        <a:gd name="T14" fmla="*/ 37 w 1142"/>
                        <a:gd name="T15" fmla="*/ 0 h 635"/>
                        <a:gd name="T16" fmla="*/ 37 w 1142"/>
                        <a:gd name="T17" fmla="*/ 0 h 6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142" h="635">
                          <a:moveTo>
                            <a:pt x="37" y="0"/>
                          </a:moveTo>
                          <a:lnTo>
                            <a:pt x="0" y="79"/>
                          </a:lnTo>
                          <a:lnTo>
                            <a:pt x="414" y="364"/>
                          </a:lnTo>
                          <a:lnTo>
                            <a:pt x="1142" y="635"/>
                          </a:lnTo>
                          <a:lnTo>
                            <a:pt x="1142" y="566"/>
                          </a:lnTo>
                          <a:lnTo>
                            <a:pt x="750" y="419"/>
                          </a:lnTo>
                          <a:lnTo>
                            <a:pt x="356" y="222"/>
                          </a:lnTo>
                          <a:lnTo>
                            <a:pt x="37" y="0"/>
                          </a:lnTo>
                          <a:lnTo>
                            <a:pt x="37" y="0"/>
                          </a:lnTo>
                          <a:close/>
                        </a:path>
                      </a:pathLst>
                    </a:custGeom>
                    <a:solidFill>
                      <a:srgbClr val="B8B8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0" name="Freeform 207">
                      <a:extLst>
                        <a:ext uri="{FF2B5EF4-FFF2-40B4-BE49-F238E27FC236}">
                          <a16:creationId xmlns:a16="http://schemas.microsoft.com/office/drawing/2014/main" id="{8D49EEA3-2F6D-4269-8743-8427F484210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95" y="1430"/>
                      <a:ext cx="1138" cy="161"/>
                    </a:xfrm>
                    <a:custGeom>
                      <a:avLst/>
                      <a:gdLst>
                        <a:gd name="T0" fmla="*/ 21 w 1148"/>
                        <a:gd name="T1" fmla="*/ 0 h 641"/>
                        <a:gd name="T2" fmla="*/ 300 w 1148"/>
                        <a:gd name="T3" fmla="*/ 196 h 641"/>
                        <a:gd name="T4" fmla="*/ 411 w 1148"/>
                        <a:gd name="T5" fmla="*/ 262 h 641"/>
                        <a:gd name="T6" fmla="*/ 574 w 1148"/>
                        <a:gd name="T7" fmla="*/ 343 h 641"/>
                        <a:gd name="T8" fmla="*/ 792 w 1148"/>
                        <a:gd name="T9" fmla="*/ 438 h 641"/>
                        <a:gd name="T10" fmla="*/ 1148 w 1148"/>
                        <a:gd name="T11" fmla="*/ 562 h 641"/>
                        <a:gd name="T12" fmla="*/ 1148 w 1148"/>
                        <a:gd name="T13" fmla="*/ 641 h 641"/>
                        <a:gd name="T14" fmla="*/ 348 w 1148"/>
                        <a:gd name="T15" fmla="*/ 286 h 641"/>
                        <a:gd name="T16" fmla="*/ 0 w 1148"/>
                        <a:gd name="T17" fmla="*/ 39 h 641"/>
                        <a:gd name="T18" fmla="*/ 21 w 1148"/>
                        <a:gd name="T19" fmla="*/ 0 h 641"/>
                        <a:gd name="T20" fmla="*/ 21 w 1148"/>
                        <a:gd name="T21" fmla="*/ 0 h 64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48" h="641">
                          <a:moveTo>
                            <a:pt x="21" y="0"/>
                          </a:moveTo>
                          <a:lnTo>
                            <a:pt x="300" y="196"/>
                          </a:lnTo>
                          <a:lnTo>
                            <a:pt x="411" y="262"/>
                          </a:lnTo>
                          <a:lnTo>
                            <a:pt x="574" y="343"/>
                          </a:lnTo>
                          <a:lnTo>
                            <a:pt x="792" y="438"/>
                          </a:lnTo>
                          <a:lnTo>
                            <a:pt x="1148" y="562"/>
                          </a:lnTo>
                          <a:lnTo>
                            <a:pt x="1148" y="641"/>
                          </a:lnTo>
                          <a:lnTo>
                            <a:pt x="348" y="286"/>
                          </a:lnTo>
                          <a:lnTo>
                            <a:pt x="0" y="39"/>
                          </a:lnTo>
                          <a:lnTo>
                            <a:pt x="21" y="0"/>
                          </a:lnTo>
                          <a:lnTo>
                            <a:pt x="21" y="0"/>
                          </a:lnTo>
                          <a:close/>
                        </a:path>
                      </a:pathLst>
                    </a:custGeom>
                    <a:solidFill>
                      <a:srgbClr val="8989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1" name="Freeform 208">
                      <a:extLst>
                        <a:ext uri="{FF2B5EF4-FFF2-40B4-BE49-F238E27FC236}">
                          <a16:creationId xmlns:a16="http://schemas.microsoft.com/office/drawing/2014/main" id="{551DA466-3D4A-468E-89EF-7ED8DE50EB59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87" y="1436"/>
                      <a:ext cx="1146" cy="152"/>
                    </a:xfrm>
                    <a:custGeom>
                      <a:avLst/>
                      <a:gdLst>
                        <a:gd name="T0" fmla="*/ 32 w 1156"/>
                        <a:gd name="T1" fmla="*/ 0 h 608"/>
                        <a:gd name="T2" fmla="*/ 186 w 1156"/>
                        <a:gd name="T3" fmla="*/ 123 h 608"/>
                        <a:gd name="T4" fmla="*/ 338 w 1156"/>
                        <a:gd name="T5" fmla="*/ 221 h 608"/>
                        <a:gd name="T6" fmla="*/ 474 w 1156"/>
                        <a:gd name="T7" fmla="*/ 298 h 608"/>
                        <a:gd name="T8" fmla="*/ 672 w 1156"/>
                        <a:gd name="T9" fmla="*/ 385 h 608"/>
                        <a:gd name="T10" fmla="*/ 896 w 1156"/>
                        <a:gd name="T11" fmla="*/ 471 h 608"/>
                        <a:gd name="T12" fmla="*/ 1156 w 1156"/>
                        <a:gd name="T13" fmla="*/ 566 h 608"/>
                        <a:gd name="T14" fmla="*/ 1156 w 1156"/>
                        <a:gd name="T15" fmla="*/ 608 h 608"/>
                        <a:gd name="T16" fmla="*/ 733 w 1156"/>
                        <a:gd name="T17" fmla="*/ 458 h 608"/>
                        <a:gd name="T18" fmla="*/ 332 w 1156"/>
                        <a:gd name="T19" fmla="*/ 286 h 608"/>
                        <a:gd name="T20" fmla="*/ 0 w 1156"/>
                        <a:gd name="T21" fmla="*/ 35 h 608"/>
                        <a:gd name="T22" fmla="*/ 32 w 1156"/>
                        <a:gd name="T23" fmla="*/ 0 h 608"/>
                        <a:gd name="T24" fmla="*/ 32 w 1156"/>
                        <a:gd name="T25" fmla="*/ 0 h 6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156" h="608">
                          <a:moveTo>
                            <a:pt x="32" y="0"/>
                          </a:moveTo>
                          <a:lnTo>
                            <a:pt x="186" y="123"/>
                          </a:lnTo>
                          <a:lnTo>
                            <a:pt x="338" y="221"/>
                          </a:lnTo>
                          <a:lnTo>
                            <a:pt x="474" y="298"/>
                          </a:lnTo>
                          <a:lnTo>
                            <a:pt x="672" y="385"/>
                          </a:lnTo>
                          <a:lnTo>
                            <a:pt x="896" y="471"/>
                          </a:lnTo>
                          <a:lnTo>
                            <a:pt x="1156" y="566"/>
                          </a:lnTo>
                          <a:lnTo>
                            <a:pt x="1156" y="608"/>
                          </a:lnTo>
                          <a:lnTo>
                            <a:pt x="733" y="458"/>
                          </a:lnTo>
                          <a:lnTo>
                            <a:pt x="332" y="286"/>
                          </a:lnTo>
                          <a:lnTo>
                            <a:pt x="0" y="35"/>
                          </a:lnTo>
                          <a:lnTo>
                            <a:pt x="32" y="0"/>
                          </a:lnTo>
                          <a:lnTo>
                            <a:pt x="32" y="0"/>
                          </a:lnTo>
                          <a:close/>
                        </a:path>
                      </a:pathLst>
                    </a:custGeom>
                    <a:solidFill>
                      <a:srgbClr val="5C5C7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42" name="Freeform 209">
                      <a:extLst>
                        <a:ext uri="{FF2B5EF4-FFF2-40B4-BE49-F238E27FC236}">
                          <a16:creationId xmlns:a16="http://schemas.microsoft.com/office/drawing/2014/main" id="{0A56E70E-BEAE-45CE-ABA7-A201C5C74B9E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99" y="1428"/>
                      <a:ext cx="1134" cy="169"/>
                    </a:xfrm>
                    <a:custGeom>
                      <a:avLst/>
                      <a:gdLst>
                        <a:gd name="T0" fmla="*/ 45 w 1194"/>
                        <a:gd name="T1" fmla="*/ 0 h 678"/>
                        <a:gd name="T2" fmla="*/ 0 w 1194"/>
                        <a:gd name="T3" fmla="*/ 84 h 678"/>
                        <a:gd name="T4" fmla="*/ 31 w 1194"/>
                        <a:gd name="T5" fmla="*/ 86 h 678"/>
                        <a:gd name="T6" fmla="*/ 272 w 1194"/>
                        <a:gd name="T7" fmla="*/ 270 h 678"/>
                        <a:gd name="T8" fmla="*/ 506 w 1194"/>
                        <a:gd name="T9" fmla="*/ 412 h 678"/>
                        <a:gd name="T10" fmla="*/ 847 w 1194"/>
                        <a:gd name="T11" fmla="*/ 555 h 678"/>
                        <a:gd name="T12" fmla="*/ 1194 w 1194"/>
                        <a:gd name="T13" fmla="*/ 678 h 678"/>
                        <a:gd name="T14" fmla="*/ 1194 w 1194"/>
                        <a:gd name="T15" fmla="*/ 627 h 678"/>
                        <a:gd name="T16" fmla="*/ 1009 w 1194"/>
                        <a:gd name="T17" fmla="*/ 563 h 678"/>
                        <a:gd name="T18" fmla="*/ 710 w 1194"/>
                        <a:gd name="T19" fmla="*/ 444 h 678"/>
                        <a:gd name="T20" fmla="*/ 464 w 1194"/>
                        <a:gd name="T21" fmla="*/ 328 h 678"/>
                        <a:gd name="T22" fmla="*/ 257 w 1194"/>
                        <a:gd name="T23" fmla="*/ 198 h 678"/>
                        <a:gd name="T24" fmla="*/ 99 w 1194"/>
                        <a:gd name="T25" fmla="*/ 84 h 678"/>
                        <a:gd name="T26" fmla="*/ 58 w 1194"/>
                        <a:gd name="T27" fmla="*/ 37 h 678"/>
                        <a:gd name="T28" fmla="*/ 45 w 1194"/>
                        <a:gd name="T29" fmla="*/ 0 h 678"/>
                        <a:gd name="T30" fmla="*/ 45 w 1194"/>
                        <a:gd name="T31" fmla="*/ 0 h 6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1194" h="678">
                          <a:moveTo>
                            <a:pt x="45" y="0"/>
                          </a:moveTo>
                          <a:lnTo>
                            <a:pt x="0" y="84"/>
                          </a:lnTo>
                          <a:lnTo>
                            <a:pt x="31" y="86"/>
                          </a:lnTo>
                          <a:lnTo>
                            <a:pt x="272" y="270"/>
                          </a:lnTo>
                          <a:lnTo>
                            <a:pt x="506" y="412"/>
                          </a:lnTo>
                          <a:lnTo>
                            <a:pt x="847" y="555"/>
                          </a:lnTo>
                          <a:lnTo>
                            <a:pt x="1194" y="678"/>
                          </a:lnTo>
                          <a:lnTo>
                            <a:pt x="1194" y="627"/>
                          </a:lnTo>
                          <a:lnTo>
                            <a:pt x="1009" y="563"/>
                          </a:lnTo>
                          <a:lnTo>
                            <a:pt x="710" y="444"/>
                          </a:lnTo>
                          <a:lnTo>
                            <a:pt x="464" y="328"/>
                          </a:lnTo>
                          <a:lnTo>
                            <a:pt x="257" y="198"/>
                          </a:lnTo>
                          <a:lnTo>
                            <a:pt x="99" y="84"/>
                          </a:lnTo>
                          <a:lnTo>
                            <a:pt x="58" y="37"/>
                          </a:lnTo>
                          <a:lnTo>
                            <a:pt x="45" y="0"/>
                          </a:lnTo>
                          <a:lnTo>
                            <a:pt x="4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38" name="Freeform 210">
                    <a:extLst>
                      <a:ext uri="{FF2B5EF4-FFF2-40B4-BE49-F238E27FC236}">
                        <a16:creationId xmlns:a16="http://schemas.microsoft.com/office/drawing/2014/main" id="{79465F08-E8AB-428F-BA1B-1A61FDF0B39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4" y="1416"/>
                    <a:ext cx="1099" cy="150"/>
                  </a:xfrm>
                  <a:custGeom>
                    <a:avLst/>
                    <a:gdLst>
                      <a:gd name="T0" fmla="*/ 0 w 1108"/>
                      <a:gd name="T1" fmla="*/ 28 h 598"/>
                      <a:gd name="T2" fmla="*/ 141 w 1108"/>
                      <a:gd name="T3" fmla="*/ 131 h 598"/>
                      <a:gd name="T4" fmla="*/ 320 w 1108"/>
                      <a:gd name="T5" fmla="*/ 257 h 598"/>
                      <a:gd name="T6" fmla="*/ 507 w 1108"/>
                      <a:gd name="T7" fmla="*/ 359 h 598"/>
                      <a:gd name="T8" fmla="*/ 691 w 1108"/>
                      <a:gd name="T9" fmla="*/ 444 h 598"/>
                      <a:gd name="T10" fmla="*/ 875 w 1108"/>
                      <a:gd name="T11" fmla="*/ 515 h 598"/>
                      <a:gd name="T12" fmla="*/ 1108 w 1108"/>
                      <a:gd name="T13" fmla="*/ 598 h 598"/>
                      <a:gd name="T14" fmla="*/ 1108 w 1108"/>
                      <a:gd name="T15" fmla="*/ 566 h 598"/>
                      <a:gd name="T16" fmla="*/ 811 w 1108"/>
                      <a:gd name="T17" fmla="*/ 463 h 598"/>
                      <a:gd name="T18" fmla="*/ 632 w 1108"/>
                      <a:gd name="T19" fmla="*/ 389 h 598"/>
                      <a:gd name="T20" fmla="*/ 432 w 1108"/>
                      <a:gd name="T21" fmla="*/ 286 h 598"/>
                      <a:gd name="T22" fmla="*/ 247 w 1108"/>
                      <a:gd name="T23" fmla="*/ 170 h 598"/>
                      <a:gd name="T24" fmla="*/ 1 w 1108"/>
                      <a:gd name="T25" fmla="*/ 0 h 598"/>
                      <a:gd name="T26" fmla="*/ 0 w 1108"/>
                      <a:gd name="T27" fmla="*/ 28 h 598"/>
                      <a:gd name="T28" fmla="*/ 0 w 1108"/>
                      <a:gd name="T29" fmla="*/ 28 h 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08" h="598">
                        <a:moveTo>
                          <a:pt x="0" y="28"/>
                        </a:moveTo>
                        <a:lnTo>
                          <a:pt x="141" y="131"/>
                        </a:lnTo>
                        <a:lnTo>
                          <a:pt x="320" y="257"/>
                        </a:lnTo>
                        <a:lnTo>
                          <a:pt x="507" y="359"/>
                        </a:lnTo>
                        <a:lnTo>
                          <a:pt x="691" y="444"/>
                        </a:lnTo>
                        <a:lnTo>
                          <a:pt x="875" y="515"/>
                        </a:lnTo>
                        <a:lnTo>
                          <a:pt x="1108" y="598"/>
                        </a:lnTo>
                        <a:lnTo>
                          <a:pt x="1108" y="566"/>
                        </a:lnTo>
                        <a:lnTo>
                          <a:pt x="811" y="463"/>
                        </a:lnTo>
                        <a:lnTo>
                          <a:pt x="632" y="389"/>
                        </a:lnTo>
                        <a:lnTo>
                          <a:pt x="432" y="286"/>
                        </a:lnTo>
                        <a:lnTo>
                          <a:pt x="247" y="170"/>
                        </a:lnTo>
                        <a:lnTo>
                          <a:pt x="1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230" name="Group 211">
                  <a:extLst>
                    <a:ext uri="{FF2B5EF4-FFF2-40B4-BE49-F238E27FC236}">
                      <a16:creationId xmlns:a16="http://schemas.microsoft.com/office/drawing/2014/main" id="{0EC78A92-CC2B-475B-88E5-56880798FD7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2713" y="1379"/>
                  <a:ext cx="258" cy="164"/>
                  <a:chOff x="2687" y="1416"/>
                  <a:chExt cx="1146" cy="181"/>
                </a:xfrm>
              </p:grpSpPr>
              <p:grpSp>
                <p:nvGrpSpPr>
                  <p:cNvPr id="231" name="Group 212">
                    <a:extLst>
                      <a:ext uri="{FF2B5EF4-FFF2-40B4-BE49-F238E27FC236}">
                        <a16:creationId xmlns:a16="http://schemas.microsoft.com/office/drawing/2014/main" id="{DA4B3CD0-8F79-42E2-8C19-1148C2D0973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2687" y="1422"/>
                    <a:ext cx="1146" cy="175"/>
                    <a:chOff x="2687" y="1422"/>
                    <a:chExt cx="1146" cy="175"/>
                  </a:xfrm>
                </p:grpSpPr>
                <p:sp>
                  <p:nvSpPr>
                    <p:cNvPr id="233" name="Freeform 213">
                      <a:extLst>
                        <a:ext uri="{FF2B5EF4-FFF2-40B4-BE49-F238E27FC236}">
                          <a16:creationId xmlns:a16="http://schemas.microsoft.com/office/drawing/2014/main" id="{94B2DFE2-AB7F-4912-BFA4-ED5772681B7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703" y="1422"/>
                      <a:ext cx="1130" cy="159"/>
                    </a:xfrm>
                    <a:custGeom>
                      <a:avLst/>
                      <a:gdLst>
                        <a:gd name="T0" fmla="*/ 37 w 1142"/>
                        <a:gd name="T1" fmla="*/ 0 h 635"/>
                        <a:gd name="T2" fmla="*/ 0 w 1142"/>
                        <a:gd name="T3" fmla="*/ 79 h 635"/>
                        <a:gd name="T4" fmla="*/ 414 w 1142"/>
                        <a:gd name="T5" fmla="*/ 364 h 635"/>
                        <a:gd name="T6" fmla="*/ 1142 w 1142"/>
                        <a:gd name="T7" fmla="*/ 635 h 635"/>
                        <a:gd name="T8" fmla="*/ 1142 w 1142"/>
                        <a:gd name="T9" fmla="*/ 566 h 635"/>
                        <a:gd name="T10" fmla="*/ 750 w 1142"/>
                        <a:gd name="T11" fmla="*/ 419 h 635"/>
                        <a:gd name="T12" fmla="*/ 356 w 1142"/>
                        <a:gd name="T13" fmla="*/ 222 h 635"/>
                        <a:gd name="T14" fmla="*/ 37 w 1142"/>
                        <a:gd name="T15" fmla="*/ 0 h 635"/>
                        <a:gd name="T16" fmla="*/ 37 w 1142"/>
                        <a:gd name="T17" fmla="*/ 0 h 635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</a:cxnLst>
                      <a:rect l="0" t="0" r="r" b="b"/>
                      <a:pathLst>
                        <a:path w="1142" h="635">
                          <a:moveTo>
                            <a:pt x="37" y="0"/>
                          </a:moveTo>
                          <a:lnTo>
                            <a:pt x="0" y="79"/>
                          </a:lnTo>
                          <a:lnTo>
                            <a:pt x="414" y="364"/>
                          </a:lnTo>
                          <a:lnTo>
                            <a:pt x="1142" y="635"/>
                          </a:lnTo>
                          <a:lnTo>
                            <a:pt x="1142" y="566"/>
                          </a:lnTo>
                          <a:lnTo>
                            <a:pt x="750" y="419"/>
                          </a:lnTo>
                          <a:lnTo>
                            <a:pt x="356" y="222"/>
                          </a:lnTo>
                          <a:lnTo>
                            <a:pt x="37" y="0"/>
                          </a:lnTo>
                          <a:lnTo>
                            <a:pt x="37" y="0"/>
                          </a:lnTo>
                          <a:close/>
                        </a:path>
                      </a:pathLst>
                    </a:custGeom>
                    <a:solidFill>
                      <a:srgbClr val="B8B8D9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4" name="Freeform 214">
                      <a:extLst>
                        <a:ext uri="{FF2B5EF4-FFF2-40B4-BE49-F238E27FC236}">
                          <a16:creationId xmlns:a16="http://schemas.microsoft.com/office/drawing/2014/main" id="{1E501B3B-8FE2-49C5-9B9F-3900764E8D98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95" y="1430"/>
                      <a:ext cx="1138" cy="161"/>
                    </a:xfrm>
                    <a:custGeom>
                      <a:avLst/>
                      <a:gdLst>
                        <a:gd name="T0" fmla="*/ 21 w 1148"/>
                        <a:gd name="T1" fmla="*/ 0 h 641"/>
                        <a:gd name="T2" fmla="*/ 300 w 1148"/>
                        <a:gd name="T3" fmla="*/ 196 h 641"/>
                        <a:gd name="T4" fmla="*/ 411 w 1148"/>
                        <a:gd name="T5" fmla="*/ 262 h 641"/>
                        <a:gd name="T6" fmla="*/ 574 w 1148"/>
                        <a:gd name="T7" fmla="*/ 343 h 641"/>
                        <a:gd name="T8" fmla="*/ 792 w 1148"/>
                        <a:gd name="T9" fmla="*/ 438 h 641"/>
                        <a:gd name="T10" fmla="*/ 1148 w 1148"/>
                        <a:gd name="T11" fmla="*/ 562 h 641"/>
                        <a:gd name="T12" fmla="*/ 1148 w 1148"/>
                        <a:gd name="T13" fmla="*/ 641 h 641"/>
                        <a:gd name="T14" fmla="*/ 348 w 1148"/>
                        <a:gd name="T15" fmla="*/ 286 h 641"/>
                        <a:gd name="T16" fmla="*/ 0 w 1148"/>
                        <a:gd name="T17" fmla="*/ 39 h 641"/>
                        <a:gd name="T18" fmla="*/ 21 w 1148"/>
                        <a:gd name="T19" fmla="*/ 0 h 641"/>
                        <a:gd name="T20" fmla="*/ 21 w 1148"/>
                        <a:gd name="T21" fmla="*/ 0 h 641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</a:cxnLst>
                      <a:rect l="0" t="0" r="r" b="b"/>
                      <a:pathLst>
                        <a:path w="1148" h="641">
                          <a:moveTo>
                            <a:pt x="21" y="0"/>
                          </a:moveTo>
                          <a:lnTo>
                            <a:pt x="300" y="196"/>
                          </a:lnTo>
                          <a:lnTo>
                            <a:pt x="411" y="262"/>
                          </a:lnTo>
                          <a:lnTo>
                            <a:pt x="574" y="343"/>
                          </a:lnTo>
                          <a:lnTo>
                            <a:pt x="792" y="438"/>
                          </a:lnTo>
                          <a:lnTo>
                            <a:pt x="1148" y="562"/>
                          </a:lnTo>
                          <a:lnTo>
                            <a:pt x="1148" y="641"/>
                          </a:lnTo>
                          <a:lnTo>
                            <a:pt x="348" y="286"/>
                          </a:lnTo>
                          <a:lnTo>
                            <a:pt x="0" y="39"/>
                          </a:lnTo>
                          <a:lnTo>
                            <a:pt x="21" y="0"/>
                          </a:lnTo>
                          <a:lnTo>
                            <a:pt x="21" y="0"/>
                          </a:lnTo>
                          <a:close/>
                        </a:path>
                      </a:pathLst>
                    </a:custGeom>
                    <a:solidFill>
                      <a:srgbClr val="8989A8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5" name="Freeform 215">
                      <a:extLst>
                        <a:ext uri="{FF2B5EF4-FFF2-40B4-BE49-F238E27FC236}">
                          <a16:creationId xmlns:a16="http://schemas.microsoft.com/office/drawing/2014/main" id="{4BD2D60E-1C0B-4AAF-9C20-E346C354D5A4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87" y="1436"/>
                      <a:ext cx="1146" cy="152"/>
                    </a:xfrm>
                    <a:custGeom>
                      <a:avLst/>
                      <a:gdLst>
                        <a:gd name="T0" fmla="*/ 32 w 1156"/>
                        <a:gd name="T1" fmla="*/ 0 h 608"/>
                        <a:gd name="T2" fmla="*/ 186 w 1156"/>
                        <a:gd name="T3" fmla="*/ 123 h 608"/>
                        <a:gd name="T4" fmla="*/ 338 w 1156"/>
                        <a:gd name="T5" fmla="*/ 221 h 608"/>
                        <a:gd name="T6" fmla="*/ 474 w 1156"/>
                        <a:gd name="T7" fmla="*/ 298 h 608"/>
                        <a:gd name="T8" fmla="*/ 672 w 1156"/>
                        <a:gd name="T9" fmla="*/ 385 h 608"/>
                        <a:gd name="T10" fmla="*/ 896 w 1156"/>
                        <a:gd name="T11" fmla="*/ 471 h 608"/>
                        <a:gd name="T12" fmla="*/ 1156 w 1156"/>
                        <a:gd name="T13" fmla="*/ 566 h 608"/>
                        <a:gd name="T14" fmla="*/ 1156 w 1156"/>
                        <a:gd name="T15" fmla="*/ 608 h 608"/>
                        <a:gd name="T16" fmla="*/ 733 w 1156"/>
                        <a:gd name="T17" fmla="*/ 458 h 608"/>
                        <a:gd name="T18" fmla="*/ 332 w 1156"/>
                        <a:gd name="T19" fmla="*/ 286 h 608"/>
                        <a:gd name="T20" fmla="*/ 0 w 1156"/>
                        <a:gd name="T21" fmla="*/ 35 h 608"/>
                        <a:gd name="T22" fmla="*/ 32 w 1156"/>
                        <a:gd name="T23" fmla="*/ 0 h 608"/>
                        <a:gd name="T24" fmla="*/ 32 w 1156"/>
                        <a:gd name="T25" fmla="*/ 0 h 60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</a:cxnLst>
                      <a:rect l="0" t="0" r="r" b="b"/>
                      <a:pathLst>
                        <a:path w="1156" h="608">
                          <a:moveTo>
                            <a:pt x="32" y="0"/>
                          </a:moveTo>
                          <a:lnTo>
                            <a:pt x="186" y="123"/>
                          </a:lnTo>
                          <a:lnTo>
                            <a:pt x="338" y="221"/>
                          </a:lnTo>
                          <a:lnTo>
                            <a:pt x="474" y="298"/>
                          </a:lnTo>
                          <a:lnTo>
                            <a:pt x="672" y="385"/>
                          </a:lnTo>
                          <a:lnTo>
                            <a:pt x="896" y="471"/>
                          </a:lnTo>
                          <a:lnTo>
                            <a:pt x="1156" y="566"/>
                          </a:lnTo>
                          <a:lnTo>
                            <a:pt x="1156" y="608"/>
                          </a:lnTo>
                          <a:lnTo>
                            <a:pt x="733" y="458"/>
                          </a:lnTo>
                          <a:lnTo>
                            <a:pt x="332" y="286"/>
                          </a:lnTo>
                          <a:lnTo>
                            <a:pt x="0" y="35"/>
                          </a:lnTo>
                          <a:lnTo>
                            <a:pt x="32" y="0"/>
                          </a:lnTo>
                          <a:lnTo>
                            <a:pt x="32" y="0"/>
                          </a:lnTo>
                          <a:close/>
                        </a:path>
                      </a:pathLst>
                    </a:custGeom>
                    <a:solidFill>
                      <a:srgbClr val="5C5C73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236" name="Freeform 216">
                      <a:extLst>
                        <a:ext uri="{FF2B5EF4-FFF2-40B4-BE49-F238E27FC236}">
                          <a16:creationId xmlns:a16="http://schemas.microsoft.com/office/drawing/2014/main" id="{30CC1144-7EA0-4ADC-A5EA-24B7977C7A03}"/>
                        </a:ext>
                      </a:extLst>
                    </p:cNvPr>
                    <p:cNvSpPr>
                      <a:spLocks/>
                    </p:cNvSpPr>
                    <p:nvPr/>
                  </p:nvSpPr>
                  <p:spPr bwMode="auto">
                    <a:xfrm>
                      <a:off x="2699" y="1428"/>
                      <a:ext cx="1134" cy="169"/>
                    </a:xfrm>
                    <a:custGeom>
                      <a:avLst/>
                      <a:gdLst>
                        <a:gd name="T0" fmla="*/ 45 w 1194"/>
                        <a:gd name="T1" fmla="*/ 0 h 678"/>
                        <a:gd name="T2" fmla="*/ 0 w 1194"/>
                        <a:gd name="T3" fmla="*/ 84 h 678"/>
                        <a:gd name="T4" fmla="*/ 31 w 1194"/>
                        <a:gd name="T5" fmla="*/ 86 h 678"/>
                        <a:gd name="T6" fmla="*/ 272 w 1194"/>
                        <a:gd name="T7" fmla="*/ 270 h 678"/>
                        <a:gd name="T8" fmla="*/ 506 w 1194"/>
                        <a:gd name="T9" fmla="*/ 412 h 678"/>
                        <a:gd name="T10" fmla="*/ 847 w 1194"/>
                        <a:gd name="T11" fmla="*/ 555 h 678"/>
                        <a:gd name="T12" fmla="*/ 1194 w 1194"/>
                        <a:gd name="T13" fmla="*/ 678 h 678"/>
                        <a:gd name="T14" fmla="*/ 1194 w 1194"/>
                        <a:gd name="T15" fmla="*/ 627 h 678"/>
                        <a:gd name="T16" fmla="*/ 1009 w 1194"/>
                        <a:gd name="T17" fmla="*/ 563 h 678"/>
                        <a:gd name="T18" fmla="*/ 710 w 1194"/>
                        <a:gd name="T19" fmla="*/ 444 h 678"/>
                        <a:gd name="T20" fmla="*/ 464 w 1194"/>
                        <a:gd name="T21" fmla="*/ 328 h 678"/>
                        <a:gd name="T22" fmla="*/ 257 w 1194"/>
                        <a:gd name="T23" fmla="*/ 198 h 678"/>
                        <a:gd name="T24" fmla="*/ 99 w 1194"/>
                        <a:gd name="T25" fmla="*/ 84 h 678"/>
                        <a:gd name="T26" fmla="*/ 58 w 1194"/>
                        <a:gd name="T27" fmla="*/ 37 h 678"/>
                        <a:gd name="T28" fmla="*/ 45 w 1194"/>
                        <a:gd name="T29" fmla="*/ 0 h 678"/>
                        <a:gd name="T30" fmla="*/ 45 w 1194"/>
                        <a:gd name="T31" fmla="*/ 0 h 678"/>
                      </a:gdLst>
                      <a:ahLst/>
                      <a:cxnLst>
                        <a:cxn ang="0">
                          <a:pos x="T0" y="T1"/>
                        </a:cxn>
                        <a:cxn ang="0">
                          <a:pos x="T2" y="T3"/>
                        </a:cxn>
                        <a:cxn ang="0">
                          <a:pos x="T4" y="T5"/>
                        </a:cxn>
                        <a:cxn ang="0">
                          <a:pos x="T6" y="T7"/>
                        </a:cxn>
                        <a:cxn ang="0">
                          <a:pos x="T8" y="T9"/>
                        </a:cxn>
                        <a:cxn ang="0">
                          <a:pos x="T10" y="T11"/>
                        </a:cxn>
                        <a:cxn ang="0">
                          <a:pos x="T12" y="T13"/>
                        </a:cxn>
                        <a:cxn ang="0">
                          <a:pos x="T14" y="T15"/>
                        </a:cxn>
                        <a:cxn ang="0">
                          <a:pos x="T16" y="T17"/>
                        </a:cxn>
                        <a:cxn ang="0">
                          <a:pos x="T18" y="T19"/>
                        </a:cxn>
                        <a:cxn ang="0">
                          <a:pos x="T20" y="T21"/>
                        </a:cxn>
                        <a:cxn ang="0">
                          <a:pos x="T22" y="T23"/>
                        </a:cxn>
                        <a:cxn ang="0">
                          <a:pos x="T24" y="T25"/>
                        </a:cxn>
                        <a:cxn ang="0">
                          <a:pos x="T26" y="T27"/>
                        </a:cxn>
                        <a:cxn ang="0">
                          <a:pos x="T28" y="T29"/>
                        </a:cxn>
                        <a:cxn ang="0">
                          <a:pos x="T30" y="T31"/>
                        </a:cxn>
                      </a:cxnLst>
                      <a:rect l="0" t="0" r="r" b="b"/>
                      <a:pathLst>
                        <a:path w="1194" h="678">
                          <a:moveTo>
                            <a:pt x="45" y="0"/>
                          </a:moveTo>
                          <a:lnTo>
                            <a:pt x="0" y="84"/>
                          </a:lnTo>
                          <a:lnTo>
                            <a:pt x="31" y="86"/>
                          </a:lnTo>
                          <a:lnTo>
                            <a:pt x="272" y="270"/>
                          </a:lnTo>
                          <a:lnTo>
                            <a:pt x="506" y="412"/>
                          </a:lnTo>
                          <a:lnTo>
                            <a:pt x="847" y="555"/>
                          </a:lnTo>
                          <a:lnTo>
                            <a:pt x="1194" y="678"/>
                          </a:lnTo>
                          <a:lnTo>
                            <a:pt x="1194" y="627"/>
                          </a:lnTo>
                          <a:lnTo>
                            <a:pt x="1009" y="563"/>
                          </a:lnTo>
                          <a:lnTo>
                            <a:pt x="710" y="444"/>
                          </a:lnTo>
                          <a:lnTo>
                            <a:pt x="464" y="328"/>
                          </a:lnTo>
                          <a:lnTo>
                            <a:pt x="257" y="198"/>
                          </a:lnTo>
                          <a:lnTo>
                            <a:pt x="99" y="84"/>
                          </a:lnTo>
                          <a:lnTo>
                            <a:pt x="58" y="37"/>
                          </a:lnTo>
                          <a:lnTo>
                            <a:pt x="45" y="0"/>
                          </a:lnTo>
                          <a:lnTo>
                            <a:pt x="45" y="0"/>
                          </a:lnTo>
                          <a:close/>
                        </a:path>
                      </a:pathLst>
                    </a:custGeom>
                    <a:solidFill>
                      <a:srgbClr val="000000"/>
                    </a:soli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round/>
                          <a:headEnd/>
                          <a:tailEnd/>
                        </a14:hiddenLine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232" name="Freeform 217">
                    <a:extLst>
                      <a:ext uri="{FF2B5EF4-FFF2-40B4-BE49-F238E27FC236}">
                        <a16:creationId xmlns:a16="http://schemas.microsoft.com/office/drawing/2014/main" id="{423A7B8A-5563-474E-B433-5A0F0B983AD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34" y="1416"/>
                    <a:ext cx="1099" cy="150"/>
                  </a:xfrm>
                  <a:custGeom>
                    <a:avLst/>
                    <a:gdLst>
                      <a:gd name="T0" fmla="*/ 0 w 1108"/>
                      <a:gd name="T1" fmla="*/ 28 h 598"/>
                      <a:gd name="T2" fmla="*/ 141 w 1108"/>
                      <a:gd name="T3" fmla="*/ 131 h 598"/>
                      <a:gd name="T4" fmla="*/ 320 w 1108"/>
                      <a:gd name="T5" fmla="*/ 257 h 598"/>
                      <a:gd name="T6" fmla="*/ 507 w 1108"/>
                      <a:gd name="T7" fmla="*/ 359 h 598"/>
                      <a:gd name="T8" fmla="*/ 691 w 1108"/>
                      <a:gd name="T9" fmla="*/ 444 h 598"/>
                      <a:gd name="T10" fmla="*/ 875 w 1108"/>
                      <a:gd name="T11" fmla="*/ 515 h 598"/>
                      <a:gd name="T12" fmla="*/ 1108 w 1108"/>
                      <a:gd name="T13" fmla="*/ 598 h 598"/>
                      <a:gd name="T14" fmla="*/ 1108 w 1108"/>
                      <a:gd name="T15" fmla="*/ 566 h 598"/>
                      <a:gd name="T16" fmla="*/ 811 w 1108"/>
                      <a:gd name="T17" fmla="*/ 463 h 598"/>
                      <a:gd name="T18" fmla="*/ 632 w 1108"/>
                      <a:gd name="T19" fmla="*/ 389 h 598"/>
                      <a:gd name="T20" fmla="*/ 432 w 1108"/>
                      <a:gd name="T21" fmla="*/ 286 h 598"/>
                      <a:gd name="T22" fmla="*/ 247 w 1108"/>
                      <a:gd name="T23" fmla="*/ 170 h 598"/>
                      <a:gd name="T24" fmla="*/ 1 w 1108"/>
                      <a:gd name="T25" fmla="*/ 0 h 598"/>
                      <a:gd name="T26" fmla="*/ 0 w 1108"/>
                      <a:gd name="T27" fmla="*/ 28 h 598"/>
                      <a:gd name="T28" fmla="*/ 0 w 1108"/>
                      <a:gd name="T29" fmla="*/ 28 h 59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</a:cxnLst>
                    <a:rect l="0" t="0" r="r" b="b"/>
                    <a:pathLst>
                      <a:path w="1108" h="598">
                        <a:moveTo>
                          <a:pt x="0" y="28"/>
                        </a:moveTo>
                        <a:lnTo>
                          <a:pt x="141" y="131"/>
                        </a:lnTo>
                        <a:lnTo>
                          <a:pt x="320" y="257"/>
                        </a:lnTo>
                        <a:lnTo>
                          <a:pt x="507" y="359"/>
                        </a:lnTo>
                        <a:lnTo>
                          <a:pt x="691" y="444"/>
                        </a:lnTo>
                        <a:lnTo>
                          <a:pt x="875" y="515"/>
                        </a:lnTo>
                        <a:lnTo>
                          <a:pt x="1108" y="598"/>
                        </a:lnTo>
                        <a:lnTo>
                          <a:pt x="1108" y="566"/>
                        </a:lnTo>
                        <a:lnTo>
                          <a:pt x="811" y="463"/>
                        </a:lnTo>
                        <a:lnTo>
                          <a:pt x="632" y="389"/>
                        </a:lnTo>
                        <a:lnTo>
                          <a:pt x="432" y="286"/>
                        </a:lnTo>
                        <a:lnTo>
                          <a:pt x="247" y="170"/>
                        </a:lnTo>
                        <a:lnTo>
                          <a:pt x="1" y="0"/>
                        </a:lnTo>
                        <a:lnTo>
                          <a:pt x="0" y="28"/>
                        </a:lnTo>
                        <a:lnTo>
                          <a:pt x="0" y="28"/>
                        </a:lnTo>
                        <a:close/>
                      </a:path>
                    </a:pathLst>
                  </a:custGeom>
                  <a:solidFill>
                    <a:srgbClr val="000000"/>
                  </a:soli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round/>
                        <a:headEnd/>
                        <a:tailEnd/>
                      </a14:hiddenLine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</p:grpSp>
        </p:grpSp>
        <p:grpSp>
          <p:nvGrpSpPr>
            <p:cNvPr id="192" name="Group 218">
              <a:extLst>
                <a:ext uri="{FF2B5EF4-FFF2-40B4-BE49-F238E27FC236}">
                  <a16:creationId xmlns:a16="http://schemas.microsoft.com/office/drawing/2014/main" id="{CF4DED67-64B2-4DEC-BE9B-20A9A58E80CD}"/>
                </a:ext>
              </a:extLst>
            </p:cNvPr>
            <p:cNvGrpSpPr>
              <a:grpSpLocks/>
            </p:cNvGrpSpPr>
            <p:nvPr/>
          </p:nvGrpSpPr>
          <p:grpSpPr bwMode="auto">
            <a:xfrm rot="-799917">
              <a:off x="2208" y="1226"/>
              <a:ext cx="557" cy="290"/>
              <a:chOff x="2109" y="1168"/>
              <a:chExt cx="615" cy="320"/>
            </a:xfrm>
          </p:grpSpPr>
          <p:sp>
            <p:nvSpPr>
              <p:cNvPr id="193" name="Freeform 219">
                <a:extLst>
                  <a:ext uri="{FF2B5EF4-FFF2-40B4-BE49-F238E27FC236}">
                    <a16:creationId xmlns:a16="http://schemas.microsoft.com/office/drawing/2014/main" id="{02B6030F-0209-40D1-9F6A-14771063C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6" y="1337"/>
                <a:ext cx="107" cy="110"/>
              </a:xfrm>
              <a:custGeom>
                <a:avLst/>
                <a:gdLst>
                  <a:gd name="T0" fmla="*/ 0 w 430"/>
                  <a:gd name="T1" fmla="*/ 35 h 438"/>
                  <a:gd name="T2" fmla="*/ 72 w 430"/>
                  <a:gd name="T3" fmla="*/ 5 h 438"/>
                  <a:gd name="T4" fmla="*/ 108 w 430"/>
                  <a:gd name="T5" fmla="*/ 0 h 438"/>
                  <a:gd name="T6" fmla="*/ 152 w 430"/>
                  <a:gd name="T7" fmla="*/ 13 h 438"/>
                  <a:gd name="T8" fmla="*/ 196 w 430"/>
                  <a:gd name="T9" fmla="*/ 42 h 438"/>
                  <a:gd name="T10" fmla="*/ 245 w 430"/>
                  <a:gd name="T11" fmla="*/ 84 h 438"/>
                  <a:gd name="T12" fmla="*/ 430 w 430"/>
                  <a:gd name="T13" fmla="*/ 404 h 438"/>
                  <a:gd name="T14" fmla="*/ 405 w 430"/>
                  <a:gd name="T15" fmla="*/ 438 h 438"/>
                  <a:gd name="T16" fmla="*/ 201 w 430"/>
                  <a:gd name="T17" fmla="*/ 103 h 438"/>
                  <a:gd name="T18" fmla="*/ 71 w 430"/>
                  <a:gd name="T19" fmla="*/ 46 h 438"/>
                  <a:gd name="T20" fmla="*/ 22 w 430"/>
                  <a:gd name="T21" fmla="*/ 77 h 438"/>
                  <a:gd name="T22" fmla="*/ 0 w 430"/>
                  <a:gd name="T23" fmla="*/ 35 h 438"/>
                  <a:gd name="T24" fmla="*/ 0 w 430"/>
                  <a:gd name="T25" fmla="*/ 35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430" h="438">
                    <a:moveTo>
                      <a:pt x="0" y="35"/>
                    </a:moveTo>
                    <a:lnTo>
                      <a:pt x="72" y="5"/>
                    </a:lnTo>
                    <a:lnTo>
                      <a:pt x="108" y="0"/>
                    </a:lnTo>
                    <a:lnTo>
                      <a:pt x="152" y="13"/>
                    </a:lnTo>
                    <a:lnTo>
                      <a:pt x="196" y="42"/>
                    </a:lnTo>
                    <a:lnTo>
                      <a:pt x="245" y="84"/>
                    </a:lnTo>
                    <a:lnTo>
                      <a:pt x="430" y="404"/>
                    </a:lnTo>
                    <a:lnTo>
                      <a:pt x="405" y="438"/>
                    </a:lnTo>
                    <a:lnTo>
                      <a:pt x="201" y="103"/>
                    </a:lnTo>
                    <a:lnTo>
                      <a:pt x="71" y="46"/>
                    </a:lnTo>
                    <a:lnTo>
                      <a:pt x="22" y="77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756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4" name="Freeform 220">
                <a:extLst>
                  <a:ext uri="{FF2B5EF4-FFF2-40B4-BE49-F238E27FC236}">
                    <a16:creationId xmlns:a16="http://schemas.microsoft.com/office/drawing/2014/main" id="{C849467E-182D-4EDE-BCFA-95EC022688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51" y="1385"/>
                <a:ext cx="67" cy="61"/>
              </a:xfrm>
              <a:custGeom>
                <a:avLst/>
                <a:gdLst>
                  <a:gd name="T0" fmla="*/ 60 w 268"/>
                  <a:gd name="T1" fmla="*/ 0 h 246"/>
                  <a:gd name="T2" fmla="*/ 96 w 268"/>
                  <a:gd name="T3" fmla="*/ 7 h 246"/>
                  <a:gd name="T4" fmla="*/ 112 w 268"/>
                  <a:gd name="T5" fmla="*/ 21 h 246"/>
                  <a:gd name="T6" fmla="*/ 116 w 268"/>
                  <a:gd name="T7" fmla="*/ 39 h 246"/>
                  <a:gd name="T8" fmla="*/ 160 w 268"/>
                  <a:gd name="T9" fmla="*/ 41 h 246"/>
                  <a:gd name="T10" fmla="*/ 258 w 268"/>
                  <a:gd name="T11" fmla="*/ 110 h 246"/>
                  <a:gd name="T12" fmla="*/ 268 w 268"/>
                  <a:gd name="T13" fmla="*/ 169 h 246"/>
                  <a:gd name="T14" fmla="*/ 211 w 268"/>
                  <a:gd name="T15" fmla="*/ 239 h 246"/>
                  <a:gd name="T16" fmla="*/ 160 w 268"/>
                  <a:gd name="T17" fmla="*/ 246 h 246"/>
                  <a:gd name="T18" fmla="*/ 60 w 268"/>
                  <a:gd name="T19" fmla="*/ 110 h 246"/>
                  <a:gd name="T20" fmla="*/ 0 w 268"/>
                  <a:gd name="T21" fmla="*/ 64 h 246"/>
                  <a:gd name="T22" fmla="*/ 60 w 268"/>
                  <a:gd name="T23" fmla="*/ 0 h 246"/>
                  <a:gd name="T24" fmla="*/ 60 w 268"/>
                  <a:gd name="T25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68" h="246">
                    <a:moveTo>
                      <a:pt x="60" y="0"/>
                    </a:moveTo>
                    <a:lnTo>
                      <a:pt x="96" y="7"/>
                    </a:lnTo>
                    <a:lnTo>
                      <a:pt x="112" y="21"/>
                    </a:lnTo>
                    <a:lnTo>
                      <a:pt x="116" y="39"/>
                    </a:lnTo>
                    <a:lnTo>
                      <a:pt x="160" y="41"/>
                    </a:lnTo>
                    <a:lnTo>
                      <a:pt x="258" y="110"/>
                    </a:lnTo>
                    <a:lnTo>
                      <a:pt x="268" y="169"/>
                    </a:lnTo>
                    <a:lnTo>
                      <a:pt x="211" y="239"/>
                    </a:lnTo>
                    <a:lnTo>
                      <a:pt x="160" y="246"/>
                    </a:lnTo>
                    <a:lnTo>
                      <a:pt x="60" y="110"/>
                    </a:lnTo>
                    <a:lnTo>
                      <a:pt x="0" y="64"/>
                    </a:lnTo>
                    <a:lnTo>
                      <a:pt x="60" y="0"/>
                    </a:lnTo>
                    <a:lnTo>
                      <a:pt x="60" y="0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5" name="Freeform 221">
                <a:extLst>
                  <a:ext uri="{FF2B5EF4-FFF2-40B4-BE49-F238E27FC236}">
                    <a16:creationId xmlns:a16="http://schemas.microsoft.com/office/drawing/2014/main" id="{44920B2E-CD39-43D3-B15D-D1FCA0C749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7" y="1416"/>
                <a:ext cx="32" cy="33"/>
              </a:xfrm>
              <a:custGeom>
                <a:avLst/>
                <a:gdLst>
                  <a:gd name="T0" fmla="*/ 20 w 126"/>
                  <a:gd name="T1" fmla="*/ 0 h 132"/>
                  <a:gd name="T2" fmla="*/ 126 w 126"/>
                  <a:gd name="T3" fmla="*/ 74 h 132"/>
                  <a:gd name="T4" fmla="*/ 126 w 126"/>
                  <a:gd name="T5" fmla="*/ 115 h 132"/>
                  <a:gd name="T6" fmla="*/ 113 w 126"/>
                  <a:gd name="T7" fmla="*/ 132 h 132"/>
                  <a:gd name="T8" fmla="*/ 0 w 126"/>
                  <a:gd name="T9" fmla="*/ 45 h 132"/>
                  <a:gd name="T10" fmla="*/ 20 w 126"/>
                  <a:gd name="T11" fmla="*/ 0 h 132"/>
                  <a:gd name="T12" fmla="*/ 20 w 126"/>
                  <a:gd name="T13" fmla="*/ 0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6" h="132">
                    <a:moveTo>
                      <a:pt x="20" y="0"/>
                    </a:moveTo>
                    <a:lnTo>
                      <a:pt x="126" y="74"/>
                    </a:lnTo>
                    <a:lnTo>
                      <a:pt x="126" y="115"/>
                    </a:lnTo>
                    <a:lnTo>
                      <a:pt x="113" y="132"/>
                    </a:lnTo>
                    <a:lnTo>
                      <a:pt x="0" y="45"/>
                    </a:lnTo>
                    <a:lnTo>
                      <a:pt x="20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756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6" name="Freeform 222">
                <a:extLst>
                  <a:ext uri="{FF2B5EF4-FFF2-40B4-BE49-F238E27FC236}">
                    <a16:creationId xmlns:a16="http://schemas.microsoft.com/office/drawing/2014/main" id="{617A6455-0196-45DC-9ADA-612C9910F9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9" y="1398"/>
                <a:ext cx="16" cy="18"/>
              </a:xfrm>
              <a:custGeom>
                <a:avLst/>
                <a:gdLst>
                  <a:gd name="T0" fmla="*/ 18 w 66"/>
                  <a:gd name="T1" fmla="*/ 0 h 70"/>
                  <a:gd name="T2" fmla="*/ 66 w 66"/>
                  <a:gd name="T3" fmla="*/ 35 h 70"/>
                  <a:gd name="T4" fmla="*/ 39 w 66"/>
                  <a:gd name="T5" fmla="*/ 70 h 70"/>
                  <a:gd name="T6" fmla="*/ 0 w 66"/>
                  <a:gd name="T7" fmla="*/ 37 h 70"/>
                  <a:gd name="T8" fmla="*/ 18 w 66"/>
                  <a:gd name="T9" fmla="*/ 0 h 70"/>
                  <a:gd name="T10" fmla="*/ 18 w 66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70">
                    <a:moveTo>
                      <a:pt x="18" y="0"/>
                    </a:moveTo>
                    <a:lnTo>
                      <a:pt x="66" y="35"/>
                    </a:lnTo>
                    <a:lnTo>
                      <a:pt x="39" y="70"/>
                    </a:lnTo>
                    <a:lnTo>
                      <a:pt x="0" y="37"/>
                    </a:lnTo>
                    <a:lnTo>
                      <a:pt x="18" y="0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756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7" name="Freeform 223">
                <a:extLst>
                  <a:ext uri="{FF2B5EF4-FFF2-40B4-BE49-F238E27FC236}">
                    <a16:creationId xmlns:a16="http://schemas.microsoft.com/office/drawing/2014/main" id="{281232A3-7F49-4AB4-A676-066007EC73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6" y="1383"/>
                <a:ext cx="22" cy="26"/>
              </a:xfrm>
              <a:custGeom>
                <a:avLst/>
                <a:gdLst>
                  <a:gd name="T0" fmla="*/ 39 w 88"/>
                  <a:gd name="T1" fmla="*/ 0 h 106"/>
                  <a:gd name="T2" fmla="*/ 0 w 88"/>
                  <a:gd name="T3" fmla="*/ 48 h 106"/>
                  <a:gd name="T4" fmla="*/ 47 w 88"/>
                  <a:gd name="T5" fmla="*/ 106 h 106"/>
                  <a:gd name="T6" fmla="*/ 88 w 88"/>
                  <a:gd name="T7" fmla="*/ 66 h 106"/>
                  <a:gd name="T8" fmla="*/ 72 w 88"/>
                  <a:gd name="T9" fmla="*/ 12 h 106"/>
                  <a:gd name="T10" fmla="*/ 39 w 88"/>
                  <a:gd name="T11" fmla="*/ 0 h 106"/>
                  <a:gd name="T12" fmla="*/ 39 w 88"/>
                  <a:gd name="T13" fmla="*/ 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106">
                    <a:moveTo>
                      <a:pt x="39" y="0"/>
                    </a:moveTo>
                    <a:lnTo>
                      <a:pt x="0" y="48"/>
                    </a:lnTo>
                    <a:lnTo>
                      <a:pt x="47" y="106"/>
                    </a:lnTo>
                    <a:lnTo>
                      <a:pt x="88" y="66"/>
                    </a:lnTo>
                    <a:lnTo>
                      <a:pt x="72" y="12"/>
                    </a:lnTo>
                    <a:lnTo>
                      <a:pt x="39" y="0"/>
                    </a:lnTo>
                    <a:lnTo>
                      <a:pt x="39" y="0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8" name="Freeform 224">
                <a:extLst>
                  <a:ext uri="{FF2B5EF4-FFF2-40B4-BE49-F238E27FC236}">
                    <a16:creationId xmlns:a16="http://schemas.microsoft.com/office/drawing/2014/main" id="{59FF4B47-243B-42A4-A02F-1A1C9667A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55" y="1347"/>
                <a:ext cx="37" cy="58"/>
              </a:xfrm>
              <a:custGeom>
                <a:avLst/>
                <a:gdLst>
                  <a:gd name="T0" fmla="*/ 41 w 151"/>
                  <a:gd name="T1" fmla="*/ 0 h 233"/>
                  <a:gd name="T2" fmla="*/ 78 w 151"/>
                  <a:gd name="T3" fmla="*/ 19 h 233"/>
                  <a:gd name="T4" fmla="*/ 151 w 151"/>
                  <a:gd name="T5" fmla="*/ 233 h 233"/>
                  <a:gd name="T6" fmla="*/ 132 w 151"/>
                  <a:gd name="T7" fmla="*/ 228 h 233"/>
                  <a:gd name="T8" fmla="*/ 0 w 151"/>
                  <a:gd name="T9" fmla="*/ 80 h 233"/>
                  <a:gd name="T10" fmla="*/ 41 w 151"/>
                  <a:gd name="T11" fmla="*/ 0 h 233"/>
                  <a:gd name="T12" fmla="*/ 41 w 151"/>
                  <a:gd name="T13" fmla="*/ 0 h 2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1" h="233">
                    <a:moveTo>
                      <a:pt x="41" y="0"/>
                    </a:moveTo>
                    <a:lnTo>
                      <a:pt x="78" y="19"/>
                    </a:lnTo>
                    <a:lnTo>
                      <a:pt x="151" y="233"/>
                    </a:lnTo>
                    <a:lnTo>
                      <a:pt x="132" y="228"/>
                    </a:lnTo>
                    <a:lnTo>
                      <a:pt x="0" y="80"/>
                    </a:lnTo>
                    <a:lnTo>
                      <a:pt x="41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rgbClr val="D1BD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99" name="Freeform 225">
                <a:extLst>
                  <a:ext uri="{FF2B5EF4-FFF2-40B4-BE49-F238E27FC236}">
                    <a16:creationId xmlns:a16="http://schemas.microsoft.com/office/drawing/2014/main" id="{2FB7B8C4-A1D7-4F16-BC7A-6413302027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0" y="1219"/>
                <a:ext cx="249" cy="80"/>
              </a:xfrm>
              <a:custGeom>
                <a:avLst/>
                <a:gdLst>
                  <a:gd name="T0" fmla="*/ 10 w 997"/>
                  <a:gd name="T1" fmla="*/ 239 h 318"/>
                  <a:gd name="T2" fmla="*/ 0 w 997"/>
                  <a:gd name="T3" fmla="*/ 279 h 318"/>
                  <a:gd name="T4" fmla="*/ 19 w 997"/>
                  <a:gd name="T5" fmla="*/ 318 h 318"/>
                  <a:gd name="T6" fmla="*/ 579 w 997"/>
                  <a:gd name="T7" fmla="*/ 110 h 318"/>
                  <a:gd name="T8" fmla="*/ 848 w 997"/>
                  <a:gd name="T9" fmla="*/ 118 h 318"/>
                  <a:gd name="T10" fmla="*/ 946 w 997"/>
                  <a:gd name="T11" fmla="*/ 152 h 318"/>
                  <a:gd name="T12" fmla="*/ 997 w 997"/>
                  <a:gd name="T13" fmla="*/ 29 h 318"/>
                  <a:gd name="T14" fmla="*/ 899 w 997"/>
                  <a:gd name="T15" fmla="*/ 0 h 318"/>
                  <a:gd name="T16" fmla="*/ 863 w 997"/>
                  <a:gd name="T17" fmla="*/ 22 h 318"/>
                  <a:gd name="T18" fmla="*/ 765 w 997"/>
                  <a:gd name="T19" fmla="*/ 14 h 318"/>
                  <a:gd name="T20" fmla="*/ 704 w 997"/>
                  <a:gd name="T21" fmla="*/ 14 h 318"/>
                  <a:gd name="T22" fmla="*/ 593 w 997"/>
                  <a:gd name="T23" fmla="*/ 25 h 318"/>
                  <a:gd name="T24" fmla="*/ 498 w 997"/>
                  <a:gd name="T25" fmla="*/ 42 h 318"/>
                  <a:gd name="T26" fmla="*/ 10 w 997"/>
                  <a:gd name="T27" fmla="*/ 239 h 318"/>
                  <a:gd name="T28" fmla="*/ 10 w 997"/>
                  <a:gd name="T29" fmla="*/ 239 h 3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997" h="318">
                    <a:moveTo>
                      <a:pt x="10" y="239"/>
                    </a:moveTo>
                    <a:lnTo>
                      <a:pt x="0" y="279"/>
                    </a:lnTo>
                    <a:lnTo>
                      <a:pt x="19" y="318"/>
                    </a:lnTo>
                    <a:lnTo>
                      <a:pt x="579" y="110"/>
                    </a:lnTo>
                    <a:lnTo>
                      <a:pt x="848" y="118"/>
                    </a:lnTo>
                    <a:lnTo>
                      <a:pt x="946" y="152"/>
                    </a:lnTo>
                    <a:lnTo>
                      <a:pt x="997" y="29"/>
                    </a:lnTo>
                    <a:lnTo>
                      <a:pt x="899" y="0"/>
                    </a:lnTo>
                    <a:lnTo>
                      <a:pt x="863" y="22"/>
                    </a:lnTo>
                    <a:lnTo>
                      <a:pt x="765" y="14"/>
                    </a:lnTo>
                    <a:lnTo>
                      <a:pt x="704" y="14"/>
                    </a:lnTo>
                    <a:lnTo>
                      <a:pt x="593" y="25"/>
                    </a:lnTo>
                    <a:lnTo>
                      <a:pt x="498" y="42"/>
                    </a:lnTo>
                    <a:lnTo>
                      <a:pt x="10" y="239"/>
                    </a:lnTo>
                    <a:lnTo>
                      <a:pt x="10" y="239"/>
                    </a:lnTo>
                    <a:close/>
                  </a:path>
                </a:pathLst>
              </a:custGeom>
              <a:solidFill>
                <a:srgbClr val="E8D9D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0" name="Freeform 226">
                <a:extLst>
                  <a:ext uri="{FF2B5EF4-FFF2-40B4-BE49-F238E27FC236}">
                    <a16:creationId xmlns:a16="http://schemas.microsoft.com/office/drawing/2014/main" id="{2EFDA937-89DD-494C-BF41-DD67A36935C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38" y="1228"/>
                <a:ext cx="82" cy="13"/>
              </a:xfrm>
              <a:custGeom>
                <a:avLst/>
                <a:gdLst>
                  <a:gd name="T0" fmla="*/ 0 w 331"/>
                  <a:gd name="T1" fmla="*/ 35 h 51"/>
                  <a:gd name="T2" fmla="*/ 69 w 331"/>
                  <a:gd name="T3" fmla="*/ 17 h 51"/>
                  <a:gd name="T4" fmla="*/ 151 w 331"/>
                  <a:gd name="T5" fmla="*/ 2 h 51"/>
                  <a:gd name="T6" fmla="*/ 214 w 331"/>
                  <a:gd name="T7" fmla="*/ 0 h 51"/>
                  <a:gd name="T8" fmla="*/ 278 w 331"/>
                  <a:gd name="T9" fmla="*/ 2 h 51"/>
                  <a:gd name="T10" fmla="*/ 331 w 331"/>
                  <a:gd name="T11" fmla="*/ 11 h 51"/>
                  <a:gd name="T12" fmla="*/ 322 w 331"/>
                  <a:gd name="T13" fmla="*/ 35 h 51"/>
                  <a:gd name="T14" fmla="*/ 201 w 331"/>
                  <a:gd name="T15" fmla="*/ 27 h 51"/>
                  <a:gd name="T16" fmla="*/ 113 w 331"/>
                  <a:gd name="T17" fmla="*/ 35 h 51"/>
                  <a:gd name="T18" fmla="*/ 20 w 331"/>
                  <a:gd name="T19" fmla="*/ 51 h 51"/>
                  <a:gd name="T20" fmla="*/ 0 w 331"/>
                  <a:gd name="T21" fmla="*/ 35 h 51"/>
                  <a:gd name="T22" fmla="*/ 0 w 331"/>
                  <a:gd name="T23" fmla="*/ 35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31" h="51">
                    <a:moveTo>
                      <a:pt x="0" y="35"/>
                    </a:moveTo>
                    <a:lnTo>
                      <a:pt x="69" y="17"/>
                    </a:lnTo>
                    <a:lnTo>
                      <a:pt x="151" y="2"/>
                    </a:lnTo>
                    <a:lnTo>
                      <a:pt x="214" y="0"/>
                    </a:lnTo>
                    <a:lnTo>
                      <a:pt x="278" y="2"/>
                    </a:lnTo>
                    <a:lnTo>
                      <a:pt x="331" y="11"/>
                    </a:lnTo>
                    <a:lnTo>
                      <a:pt x="322" y="35"/>
                    </a:lnTo>
                    <a:lnTo>
                      <a:pt x="201" y="27"/>
                    </a:lnTo>
                    <a:lnTo>
                      <a:pt x="113" y="35"/>
                    </a:lnTo>
                    <a:lnTo>
                      <a:pt x="20" y="51"/>
                    </a:lnTo>
                    <a:lnTo>
                      <a:pt x="0" y="35"/>
                    </a:lnTo>
                    <a:lnTo>
                      <a:pt x="0" y="3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1" name="Freeform 227">
                <a:extLst>
                  <a:ext uri="{FF2B5EF4-FFF2-40B4-BE49-F238E27FC236}">
                    <a16:creationId xmlns:a16="http://schemas.microsoft.com/office/drawing/2014/main" id="{FF87D78A-F167-40B1-9FEE-E08FE84CB1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6" y="1218"/>
                <a:ext cx="32" cy="14"/>
              </a:xfrm>
              <a:custGeom>
                <a:avLst/>
                <a:gdLst>
                  <a:gd name="T0" fmla="*/ 0 w 125"/>
                  <a:gd name="T1" fmla="*/ 23 h 55"/>
                  <a:gd name="T2" fmla="*/ 31 w 125"/>
                  <a:gd name="T3" fmla="*/ 0 h 55"/>
                  <a:gd name="T4" fmla="*/ 125 w 125"/>
                  <a:gd name="T5" fmla="*/ 29 h 55"/>
                  <a:gd name="T6" fmla="*/ 115 w 125"/>
                  <a:gd name="T7" fmla="*/ 55 h 55"/>
                  <a:gd name="T8" fmla="*/ 0 w 125"/>
                  <a:gd name="T9" fmla="*/ 23 h 55"/>
                  <a:gd name="T10" fmla="*/ 0 w 125"/>
                  <a:gd name="T11" fmla="*/ 23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5" h="55">
                    <a:moveTo>
                      <a:pt x="0" y="23"/>
                    </a:moveTo>
                    <a:lnTo>
                      <a:pt x="31" y="0"/>
                    </a:lnTo>
                    <a:lnTo>
                      <a:pt x="125" y="29"/>
                    </a:lnTo>
                    <a:lnTo>
                      <a:pt x="115" y="55"/>
                    </a:lnTo>
                    <a:lnTo>
                      <a:pt x="0" y="23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A394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2" name="Freeform 228">
                <a:extLst>
                  <a:ext uri="{FF2B5EF4-FFF2-40B4-BE49-F238E27FC236}">
                    <a16:creationId xmlns:a16="http://schemas.microsoft.com/office/drawing/2014/main" id="{D4BA246B-299A-4135-B890-6600F8427D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0" y="1242"/>
                <a:ext cx="130" cy="50"/>
              </a:xfrm>
              <a:custGeom>
                <a:avLst/>
                <a:gdLst>
                  <a:gd name="T0" fmla="*/ 0 w 516"/>
                  <a:gd name="T1" fmla="*/ 175 h 202"/>
                  <a:gd name="T2" fmla="*/ 414 w 516"/>
                  <a:gd name="T3" fmla="*/ 9 h 202"/>
                  <a:gd name="T4" fmla="*/ 476 w 516"/>
                  <a:gd name="T5" fmla="*/ 0 h 202"/>
                  <a:gd name="T6" fmla="*/ 516 w 516"/>
                  <a:gd name="T7" fmla="*/ 4 h 202"/>
                  <a:gd name="T8" fmla="*/ 375 w 516"/>
                  <a:gd name="T9" fmla="*/ 59 h 202"/>
                  <a:gd name="T10" fmla="*/ 12 w 516"/>
                  <a:gd name="T11" fmla="*/ 202 h 202"/>
                  <a:gd name="T12" fmla="*/ 0 w 516"/>
                  <a:gd name="T13" fmla="*/ 175 h 202"/>
                  <a:gd name="T14" fmla="*/ 0 w 516"/>
                  <a:gd name="T15" fmla="*/ 175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16" h="202">
                    <a:moveTo>
                      <a:pt x="0" y="175"/>
                    </a:moveTo>
                    <a:lnTo>
                      <a:pt x="414" y="9"/>
                    </a:lnTo>
                    <a:lnTo>
                      <a:pt x="476" y="0"/>
                    </a:lnTo>
                    <a:lnTo>
                      <a:pt x="516" y="4"/>
                    </a:lnTo>
                    <a:lnTo>
                      <a:pt x="375" y="59"/>
                    </a:lnTo>
                    <a:lnTo>
                      <a:pt x="12" y="202"/>
                    </a:lnTo>
                    <a:lnTo>
                      <a:pt x="0" y="175"/>
                    </a:lnTo>
                    <a:lnTo>
                      <a:pt x="0" y="175"/>
                    </a:lnTo>
                    <a:close/>
                  </a:path>
                </a:pathLst>
              </a:custGeom>
              <a:solidFill>
                <a:srgbClr val="A3949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3" name="Freeform 229">
                <a:extLst>
                  <a:ext uri="{FF2B5EF4-FFF2-40B4-BE49-F238E27FC236}">
                    <a16:creationId xmlns:a16="http://schemas.microsoft.com/office/drawing/2014/main" id="{A50E7B3E-C354-4751-BE08-AE697C6888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3" y="1241"/>
                <a:ext cx="235" cy="59"/>
              </a:xfrm>
              <a:custGeom>
                <a:avLst/>
                <a:gdLst>
                  <a:gd name="T0" fmla="*/ 0 w 941"/>
                  <a:gd name="T1" fmla="*/ 224 h 236"/>
                  <a:gd name="T2" fmla="*/ 7 w 941"/>
                  <a:gd name="T3" fmla="*/ 236 h 236"/>
                  <a:gd name="T4" fmla="*/ 520 w 941"/>
                  <a:gd name="T5" fmla="*/ 46 h 236"/>
                  <a:gd name="T6" fmla="*/ 677 w 941"/>
                  <a:gd name="T7" fmla="*/ 22 h 236"/>
                  <a:gd name="T8" fmla="*/ 838 w 941"/>
                  <a:gd name="T9" fmla="*/ 36 h 236"/>
                  <a:gd name="T10" fmla="*/ 941 w 941"/>
                  <a:gd name="T11" fmla="*/ 71 h 236"/>
                  <a:gd name="T12" fmla="*/ 941 w 941"/>
                  <a:gd name="T13" fmla="*/ 46 h 236"/>
                  <a:gd name="T14" fmla="*/ 849 w 941"/>
                  <a:gd name="T15" fmla="*/ 16 h 236"/>
                  <a:gd name="T16" fmla="*/ 782 w 941"/>
                  <a:gd name="T17" fmla="*/ 6 h 236"/>
                  <a:gd name="T18" fmla="*/ 696 w 941"/>
                  <a:gd name="T19" fmla="*/ 0 h 236"/>
                  <a:gd name="T20" fmla="*/ 595 w 941"/>
                  <a:gd name="T21" fmla="*/ 8 h 236"/>
                  <a:gd name="T22" fmla="*/ 521 w 941"/>
                  <a:gd name="T23" fmla="*/ 17 h 236"/>
                  <a:gd name="T24" fmla="*/ 0 w 941"/>
                  <a:gd name="T25" fmla="*/ 224 h 236"/>
                  <a:gd name="T26" fmla="*/ 0 w 941"/>
                  <a:gd name="T27" fmla="*/ 224 h 2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941" h="236">
                    <a:moveTo>
                      <a:pt x="0" y="224"/>
                    </a:moveTo>
                    <a:lnTo>
                      <a:pt x="7" y="236"/>
                    </a:lnTo>
                    <a:lnTo>
                      <a:pt x="520" y="46"/>
                    </a:lnTo>
                    <a:lnTo>
                      <a:pt x="677" y="22"/>
                    </a:lnTo>
                    <a:lnTo>
                      <a:pt x="838" y="36"/>
                    </a:lnTo>
                    <a:lnTo>
                      <a:pt x="941" y="71"/>
                    </a:lnTo>
                    <a:lnTo>
                      <a:pt x="941" y="46"/>
                    </a:lnTo>
                    <a:lnTo>
                      <a:pt x="849" y="16"/>
                    </a:lnTo>
                    <a:lnTo>
                      <a:pt x="782" y="6"/>
                    </a:lnTo>
                    <a:lnTo>
                      <a:pt x="696" y="0"/>
                    </a:lnTo>
                    <a:lnTo>
                      <a:pt x="595" y="8"/>
                    </a:lnTo>
                    <a:lnTo>
                      <a:pt x="521" y="17"/>
                    </a:lnTo>
                    <a:lnTo>
                      <a:pt x="0" y="224"/>
                    </a:lnTo>
                    <a:lnTo>
                      <a:pt x="0" y="224"/>
                    </a:lnTo>
                    <a:close/>
                  </a:path>
                </a:pathLst>
              </a:custGeom>
              <a:solidFill>
                <a:srgbClr val="756868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4" name="Freeform 230">
                <a:extLst>
                  <a:ext uri="{FF2B5EF4-FFF2-40B4-BE49-F238E27FC236}">
                    <a16:creationId xmlns:a16="http://schemas.microsoft.com/office/drawing/2014/main" id="{82D2247E-6532-4F7B-970E-A0DD2E69FD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7" y="1174"/>
                <a:ext cx="311" cy="222"/>
              </a:xfrm>
              <a:custGeom>
                <a:avLst/>
                <a:gdLst>
                  <a:gd name="T0" fmla="*/ 51 w 1242"/>
                  <a:gd name="T1" fmla="*/ 190 h 886"/>
                  <a:gd name="T2" fmla="*/ 128 w 1242"/>
                  <a:gd name="T3" fmla="*/ 200 h 886"/>
                  <a:gd name="T4" fmla="*/ 170 w 1242"/>
                  <a:gd name="T5" fmla="*/ 160 h 886"/>
                  <a:gd name="T6" fmla="*/ 212 w 1242"/>
                  <a:gd name="T7" fmla="*/ 69 h 886"/>
                  <a:gd name="T8" fmla="*/ 320 w 1242"/>
                  <a:gd name="T9" fmla="*/ 0 h 886"/>
                  <a:gd name="T10" fmla="*/ 509 w 1242"/>
                  <a:gd name="T11" fmla="*/ 58 h 886"/>
                  <a:gd name="T12" fmla="*/ 755 w 1242"/>
                  <a:gd name="T13" fmla="*/ 265 h 886"/>
                  <a:gd name="T14" fmla="*/ 750 w 1242"/>
                  <a:gd name="T15" fmla="*/ 398 h 886"/>
                  <a:gd name="T16" fmla="*/ 817 w 1242"/>
                  <a:gd name="T17" fmla="*/ 471 h 886"/>
                  <a:gd name="T18" fmla="*/ 1170 w 1242"/>
                  <a:gd name="T19" fmla="*/ 736 h 886"/>
                  <a:gd name="T20" fmla="*/ 1231 w 1242"/>
                  <a:gd name="T21" fmla="*/ 743 h 886"/>
                  <a:gd name="T22" fmla="*/ 1242 w 1242"/>
                  <a:gd name="T23" fmla="*/ 828 h 886"/>
                  <a:gd name="T24" fmla="*/ 1137 w 1242"/>
                  <a:gd name="T25" fmla="*/ 886 h 886"/>
                  <a:gd name="T26" fmla="*/ 663 w 1242"/>
                  <a:gd name="T27" fmla="*/ 517 h 886"/>
                  <a:gd name="T28" fmla="*/ 525 w 1242"/>
                  <a:gd name="T29" fmla="*/ 579 h 886"/>
                  <a:gd name="T30" fmla="*/ 339 w 1242"/>
                  <a:gd name="T31" fmla="*/ 769 h 886"/>
                  <a:gd name="T32" fmla="*/ 134 w 1242"/>
                  <a:gd name="T33" fmla="*/ 607 h 886"/>
                  <a:gd name="T34" fmla="*/ 57 w 1242"/>
                  <a:gd name="T35" fmla="*/ 384 h 886"/>
                  <a:gd name="T36" fmla="*/ 0 w 1242"/>
                  <a:gd name="T37" fmla="*/ 359 h 886"/>
                  <a:gd name="T38" fmla="*/ 51 w 1242"/>
                  <a:gd name="T39" fmla="*/ 190 h 886"/>
                  <a:gd name="T40" fmla="*/ 51 w 1242"/>
                  <a:gd name="T41" fmla="*/ 190 h 8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1242" h="886">
                    <a:moveTo>
                      <a:pt x="51" y="190"/>
                    </a:moveTo>
                    <a:lnTo>
                      <a:pt x="128" y="200"/>
                    </a:lnTo>
                    <a:lnTo>
                      <a:pt x="170" y="160"/>
                    </a:lnTo>
                    <a:lnTo>
                      <a:pt x="212" y="69"/>
                    </a:lnTo>
                    <a:lnTo>
                      <a:pt x="320" y="0"/>
                    </a:lnTo>
                    <a:lnTo>
                      <a:pt x="509" y="58"/>
                    </a:lnTo>
                    <a:lnTo>
                      <a:pt x="755" y="265"/>
                    </a:lnTo>
                    <a:lnTo>
                      <a:pt x="750" y="398"/>
                    </a:lnTo>
                    <a:lnTo>
                      <a:pt x="817" y="471"/>
                    </a:lnTo>
                    <a:lnTo>
                      <a:pt x="1170" y="736"/>
                    </a:lnTo>
                    <a:lnTo>
                      <a:pt x="1231" y="743"/>
                    </a:lnTo>
                    <a:lnTo>
                      <a:pt x="1242" y="828"/>
                    </a:lnTo>
                    <a:lnTo>
                      <a:pt x="1137" y="886"/>
                    </a:lnTo>
                    <a:lnTo>
                      <a:pt x="663" y="517"/>
                    </a:lnTo>
                    <a:lnTo>
                      <a:pt x="525" y="579"/>
                    </a:lnTo>
                    <a:lnTo>
                      <a:pt x="339" y="769"/>
                    </a:lnTo>
                    <a:lnTo>
                      <a:pt x="134" y="607"/>
                    </a:lnTo>
                    <a:lnTo>
                      <a:pt x="57" y="384"/>
                    </a:lnTo>
                    <a:lnTo>
                      <a:pt x="0" y="359"/>
                    </a:lnTo>
                    <a:lnTo>
                      <a:pt x="51" y="190"/>
                    </a:lnTo>
                    <a:lnTo>
                      <a:pt x="51" y="190"/>
                    </a:lnTo>
                    <a:close/>
                  </a:path>
                </a:pathLst>
              </a:custGeom>
              <a:solidFill>
                <a:srgbClr val="FF47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5" name="Freeform 231">
                <a:extLst>
                  <a:ext uri="{FF2B5EF4-FFF2-40B4-BE49-F238E27FC236}">
                    <a16:creationId xmlns:a16="http://schemas.microsoft.com/office/drawing/2014/main" id="{E6E28179-5BD2-4C65-B28E-C75D0D4B8F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48" y="1254"/>
                <a:ext cx="158" cy="119"/>
              </a:xfrm>
              <a:custGeom>
                <a:avLst/>
                <a:gdLst>
                  <a:gd name="T0" fmla="*/ 8 w 633"/>
                  <a:gd name="T1" fmla="*/ 10 h 478"/>
                  <a:gd name="T2" fmla="*/ 87 w 633"/>
                  <a:gd name="T3" fmla="*/ 31 h 478"/>
                  <a:gd name="T4" fmla="*/ 115 w 633"/>
                  <a:gd name="T5" fmla="*/ 0 h 478"/>
                  <a:gd name="T6" fmla="*/ 103 w 633"/>
                  <a:gd name="T7" fmla="*/ 70 h 478"/>
                  <a:gd name="T8" fmla="*/ 122 w 633"/>
                  <a:gd name="T9" fmla="*/ 167 h 478"/>
                  <a:gd name="T10" fmla="*/ 185 w 633"/>
                  <a:gd name="T11" fmla="*/ 269 h 478"/>
                  <a:gd name="T12" fmla="*/ 360 w 633"/>
                  <a:gd name="T13" fmla="*/ 46 h 478"/>
                  <a:gd name="T14" fmla="*/ 223 w 633"/>
                  <a:gd name="T15" fmla="*/ 296 h 478"/>
                  <a:gd name="T16" fmla="*/ 406 w 633"/>
                  <a:gd name="T17" fmla="*/ 68 h 478"/>
                  <a:gd name="T18" fmla="*/ 259 w 633"/>
                  <a:gd name="T19" fmla="*/ 329 h 478"/>
                  <a:gd name="T20" fmla="*/ 459 w 633"/>
                  <a:gd name="T21" fmla="*/ 93 h 478"/>
                  <a:gd name="T22" fmla="*/ 292 w 633"/>
                  <a:gd name="T23" fmla="*/ 361 h 478"/>
                  <a:gd name="T24" fmla="*/ 507 w 633"/>
                  <a:gd name="T25" fmla="*/ 127 h 478"/>
                  <a:gd name="T26" fmla="*/ 337 w 633"/>
                  <a:gd name="T27" fmla="*/ 395 h 478"/>
                  <a:gd name="T28" fmla="*/ 527 w 633"/>
                  <a:gd name="T29" fmla="*/ 212 h 478"/>
                  <a:gd name="T30" fmla="*/ 573 w 633"/>
                  <a:gd name="T31" fmla="*/ 182 h 478"/>
                  <a:gd name="T32" fmla="*/ 633 w 633"/>
                  <a:gd name="T33" fmla="*/ 179 h 478"/>
                  <a:gd name="T34" fmla="*/ 318 w 633"/>
                  <a:gd name="T35" fmla="*/ 478 h 478"/>
                  <a:gd name="T36" fmla="*/ 269 w 633"/>
                  <a:gd name="T37" fmla="*/ 465 h 478"/>
                  <a:gd name="T38" fmla="*/ 151 w 633"/>
                  <a:gd name="T39" fmla="*/ 342 h 478"/>
                  <a:gd name="T40" fmla="*/ 61 w 633"/>
                  <a:gd name="T41" fmla="*/ 107 h 478"/>
                  <a:gd name="T42" fmla="*/ 0 w 633"/>
                  <a:gd name="T43" fmla="*/ 74 h 478"/>
                  <a:gd name="T44" fmla="*/ 8 w 633"/>
                  <a:gd name="T45" fmla="*/ 10 h 478"/>
                  <a:gd name="T46" fmla="*/ 8 w 633"/>
                  <a:gd name="T47" fmla="*/ 1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633" h="478">
                    <a:moveTo>
                      <a:pt x="8" y="10"/>
                    </a:moveTo>
                    <a:lnTo>
                      <a:pt x="87" y="31"/>
                    </a:lnTo>
                    <a:lnTo>
                      <a:pt x="115" y="0"/>
                    </a:lnTo>
                    <a:lnTo>
                      <a:pt x="103" y="70"/>
                    </a:lnTo>
                    <a:lnTo>
                      <a:pt x="122" y="167"/>
                    </a:lnTo>
                    <a:lnTo>
                      <a:pt x="185" y="269"/>
                    </a:lnTo>
                    <a:lnTo>
                      <a:pt x="360" y="46"/>
                    </a:lnTo>
                    <a:lnTo>
                      <a:pt x="223" y="296"/>
                    </a:lnTo>
                    <a:lnTo>
                      <a:pt x="406" y="68"/>
                    </a:lnTo>
                    <a:lnTo>
                      <a:pt x="259" y="329"/>
                    </a:lnTo>
                    <a:lnTo>
                      <a:pt x="459" y="93"/>
                    </a:lnTo>
                    <a:lnTo>
                      <a:pt x="292" y="361"/>
                    </a:lnTo>
                    <a:lnTo>
                      <a:pt x="507" y="127"/>
                    </a:lnTo>
                    <a:lnTo>
                      <a:pt x="337" y="395"/>
                    </a:lnTo>
                    <a:lnTo>
                      <a:pt x="527" y="212"/>
                    </a:lnTo>
                    <a:lnTo>
                      <a:pt x="573" y="182"/>
                    </a:lnTo>
                    <a:lnTo>
                      <a:pt x="633" y="179"/>
                    </a:lnTo>
                    <a:lnTo>
                      <a:pt x="318" y="478"/>
                    </a:lnTo>
                    <a:lnTo>
                      <a:pt x="269" y="465"/>
                    </a:lnTo>
                    <a:lnTo>
                      <a:pt x="151" y="342"/>
                    </a:lnTo>
                    <a:lnTo>
                      <a:pt x="61" y="107"/>
                    </a:lnTo>
                    <a:lnTo>
                      <a:pt x="0" y="74"/>
                    </a:lnTo>
                    <a:lnTo>
                      <a:pt x="8" y="10"/>
                    </a:ln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B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6" name="Freeform 232">
                <a:extLst>
                  <a:ext uri="{FF2B5EF4-FFF2-40B4-BE49-F238E27FC236}">
                    <a16:creationId xmlns:a16="http://schemas.microsoft.com/office/drawing/2014/main" id="{6BE9AA90-C65F-4CD9-A89C-5364B515EE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11" y="1171"/>
                <a:ext cx="87" cy="40"/>
              </a:xfrm>
              <a:custGeom>
                <a:avLst/>
                <a:gdLst>
                  <a:gd name="T0" fmla="*/ 0 w 347"/>
                  <a:gd name="T1" fmla="*/ 56 h 160"/>
                  <a:gd name="T2" fmla="*/ 74 w 347"/>
                  <a:gd name="T3" fmla="*/ 33 h 160"/>
                  <a:gd name="T4" fmla="*/ 247 w 347"/>
                  <a:gd name="T5" fmla="*/ 91 h 160"/>
                  <a:gd name="T6" fmla="*/ 347 w 347"/>
                  <a:gd name="T7" fmla="*/ 160 h 160"/>
                  <a:gd name="T8" fmla="*/ 263 w 347"/>
                  <a:gd name="T9" fmla="*/ 54 h 160"/>
                  <a:gd name="T10" fmla="*/ 64 w 347"/>
                  <a:gd name="T11" fmla="*/ 0 h 160"/>
                  <a:gd name="T12" fmla="*/ 0 w 347"/>
                  <a:gd name="T13" fmla="*/ 56 h 160"/>
                  <a:gd name="T14" fmla="*/ 0 w 347"/>
                  <a:gd name="T15" fmla="*/ 56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47" h="160">
                    <a:moveTo>
                      <a:pt x="0" y="56"/>
                    </a:moveTo>
                    <a:lnTo>
                      <a:pt x="74" y="33"/>
                    </a:lnTo>
                    <a:lnTo>
                      <a:pt x="247" y="91"/>
                    </a:lnTo>
                    <a:lnTo>
                      <a:pt x="347" y="160"/>
                    </a:lnTo>
                    <a:lnTo>
                      <a:pt x="263" y="54"/>
                    </a:lnTo>
                    <a:lnTo>
                      <a:pt x="64" y="0"/>
                    </a:lnTo>
                    <a:lnTo>
                      <a:pt x="0" y="56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B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7" name="Freeform 233">
                <a:extLst>
                  <a:ext uri="{FF2B5EF4-FFF2-40B4-BE49-F238E27FC236}">
                    <a16:creationId xmlns:a16="http://schemas.microsoft.com/office/drawing/2014/main" id="{84425EDB-3C92-4941-873B-82CC91F26E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8" y="1296"/>
                <a:ext cx="152" cy="118"/>
              </a:xfrm>
              <a:custGeom>
                <a:avLst/>
                <a:gdLst>
                  <a:gd name="T0" fmla="*/ 0 w 609"/>
                  <a:gd name="T1" fmla="*/ 41 h 469"/>
                  <a:gd name="T2" fmla="*/ 48 w 609"/>
                  <a:gd name="T3" fmla="*/ 5 h 469"/>
                  <a:gd name="T4" fmla="*/ 102 w 609"/>
                  <a:gd name="T5" fmla="*/ 0 h 469"/>
                  <a:gd name="T6" fmla="*/ 154 w 609"/>
                  <a:gd name="T7" fmla="*/ 14 h 469"/>
                  <a:gd name="T8" fmla="*/ 609 w 609"/>
                  <a:gd name="T9" fmla="*/ 354 h 469"/>
                  <a:gd name="T10" fmla="*/ 589 w 609"/>
                  <a:gd name="T11" fmla="*/ 424 h 469"/>
                  <a:gd name="T12" fmla="*/ 530 w 609"/>
                  <a:gd name="T13" fmla="*/ 469 h 469"/>
                  <a:gd name="T14" fmla="*/ 528 w 609"/>
                  <a:gd name="T15" fmla="*/ 348 h 469"/>
                  <a:gd name="T16" fmla="*/ 116 w 609"/>
                  <a:gd name="T17" fmla="*/ 48 h 469"/>
                  <a:gd name="T18" fmla="*/ 0 w 609"/>
                  <a:gd name="T19" fmla="*/ 41 h 469"/>
                  <a:gd name="T20" fmla="*/ 0 w 609"/>
                  <a:gd name="T21" fmla="*/ 41 h 4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9" h="469">
                    <a:moveTo>
                      <a:pt x="0" y="41"/>
                    </a:moveTo>
                    <a:lnTo>
                      <a:pt x="48" y="5"/>
                    </a:lnTo>
                    <a:lnTo>
                      <a:pt x="102" y="0"/>
                    </a:lnTo>
                    <a:lnTo>
                      <a:pt x="154" y="14"/>
                    </a:lnTo>
                    <a:lnTo>
                      <a:pt x="609" y="354"/>
                    </a:lnTo>
                    <a:lnTo>
                      <a:pt x="589" y="424"/>
                    </a:lnTo>
                    <a:lnTo>
                      <a:pt x="530" y="469"/>
                    </a:lnTo>
                    <a:lnTo>
                      <a:pt x="528" y="348"/>
                    </a:lnTo>
                    <a:lnTo>
                      <a:pt x="116" y="48"/>
                    </a:lnTo>
                    <a:lnTo>
                      <a:pt x="0" y="41"/>
                    </a:lnTo>
                    <a:lnTo>
                      <a:pt x="0" y="41"/>
                    </a:lnTo>
                    <a:close/>
                  </a:path>
                </a:pathLst>
              </a:custGeom>
              <a:solidFill>
                <a:srgbClr val="B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8" name="Freeform 234">
                <a:extLst>
                  <a:ext uri="{FF2B5EF4-FFF2-40B4-BE49-F238E27FC236}">
                    <a16:creationId xmlns:a16="http://schemas.microsoft.com/office/drawing/2014/main" id="{FAC12F0D-4AA0-420D-A62B-5A027C0C8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2" y="1189"/>
                <a:ext cx="141" cy="100"/>
              </a:xfrm>
              <a:custGeom>
                <a:avLst/>
                <a:gdLst>
                  <a:gd name="T0" fmla="*/ 0 w 566"/>
                  <a:gd name="T1" fmla="*/ 184 h 401"/>
                  <a:gd name="T2" fmla="*/ 6 w 566"/>
                  <a:gd name="T3" fmla="*/ 124 h 401"/>
                  <a:gd name="T4" fmla="*/ 53 w 566"/>
                  <a:gd name="T5" fmla="*/ 34 h 401"/>
                  <a:gd name="T6" fmla="*/ 122 w 566"/>
                  <a:gd name="T7" fmla="*/ 0 h 401"/>
                  <a:gd name="T8" fmla="*/ 170 w 566"/>
                  <a:gd name="T9" fmla="*/ 9 h 401"/>
                  <a:gd name="T10" fmla="*/ 316 w 566"/>
                  <a:gd name="T11" fmla="*/ 80 h 401"/>
                  <a:gd name="T12" fmla="*/ 400 w 566"/>
                  <a:gd name="T13" fmla="*/ 178 h 401"/>
                  <a:gd name="T14" fmla="*/ 462 w 566"/>
                  <a:gd name="T15" fmla="*/ 215 h 401"/>
                  <a:gd name="T16" fmla="*/ 512 w 566"/>
                  <a:gd name="T17" fmla="*/ 222 h 401"/>
                  <a:gd name="T18" fmla="*/ 526 w 566"/>
                  <a:gd name="T19" fmla="*/ 196 h 401"/>
                  <a:gd name="T20" fmla="*/ 518 w 566"/>
                  <a:gd name="T21" fmla="*/ 149 h 401"/>
                  <a:gd name="T22" fmla="*/ 566 w 566"/>
                  <a:gd name="T23" fmla="*/ 207 h 401"/>
                  <a:gd name="T24" fmla="*/ 566 w 566"/>
                  <a:gd name="T25" fmla="*/ 324 h 401"/>
                  <a:gd name="T26" fmla="*/ 508 w 566"/>
                  <a:gd name="T27" fmla="*/ 359 h 401"/>
                  <a:gd name="T28" fmla="*/ 399 w 566"/>
                  <a:gd name="T29" fmla="*/ 401 h 401"/>
                  <a:gd name="T30" fmla="*/ 366 w 566"/>
                  <a:gd name="T31" fmla="*/ 387 h 401"/>
                  <a:gd name="T32" fmla="*/ 385 w 566"/>
                  <a:gd name="T33" fmla="*/ 288 h 401"/>
                  <a:gd name="T34" fmla="*/ 115 w 566"/>
                  <a:gd name="T35" fmla="*/ 124 h 401"/>
                  <a:gd name="T36" fmla="*/ 28 w 566"/>
                  <a:gd name="T37" fmla="*/ 185 h 401"/>
                  <a:gd name="T38" fmla="*/ 0 w 566"/>
                  <a:gd name="T39" fmla="*/ 184 h 401"/>
                  <a:gd name="T40" fmla="*/ 0 w 566"/>
                  <a:gd name="T41" fmla="*/ 184 h 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66" h="401">
                    <a:moveTo>
                      <a:pt x="0" y="184"/>
                    </a:moveTo>
                    <a:lnTo>
                      <a:pt x="6" y="124"/>
                    </a:lnTo>
                    <a:lnTo>
                      <a:pt x="53" y="34"/>
                    </a:lnTo>
                    <a:lnTo>
                      <a:pt x="122" y="0"/>
                    </a:lnTo>
                    <a:lnTo>
                      <a:pt x="170" y="9"/>
                    </a:lnTo>
                    <a:lnTo>
                      <a:pt x="316" y="80"/>
                    </a:lnTo>
                    <a:lnTo>
                      <a:pt x="400" y="178"/>
                    </a:lnTo>
                    <a:lnTo>
                      <a:pt x="462" y="215"/>
                    </a:lnTo>
                    <a:lnTo>
                      <a:pt x="512" y="222"/>
                    </a:lnTo>
                    <a:lnTo>
                      <a:pt x="526" y="196"/>
                    </a:lnTo>
                    <a:lnTo>
                      <a:pt x="518" y="149"/>
                    </a:lnTo>
                    <a:lnTo>
                      <a:pt x="566" y="207"/>
                    </a:lnTo>
                    <a:lnTo>
                      <a:pt x="566" y="324"/>
                    </a:lnTo>
                    <a:lnTo>
                      <a:pt x="508" y="359"/>
                    </a:lnTo>
                    <a:lnTo>
                      <a:pt x="399" y="401"/>
                    </a:lnTo>
                    <a:lnTo>
                      <a:pt x="366" y="387"/>
                    </a:lnTo>
                    <a:lnTo>
                      <a:pt x="385" y="288"/>
                    </a:lnTo>
                    <a:lnTo>
                      <a:pt x="115" y="124"/>
                    </a:lnTo>
                    <a:lnTo>
                      <a:pt x="28" y="185"/>
                    </a:lnTo>
                    <a:lnTo>
                      <a:pt x="0" y="184"/>
                    </a:lnTo>
                    <a:lnTo>
                      <a:pt x="0" y="184"/>
                    </a:lnTo>
                    <a:close/>
                  </a:path>
                </a:pathLst>
              </a:custGeom>
              <a:solidFill>
                <a:srgbClr val="BF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9" name="Freeform 235">
                <a:extLst>
                  <a:ext uri="{FF2B5EF4-FFF2-40B4-BE49-F238E27FC236}">
                    <a16:creationId xmlns:a16="http://schemas.microsoft.com/office/drawing/2014/main" id="{3729E9C2-948E-48D2-B615-BA5F4521D0D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3" y="1214"/>
                <a:ext cx="256" cy="90"/>
              </a:xfrm>
              <a:custGeom>
                <a:avLst/>
                <a:gdLst>
                  <a:gd name="T0" fmla="*/ 0 w 1023"/>
                  <a:gd name="T1" fmla="*/ 344 h 361"/>
                  <a:gd name="T2" fmla="*/ 30 w 1023"/>
                  <a:gd name="T3" fmla="*/ 361 h 361"/>
                  <a:gd name="T4" fmla="*/ 527 w 1023"/>
                  <a:gd name="T5" fmla="*/ 170 h 361"/>
                  <a:gd name="T6" fmla="*/ 558 w 1023"/>
                  <a:gd name="T7" fmla="*/ 199 h 361"/>
                  <a:gd name="T8" fmla="*/ 570 w 1023"/>
                  <a:gd name="T9" fmla="*/ 159 h 361"/>
                  <a:gd name="T10" fmla="*/ 590 w 1023"/>
                  <a:gd name="T11" fmla="*/ 158 h 361"/>
                  <a:gd name="T12" fmla="*/ 609 w 1023"/>
                  <a:gd name="T13" fmla="*/ 195 h 361"/>
                  <a:gd name="T14" fmla="*/ 631 w 1023"/>
                  <a:gd name="T15" fmla="*/ 153 h 361"/>
                  <a:gd name="T16" fmla="*/ 667 w 1023"/>
                  <a:gd name="T17" fmla="*/ 148 h 361"/>
                  <a:gd name="T18" fmla="*/ 684 w 1023"/>
                  <a:gd name="T19" fmla="*/ 182 h 361"/>
                  <a:gd name="T20" fmla="*/ 715 w 1023"/>
                  <a:gd name="T21" fmla="*/ 146 h 361"/>
                  <a:gd name="T22" fmla="*/ 757 w 1023"/>
                  <a:gd name="T23" fmla="*/ 151 h 361"/>
                  <a:gd name="T24" fmla="*/ 767 w 1023"/>
                  <a:gd name="T25" fmla="*/ 188 h 361"/>
                  <a:gd name="T26" fmla="*/ 785 w 1023"/>
                  <a:gd name="T27" fmla="*/ 153 h 361"/>
                  <a:gd name="T28" fmla="*/ 819 w 1023"/>
                  <a:gd name="T29" fmla="*/ 159 h 361"/>
                  <a:gd name="T30" fmla="*/ 829 w 1023"/>
                  <a:gd name="T31" fmla="*/ 191 h 361"/>
                  <a:gd name="T32" fmla="*/ 926 w 1023"/>
                  <a:gd name="T33" fmla="*/ 216 h 361"/>
                  <a:gd name="T34" fmla="*/ 938 w 1023"/>
                  <a:gd name="T35" fmla="*/ 254 h 361"/>
                  <a:gd name="T36" fmla="*/ 1023 w 1023"/>
                  <a:gd name="T37" fmla="*/ 295 h 361"/>
                  <a:gd name="T38" fmla="*/ 1012 w 1023"/>
                  <a:gd name="T39" fmla="*/ 229 h 361"/>
                  <a:gd name="T40" fmla="*/ 949 w 1023"/>
                  <a:gd name="T41" fmla="*/ 210 h 361"/>
                  <a:gd name="T42" fmla="*/ 955 w 1023"/>
                  <a:gd name="T43" fmla="*/ 129 h 361"/>
                  <a:gd name="T44" fmla="*/ 979 w 1023"/>
                  <a:gd name="T45" fmla="*/ 55 h 361"/>
                  <a:gd name="T46" fmla="*/ 969 w 1023"/>
                  <a:gd name="T47" fmla="*/ 57 h 361"/>
                  <a:gd name="T48" fmla="*/ 944 w 1023"/>
                  <a:gd name="T49" fmla="*/ 116 h 361"/>
                  <a:gd name="T50" fmla="*/ 924 w 1023"/>
                  <a:gd name="T51" fmla="*/ 168 h 361"/>
                  <a:gd name="T52" fmla="*/ 853 w 1023"/>
                  <a:gd name="T53" fmla="*/ 149 h 361"/>
                  <a:gd name="T54" fmla="*/ 848 w 1023"/>
                  <a:gd name="T55" fmla="*/ 99 h 361"/>
                  <a:gd name="T56" fmla="*/ 855 w 1023"/>
                  <a:gd name="T57" fmla="*/ 56 h 361"/>
                  <a:gd name="T58" fmla="*/ 873 w 1023"/>
                  <a:gd name="T59" fmla="*/ 20 h 361"/>
                  <a:gd name="T60" fmla="*/ 846 w 1023"/>
                  <a:gd name="T61" fmla="*/ 41 h 361"/>
                  <a:gd name="T62" fmla="*/ 813 w 1023"/>
                  <a:gd name="T63" fmla="*/ 136 h 361"/>
                  <a:gd name="T64" fmla="*/ 784 w 1023"/>
                  <a:gd name="T65" fmla="*/ 136 h 361"/>
                  <a:gd name="T66" fmla="*/ 823 w 1023"/>
                  <a:gd name="T67" fmla="*/ 41 h 361"/>
                  <a:gd name="T68" fmla="*/ 818 w 1023"/>
                  <a:gd name="T69" fmla="*/ 11 h 361"/>
                  <a:gd name="T70" fmla="*/ 765 w 1023"/>
                  <a:gd name="T71" fmla="*/ 129 h 361"/>
                  <a:gd name="T72" fmla="*/ 722 w 1023"/>
                  <a:gd name="T73" fmla="*/ 125 h 361"/>
                  <a:gd name="T74" fmla="*/ 755 w 1023"/>
                  <a:gd name="T75" fmla="*/ 36 h 361"/>
                  <a:gd name="T76" fmla="*/ 784 w 1023"/>
                  <a:gd name="T77" fmla="*/ 38 h 361"/>
                  <a:gd name="T78" fmla="*/ 752 w 1023"/>
                  <a:gd name="T79" fmla="*/ 7 h 361"/>
                  <a:gd name="T80" fmla="*/ 705 w 1023"/>
                  <a:gd name="T81" fmla="*/ 125 h 361"/>
                  <a:gd name="T82" fmla="*/ 678 w 1023"/>
                  <a:gd name="T83" fmla="*/ 124 h 361"/>
                  <a:gd name="T84" fmla="*/ 694 w 1023"/>
                  <a:gd name="T85" fmla="*/ 36 h 361"/>
                  <a:gd name="T86" fmla="*/ 719 w 1023"/>
                  <a:gd name="T87" fmla="*/ 35 h 361"/>
                  <a:gd name="T88" fmla="*/ 686 w 1023"/>
                  <a:gd name="T89" fmla="*/ 0 h 361"/>
                  <a:gd name="T90" fmla="*/ 663 w 1023"/>
                  <a:gd name="T91" fmla="*/ 125 h 361"/>
                  <a:gd name="T92" fmla="*/ 632 w 1023"/>
                  <a:gd name="T93" fmla="*/ 131 h 361"/>
                  <a:gd name="T94" fmla="*/ 638 w 1023"/>
                  <a:gd name="T95" fmla="*/ 41 h 361"/>
                  <a:gd name="T96" fmla="*/ 669 w 1023"/>
                  <a:gd name="T97" fmla="*/ 37 h 361"/>
                  <a:gd name="T98" fmla="*/ 636 w 1023"/>
                  <a:gd name="T99" fmla="*/ 4 h 361"/>
                  <a:gd name="T100" fmla="*/ 615 w 1023"/>
                  <a:gd name="T101" fmla="*/ 132 h 361"/>
                  <a:gd name="T102" fmla="*/ 592 w 1023"/>
                  <a:gd name="T103" fmla="*/ 132 h 361"/>
                  <a:gd name="T104" fmla="*/ 586 w 1023"/>
                  <a:gd name="T105" fmla="*/ 46 h 361"/>
                  <a:gd name="T106" fmla="*/ 615 w 1023"/>
                  <a:gd name="T107" fmla="*/ 41 h 361"/>
                  <a:gd name="T108" fmla="*/ 576 w 1023"/>
                  <a:gd name="T109" fmla="*/ 13 h 361"/>
                  <a:gd name="T110" fmla="*/ 570 w 1023"/>
                  <a:gd name="T111" fmla="*/ 138 h 361"/>
                  <a:gd name="T112" fmla="*/ 544 w 1023"/>
                  <a:gd name="T113" fmla="*/ 145 h 361"/>
                  <a:gd name="T114" fmla="*/ 522 w 1023"/>
                  <a:gd name="T115" fmla="*/ 61 h 361"/>
                  <a:gd name="T116" fmla="*/ 552 w 1023"/>
                  <a:gd name="T117" fmla="*/ 50 h 361"/>
                  <a:gd name="T118" fmla="*/ 500 w 1023"/>
                  <a:gd name="T119" fmla="*/ 24 h 361"/>
                  <a:gd name="T120" fmla="*/ 523 w 1023"/>
                  <a:gd name="T121" fmla="*/ 143 h 361"/>
                  <a:gd name="T122" fmla="*/ 0 w 1023"/>
                  <a:gd name="T123" fmla="*/ 344 h 361"/>
                  <a:gd name="T124" fmla="*/ 0 w 1023"/>
                  <a:gd name="T125" fmla="*/ 344 h 3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023" h="361">
                    <a:moveTo>
                      <a:pt x="0" y="344"/>
                    </a:moveTo>
                    <a:lnTo>
                      <a:pt x="30" y="361"/>
                    </a:lnTo>
                    <a:lnTo>
                      <a:pt x="527" y="170"/>
                    </a:lnTo>
                    <a:lnTo>
                      <a:pt x="558" y="199"/>
                    </a:lnTo>
                    <a:lnTo>
                      <a:pt x="570" y="159"/>
                    </a:lnTo>
                    <a:lnTo>
                      <a:pt x="590" y="158"/>
                    </a:lnTo>
                    <a:lnTo>
                      <a:pt x="609" y="195"/>
                    </a:lnTo>
                    <a:lnTo>
                      <a:pt x="631" y="153"/>
                    </a:lnTo>
                    <a:lnTo>
                      <a:pt x="667" y="148"/>
                    </a:lnTo>
                    <a:lnTo>
                      <a:pt x="684" y="182"/>
                    </a:lnTo>
                    <a:lnTo>
                      <a:pt x="715" y="146"/>
                    </a:lnTo>
                    <a:lnTo>
                      <a:pt x="757" y="151"/>
                    </a:lnTo>
                    <a:lnTo>
                      <a:pt x="767" y="188"/>
                    </a:lnTo>
                    <a:lnTo>
                      <a:pt x="785" y="153"/>
                    </a:lnTo>
                    <a:lnTo>
                      <a:pt x="819" y="159"/>
                    </a:lnTo>
                    <a:lnTo>
                      <a:pt x="829" y="191"/>
                    </a:lnTo>
                    <a:lnTo>
                      <a:pt x="926" y="216"/>
                    </a:lnTo>
                    <a:lnTo>
                      <a:pt x="938" y="254"/>
                    </a:lnTo>
                    <a:lnTo>
                      <a:pt x="1023" y="295"/>
                    </a:lnTo>
                    <a:lnTo>
                      <a:pt x="1012" y="229"/>
                    </a:lnTo>
                    <a:lnTo>
                      <a:pt x="949" y="210"/>
                    </a:lnTo>
                    <a:lnTo>
                      <a:pt x="955" y="129"/>
                    </a:lnTo>
                    <a:lnTo>
                      <a:pt x="979" y="55"/>
                    </a:lnTo>
                    <a:lnTo>
                      <a:pt x="969" y="57"/>
                    </a:lnTo>
                    <a:lnTo>
                      <a:pt x="944" y="116"/>
                    </a:lnTo>
                    <a:lnTo>
                      <a:pt x="924" y="168"/>
                    </a:lnTo>
                    <a:lnTo>
                      <a:pt x="853" y="149"/>
                    </a:lnTo>
                    <a:lnTo>
                      <a:pt x="848" y="99"/>
                    </a:lnTo>
                    <a:lnTo>
                      <a:pt x="855" y="56"/>
                    </a:lnTo>
                    <a:lnTo>
                      <a:pt x="873" y="20"/>
                    </a:lnTo>
                    <a:lnTo>
                      <a:pt x="846" y="41"/>
                    </a:lnTo>
                    <a:lnTo>
                      <a:pt x="813" y="136"/>
                    </a:lnTo>
                    <a:lnTo>
                      <a:pt x="784" y="136"/>
                    </a:lnTo>
                    <a:lnTo>
                      <a:pt x="823" y="41"/>
                    </a:lnTo>
                    <a:lnTo>
                      <a:pt x="818" y="11"/>
                    </a:lnTo>
                    <a:lnTo>
                      <a:pt x="765" y="129"/>
                    </a:lnTo>
                    <a:lnTo>
                      <a:pt x="722" y="125"/>
                    </a:lnTo>
                    <a:lnTo>
                      <a:pt x="755" y="36"/>
                    </a:lnTo>
                    <a:lnTo>
                      <a:pt x="784" y="38"/>
                    </a:lnTo>
                    <a:lnTo>
                      <a:pt x="752" y="7"/>
                    </a:lnTo>
                    <a:lnTo>
                      <a:pt x="705" y="125"/>
                    </a:lnTo>
                    <a:lnTo>
                      <a:pt x="678" y="124"/>
                    </a:lnTo>
                    <a:lnTo>
                      <a:pt x="694" y="36"/>
                    </a:lnTo>
                    <a:lnTo>
                      <a:pt x="719" y="35"/>
                    </a:lnTo>
                    <a:lnTo>
                      <a:pt x="686" y="0"/>
                    </a:lnTo>
                    <a:lnTo>
                      <a:pt x="663" y="125"/>
                    </a:lnTo>
                    <a:lnTo>
                      <a:pt x="632" y="131"/>
                    </a:lnTo>
                    <a:lnTo>
                      <a:pt x="638" y="41"/>
                    </a:lnTo>
                    <a:lnTo>
                      <a:pt x="669" y="37"/>
                    </a:lnTo>
                    <a:lnTo>
                      <a:pt x="636" y="4"/>
                    </a:lnTo>
                    <a:lnTo>
                      <a:pt x="615" y="132"/>
                    </a:lnTo>
                    <a:lnTo>
                      <a:pt x="592" y="132"/>
                    </a:lnTo>
                    <a:lnTo>
                      <a:pt x="586" y="46"/>
                    </a:lnTo>
                    <a:lnTo>
                      <a:pt x="615" y="41"/>
                    </a:lnTo>
                    <a:lnTo>
                      <a:pt x="576" y="13"/>
                    </a:lnTo>
                    <a:lnTo>
                      <a:pt x="570" y="138"/>
                    </a:lnTo>
                    <a:lnTo>
                      <a:pt x="544" y="145"/>
                    </a:lnTo>
                    <a:lnTo>
                      <a:pt x="522" y="61"/>
                    </a:lnTo>
                    <a:lnTo>
                      <a:pt x="552" y="50"/>
                    </a:lnTo>
                    <a:lnTo>
                      <a:pt x="500" y="24"/>
                    </a:lnTo>
                    <a:lnTo>
                      <a:pt x="523" y="143"/>
                    </a:lnTo>
                    <a:lnTo>
                      <a:pt x="0" y="344"/>
                    </a:lnTo>
                    <a:lnTo>
                      <a:pt x="0" y="344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0" name="Freeform 236">
                <a:extLst>
                  <a:ext uri="{FF2B5EF4-FFF2-40B4-BE49-F238E27FC236}">
                    <a16:creationId xmlns:a16="http://schemas.microsoft.com/office/drawing/2014/main" id="{458E6496-F2EB-4BC3-A3D3-C1C3D1E93B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9" y="1228"/>
                <a:ext cx="129" cy="67"/>
              </a:xfrm>
              <a:custGeom>
                <a:avLst/>
                <a:gdLst>
                  <a:gd name="T0" fmla="*/ 12 w 515"/>
                  <a:gd name="T1" fmla="*/ 267 h 267"/>
                  <a:gd name="T2" fmla="*/ 0 w 515"/>
                  <a:gd name="T3" fmla="*/ 236 h 267"/>
                  <a:gd name="T4" fmla="*/ 7 w 515"/>
                  <a:gd name="T5" fmla="*/ 198 h 267"/>
                  <a:gd name="T6" fmla="*/ 509 w 515"/>
                  <a:gd name="T7" fmla="*/ 0 h 267"/>
                  <a:gd name="T8" fmla="*/ 499 w 515"/>
                  <a:gd name="T9" fmla="*/ 18 h 267"/>
                  <a:gd name="T10" fmla="*/ 19 w 515"/>
                  <a:gd name="T11" fmla="*/ 212 h 267"/>
                  <a:gd name="T12" fmla="*/ 13 w 515"/>
                  <a:gd name="T13" fmla="*/ 238 h 267"/>
                  <a:gd name="T14" fmla="*/ 427 w 515"/>
                  <a:gd name="T15" fmla="*/ 74 h 267"/>
                  <a:gd name="T16" fmla="*/ 515 w 515"/>
                  <a:gd name="T17" fmla="*/ 64 h 267"/>
                  <a:gd name="T18" fmla="*/ 12 w 515"/>
                  <a:gd name="T19" fmla="*/ 267 h 267"/>
                  <a:gd name="T20" fmla="*/ 12 w 515"/>
                  <a:gd name="T21" fmla="*/ 267 h 2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515" h="267">
                    <a:moveTo>
                      <a:pt x="12" y="267"/>
                    </a:moveTo>
                    <a:lnTo>
                      <a:pt x="0" y="236"/>
                    </a:lnTo>
                    <a:lnTo>
                      <a:pt x="7" y="198"/>
                    </a:lnTo>
                    <a:lnTo>
                      <a:pt x="509" y="0"/>
                    </a:lnTo>
                    <a:lnTo>
                      <a:pt x="499" y="18"/>
                    </a:lnTo>
                    <a:lnTo>
                      <a:pt x="19" y="212"/>
                    </a:lnTo>
                    <a:lnTo>
                      <a:pt x="13" y="238"/>
                    </a:lnTo>
                    <a:lnTo>
                      <a:pt x="427" y="74"/>
                    </a:lnTo>
                    <a:lnTo>
                      <a:pt x="515" y="64"/>
                    </a:lnTo>
                    <a:lnTo>
                      <a:pt x="12" y="267"/>
                    </a:lnTo>
                    <a:lnTo>
                      <a:pt x="12" y="26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1" name="Freeform 237">
                <a:extLst>
                  <a:ext uri="{FF2B5EF4-FFF2-40B4-BE49-F238E27FC236}">
                    <a16:creationId xmlns:a16="http://schemas.microsoft.com/office/drawing/2014/main" id="{5806C369-C13A-4F89-8C3D-AA5219815A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9" y="1168"/>
                <a:ext cx="224" cy="126"/>
              </a:xfrm>
              <a:custGeom>
                <a:avLst/>
                <a:gdLst>
                  <a:gd name="T0" fmla="*/ 0 w 896"/>
                  <a:gd name="T1" fmla="*/ 211 h 505"/>
                  <a:gd name="T2" fmla="*/ 107 w 896"/>
                  <a:gd name="T3" fmla="*/ 238 h 505"/>
                  <a:gd name="T4" fmla="*/ 94 w 896"/>
                  <a:gd name="T5" fmla="*/ 288 h 505"/>
                  <a:gd name="T6" fmla="*/ 131 w 896"/>
                  <a:gd name="T7" fmla="*/ 227 h 505"/>
                  <a:gd name="T8" fmla="*/ 193 w 896"/>
                  <a:gd name="T9" fmla="*/ 235 h 505"/>
                  <a:gd name="T10" fmla="*/ 239 w 896"/>
                  <a:gd name="T11" fmla="*/ 202 h 505"/>
                  <a:gd name="T12" fmla="*/ 298 w 896"/>
                  <a:gd name="T13" fmla="*/ 99 h 505"/>
                  <a:gd name="T14" fmla="*/ 398 w 896"/>
                  <a:gd name="T15" fmla="*/ 23 h 505"/>
                  <a:gd name="T16" fmla="*/ 519 w 896"/>
                  <a:gd name="T17" fmla="*/ 58 h 505"/>
                  <a:gd name="T18" fmla="*/ 585 w 896"/>
                  <a:gd name="T19" fmla="*/ 80 h 505"/>
                  <a:gd name="T20" fmla="*/ 659 w 896"/>
                  <a:gd name="T21" fmla="*/ 161 h 505"/>
                  <a:gd name="T22" fmla="*/ 785 w 896"/>
                  <a:gd name="T23" fmla="*/ 265 h 505"/>
                  <a:gd name="T24" fmla="*/ 804 w 896"/>
                  <a:gd name="T25" fmla="*/ 313 h 505"/>
                  <a:gd name="T26" fmla="*/ 791 w 896"/>
                  <a:gd name="T27" fmla="*/ 343 h 505"/>
                  <a:gd name="T28" fmla="*/ 735 w 896"/>
                  <a:gd name="T29" fmla="*/ 324 h 505"/>
                  <a:gd name="T30" fmla="*/ 663 w 896"/>
                  <a:gd name="T31" fmla="*/ 465 h 505"/>
                  <a:gd name="T32" fmla="*/ 744 w 896"/>
                  <a:gd name="T33" fmla="*/ 437 h 505"/>
                  <a:gd name="T34" fmla="*/ 788 w 896"/>
                  <a:gd name="T35" fmla="*/ 411 h 505"/>
                  <a:gd name="T36" fmla="*/ 817 w 896"/>
                  <a:gd name="T37" fmla="*/ 449 h 505"/>
                  <a:gd name="T38" fmla="*/ 896 w 896"/>
                  <a:gd name="T39" fmla="*/ 505 h 505"/>
                  <a:gd name="T40" fmla="*/ 837 w 896"/>
                  <a:gd name="T41" fmla="*/ 425 h 505"/>
                  <a:gd name="T42" fmla="*/ 831 w 896"/>
                  <a:gd name="T43" fmla="*/ 380 h 505"/>
                  <a:gd name="T44" fmla="*/ 851 w 896"/>
                  <a:gd name="T45" fmla="*/ 314 h 505"/>
                  <a:gd name="T46" fmla="*/ 812 w 896"/>
                  <a:gd name="T47" fmla="*/ 254 h 505"/>
                  <a:gd name="T48" fmla="*/ 587 w 896"/>
                  <a:gd name="T49" fmla="*/ 57 h 505"/>
                  <a:gd name="T50" fmla="*/ 397 w 896"/>
                  <a:gd name="T51" fmla="*/ 0 h 505"/>
                  <a:gd name="T52" fmla="*/ 277 w 896"/>
                  <a:gd name="T53" fmla="*/ 94 h 505"/>
                  <a:gd name="T54" fmla="*/ 205 w 896"/>
                  <a:gd name="T55" fmla="*/ 209 h 505"/>
                  <a:gd name="T56" fmla="*/ 129 w 896"/>
                  <a:gd name="T57" fmla="*/ 200 h 505"/>
                  <a:gd name="T58" fmla="*/ 113 w 896"/>
                  <a:gd name="T59" fmla="*/ 215 h 505"/>
                  <a:gd name="T60" fmla="*/ 17 w 896"/>
                  <a:gd name="T61" fmla="*/ 198 h 505"/>
                  <a:gd name="T62" fmla="*/ 0 w 896"/>
                  <a:gd name="T63" fmla="*/ 211 h 505"/>
                  <a:gd name="T64" fmla="*/ 0 w 896"/>
                  <a:gd name="T65" fmla="*/ 211 h 5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896" h="505">
                    <a:moveTo>
                      <a:pt x="0" y="211"/>
                    </a:moveTo>
                    <a:lnTo>
                      <a:pt x="107" y="238"/>
                    </a:lnTo>
                    <a:lnTo>
                      <a:pt x="94" y="288"/>
                    </a:lnTo>
                    <a:lnTo>
                      <a:pt x="131" y="227"/>
                    </a:lnTo>
                    <a:lnTo>
                      <a:pt x="193" y="235"/>
                    </a:lnTo>
                    <a:lnTo>
                      <a:pt x="239" y="202"/>
                    </a:lnTo>
                    <a:lnTo>
                      <a:pt x="298" y="99"/>
                    </a:lnTo>
                    <a:lnTo>
                      <a:pt x="398" y="23"/>
                    </a:lnTo>
                    <a:lnTo>
                      <a:pt x="519" y="58"/>
                    </a:lnTo>
                    <a:lnTo>
                      <a:pt x="585" y="80"/>
                    </a:lnTo>
                    <a:lnTo>
                      <a:pt x="659" y="161"/>
                    </a:lnTo>
                    <a:lnTo>
                      <a:pt x="785" y="265"/>
                    </a:lnTo>
                    <a:lnTo>
                      <a:pt x="804" y="313"/>
                    </a:lnTo>
                    <a:lnTo>
                      <a:pt x="791" y="343"/>
                    </a:lnTo>
                    <a:lnTo>
                      <a:pt x="735" y="324"/>
                    </a:lnTo>
                    <a:lnTo>
                      <a:pt x="663" y="465"/>
                    </a:lnTo>
                    <a:lnTo>
                      <a:pt x="744" y="437"/>
                    </a:lnTo>
                    <a:lnTo>
                      <a:pt x="788" y="411"/>
                    </a:lnTo>
                    <a:lnTo>
                      <a:pt x="817" y="449"/>
                    </a:lnTo>
                    <a:lnTo>
                      <a:pt x="896" y="505"/>
                    </a:lnTo>
                    <a:lnTo>
                      <a:pt x="837" y="425"/>
                    </a:lnTo>
                    <a:lnTo>
                      <a:pt x="831" y="380"/>
                    </a:lnTo>
                    <a:lnTo>
                      <a:pt x="851" y="314"/>
                    </a:lnTo>
                    <a:lnTo>
                      <a:pt x="812" y="254"/>
                    </a:lnTo>
                    <a:lnTo>
                      <a:pt x="587" y="57"/>
                    </a:lnTo>
                    <a:lnTo>
                      <a:pt x="397" y="0"/>
                    </a:lnTo>
                    <a:lnTo>
                      <a:pt x="277" y="94"/>
                    </a:lnTo>
                    <a:lnTo>
                      <a:pt x="205" y="209"/>
                    </a:lnTo>
                    <a:lnTo>
                      <a:pt x="129" y="200"/>
                    </a:lnTo>
                    <a:lnTo>
                      <a:pt x="113" y="215"/>
                    </a:lnTo>
                    <a:lnTo>
                      <a:pt x="17" y="198"/>
                    </a:lnTo>
                    <a:lnTo>
                      <a:pt x="0" y="211"/>
                    </a:lnTo>
                    <a:lnTo>
                      <a:pt x="0" y="21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2" name="Freeform 238">
                <a:extLst>
                  <a:ext uri="{FF2B5EF4-FFF2-40B4-BE49-F238E27FC236}">
                    <a16:creationId xmlns:a16="http://schemas.microsoft.com/office/drawing/2014/main" id="{CE64F86C-126D-4D1C-A006-5BE59950F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61" y="1278"/>
                <a:ext cx="263" cy="210"/>
              </a:xfrm>
              <a:custGeom>
                <a:avLst/>
                <a:gdLst>
                  <a:gd name="T0" fmla="*/ 0 w 1055"/>
                  <a:gd name="T1" fmla="*/ 0 h 843"/>
                  <a:gd name="T2" fmla="*/ 73 w 1055"/>
                  <a:gd name="T3" fmla="*/ 242 h 843"/>
                  <a:gd name="T4" fmla="*/ 102 w 1055"/>
                  <a:gd name="T5" fmla="*/ 287 h 843"/>
                  <a:gd name="T6" fmla="*/ 238 w 1055"/>
                  <a:gd name="T7" fmla="*/ 407 h 843"/>
                  <a:gd name="T8" fmla="*/ 272 w 1055"/>
                  <a:gd name="T9" fmla="*/ 405 h 843"/>
                  <a:gd name="T10" fmla="*/ 318 w 1055"/>
                  <a:gd name="T11" fmla="*/ 498 h 843"/>
                  <a:gd name="T12" fmla="*/ 783 w 1055"/>
                  <a:gd name="T13" fmla="*/ 843 h 843"/>
                  <a:gd name="T14" fmla="*/ 1055 w 1055"/>
                  <a:gd name="T15" fmla="*/ 531 h 843"/>
                  <a:gd name="T16" fmla="*/ 1049 w 1055"/>
                  <a:gd name="T17" fmla="*/ 464 h 843"/>
                  <a:gd name="T18" fmla="*/ 1010 w 1055"/>
                  <a:gd name="T19" fmla="*/ 452 h 843"/>
                  <a:gd name="T20" fmla="*/ 1014 w 1055"/>
                  <a:gd name="T21" fmla="*/ 476 h 843"/>
                  <a:gd name="T22" fmla="*/ 1008 w 1055"/>
                  <a:gd name="T23" fmla="*/ 490 h 843"/>
                  <a:gd name="T24" fmla="*/ 989 w 1055"/>
                  <a:gd name="T25" fmla="*/ 497 h 843"/>
                  <a:gd name="T26" fmla="*/ 972 w 1055"/>
                  <a:gd name="T27" fmla="*/ 495 h 843"/>
                  <a:gd name="T28" fmla="*/ 962 w 1055"/>
                  <a:gd name="T29" fmla="*/ 478 h 843"/>
                  <a:gd name="T30" fmla="*/ 966 w 1055"/>
                  <a:gd name="T31" fmla="*/ 449 h 843"/>
                  <a:gd name="T32" fmla="*/ 915 w 1055"/>
                  <a:gd name="T33" fmla="*/ 466 h 843"/>
                  <a:gd name="T34" fmla="*/ 833 w 1055"/>
                  <a:gd name="T35" fmla="*/ 644 h 843"/>
                  <a:gd name="T36" fmla="*/ 758 w 1055"/>
                  <a:gd name="T37" fmla="*/ 679 h 843"/>
                  <a:gd name="T38" fmla="*/ 672 w 1055"/>
                  <a:gd name="T39" fmla="*/ 649 h 843"/>
                  <a:gd name="T40" fmla="*/ 439 w 1055"/>
                  <a:gd name="T41" fmla="*/ 464 h 843"/>
                  <a:gd name="T42" fmla="*/ 432 w 1055"/>
                  <a:gd name="T43" fmla="*/ 408 h 843"/>
                  <a:gd name="T44" fmla="*/ 394 w 1055"/>
                  <a:gd name="T45" fmla="*/ 363 h 843"/>
                  <a:gd name="T46" fmla="*/ 413 w 1055"/>
                  <a:gd name="T47" fmla="*/ 311 h 843"/>
                  <a:gd name="T48" fmla="*/ 436 w 1055"/>
                  <a:gd name="T49" fmla="*/ 294 h 843"/>
                  <a:gd name="T50" fmla="*/ 449 w 1055"/>
                  <a:gd name="T51" fmla="*/ 247 h 843"/>
                  <a:gd name="T52" fmla="*/ 554 w 1055"/>
                  <a:gd name="T53" fmla="*/ 139 h 843"/>
                  <a:gd name="T54" fmla="*/ 608 w 1055"/>
                  <a:gd name="T55" fmla="*/ 135 h 843"/>
                  <a:gd name="T56" fmla="*/ 621 w 1055"/>
                  <a:gd name="T57" fmla="*/ 159 h 843"/>
                  <a:gd name="T58" fmla="*/ 675 w 1055"/>
                  <a:gd name="T59" fmla="*/ 174 h 843"/>
                  <a:gd name="T60" fmla="*/ 658 w 1055"/>
                  <a:gd name="T61" fmla="*/ 131 h 843"/>
                  <a:gd name="T62" fmla="*/ 598 w 1055"/>
                  <a:gd name="T63" fmla="*/ 91 h 843"/>
                  <a:gd name="T64" fmla="*/ 548 w 1055"/>
                  <a:gd name="T65" fmla="*/ 95 h 843"/>
                  <a:gd name="T66" fmla="*/ 494 w 1055"/>
                  <a:gd name="T67" fmla="*/ 118 h 843"/>
                  <a:gd name="T68" fmla="*/ 272 w 1055"/>
                  <a:gd name="T69" fmla="*/ 368 h 843"/>
                  <a:gd name="T70" fmla="*/ 115 w 1055"/>
                  <a:gd name="T71" fmla="*/ 237 h 843"/>
                  <a:gd name="T72" fmla="*/ 76 w 1055"/>
                  <a:gd name="T73" fmla="*/ 141 h 843"/>
                  <a:gd name="T74" fmla="*/ 22 w 1055"/>
                  <a:gd name="T75" fmla="*/ 5 h 843"/>
                  <a:gd name="T76" fmla="*/ 0 w 1055"/>
                  <a:gd name="T77" fmla="*/ 0 h 843"/>
                  <a:gd name="T78" fmla="*/ 0 w 1055"/>
                  <a:gd name="T79" fmla="*/ 0 h 8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055" h="843">
                    <a:moveTo>
                      <a:pt x="0" y="0"/>
                    </a:moveTo>
                    <a:lnTo>
                      <a:pt x="73" y="242"/>
                    </a:lnTo>
                    <a:lnTo>
                      <a:pt x="102" y="287"/>
                    </a:lnTo>
                    <a:lnTo>
                      <a:pt x="238" y="407"/>
                    </a:lnTo>
                    <a:lnTo>
                      <a:pt x="272" y="405"/>
                    </a:lnTo>
                    <a:lnTo>
                      <a:pt x="318" y="498"/>
                    </a:lnTo>
                    <a:lnTo>
                      <a:pt x="783" y="843"/>
                    </a:lnTo>
                    <a:lnTo>
                      <a:pt x="1055" y="531"/>
                    </a:lnTo>
                    <a:lnTo>
                      <a:pt x="1049" y="464"/>
                    </a:lnTo>
                    <a:lnTo>
                      <a:pt x="1010" y="452"/>
                    </a:lnTo>
                    <a:lnTo>
                      <a:pt x="1014" y="476"/>
                    </a:lnTo>
                    <a:lnTo>
                      <a:pt x="1008" y="490"/>
                    </a:lnTo>
                    <a:lnTo>
                      <a:pt x="989" y="497"/>
                    </a:lnTo>
                    <a:lnTo>
                      <a:pt x="972" y="495"/>
                    </a:lnTo>
                    <a:lnTo>
                      <a:pt x="962" y="478"/>
                    </a:lnTo>
                    <a:lnTo>
                      <a:pt x="966" y="449"/>
                    </a:lnTo>
                    <a:lnTo>
                      <a:pt x="915" y="466"/>
                    </a:lnTo>
                    <a:lnTo>
                      <a:pt x="833" y="644"/>
                    </a:lnTo>
                    <a:lnTo>
                      <a:pt x="758" y="679"/>
                    </a:lnTo>
                    <a:lnTo>
                      <a:pt x="672" y="649"/>
                    </a:lnTo>
                    <a:lnTo>
                      <a:pt x="439" y="464"/>
                    </a:lnTo>
                    <a:lnTo>
                      <a:pt x="432" y="408"/>
                    </a:lnTo>
                    <a:lnTo>
                      <a:pt x="394" y="363"/>
                    </a:lnTo>
                    <a:lnTo>
                      <a:pt x="413" y="311"/>
                    </a:lnTo>
                    <a:lnTo>
                      <a:pt x="436" y="294"/>
                    </a:lnTo>
                    <a:lnTo>
                      <a:pt x="449" y="247"/>
                    </a:lnTo>
                    <a:lnTo>
                      <a:pt x="554" y="139"/>
                    </a:lnTo>
                    <a:lnTo>
                      <a:pt x="608" y="135"/>
                    </a:lnTo>
                    <a:lnTo>
                      <a:pt x="621" y="159"/>
                    </a:lnTo>
                    <a:lnTo>
                      <a:pt x="675" y="174"/>
                    </a:lnTo>
                    <a:lnTo>
                      <a:pt x="658" y="131"/>
                    </a:lnTo>
                    <a:lnTo>
                      <a:pt x="598" y="91"/>
                    </a:lnTo>
                    <a:lnTo>
                      <a:pt x="548" y="95"/>
                    </a:lnTo>
                    <a:lnTo>
                      <a:pt x="494" y="118"/>
                    </a:lnTo>
                    <a:lnTo>
                      <a:pt x="272" y="368"/>
                    </a:lnTo>
                    <a:lnTo>
                      <a:pt x="115" y="237"/>
                    </a:lnTo>
                    <a:lnTo>
                      <a:pt x="76" y="141"/>
                    </a:lnTo>
                    <a:lnTo>
                      <a:pt x="22" y="5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3" name="Freeform 239">
                <a:extLst>
                  <a:ext uri="{FF2B5EF4-FFF2-40B4-BE49-F238E27FC236}">
                    <a16:creationId xmlns:a16="http://schemas.microsoft.com/office/drawing/2014/main" id="{4E5CDFC0-F0F1-40C2-9771-757ED229E9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3" y="1307"/>
                <a:ext cx="111" cy="94"/>
              </a:xfrm>
              <a:custGeom>
                <a:avLst/>
                <a:gdLst>
                  <a:gd name="T0" fmla="*/ 58 w 445"/>
                  <a:gd name="T1" fmla="*/ 47 h 374"/>
                  <a:gd name="T2" fmla="*/ 339 w 445"/>
                  <a:gd name="T3" fmla="*/ 265 h 374"/>
                  <a:gd name="T4" fmla="*/ 345 w 445"/>
                  <a:gd name="T5" fmla="*/ 289 h 374"/>
                  <a:gd name="T6" fmla="*/ 324 w 445"/>
                  <a:gd name="T7" fmla="*/ 311 h 374"/>
                  <a:gd name="T8" fmla="*/ 298 w 445"/>
                  <a:gd name="T9" fmla="*/ 374 h 374"/>
                  <a:gd name="T10" fmla="*/ 345 w 445"/>
                  <a:gd name="T11" fmla="*/ 360 h 374"/>
                  <a:gd name="T12" fmla="*/ 357 w 445"/>
                  <a:gd name="T13" fmla="*/ 337 h 374"/>
                  <a:gd name="T14" fmla="*/ 369 w 445"/>
                  <a:gd name="T15" fmla="*/ 324 h 374"/>
                  <a:gd name="T16" fmla="*/ 391 w 445"/>
                  <a:gd name="T17" fmla="*/ 324 h 374"/>
                  <a:gd name="T18" fmla="*/ 409 w 445"/>
                  <a:gd name="T19" fmla="*/ 345 h 374"/>
                  <a:gd name="T20" fmla="*/ 445 w 445"/>
                  <a:gd name="T21" fmla="*/ 359 h 374"/>
                  <a:gd name="T22" fmla="*/ 433 w 445"/>
                  <a:gd name="T23" fmla="*/ 295 h 374"/>
                  <a:gd name="T24" fmla="*/ 321 w 445"/>
                  <a:gd name="T25" fmla="*/ 203 h 374"/>
                  <a:gd name="T26" fmla="*/ 55 w 445"/>
                  <a:gd name="T27" fmla="*/ 0 h 374"/>
                  <a:gd name="T28" fmla="*/ 0 w 445"/>
                  <a:gd name="T29" fmla="*/ 14 h 374"/>
                  <a:gd name="T30" fmla="*/ 58 w 445"/>
                  <a:gd name="T31" fmla="*/ 47 h 374"/>
                  <a:gd name="T32" fmla="*/ 58 w 445"/>
                  <a:gd name="T33" fmla="*/ 47 h 3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45" h="374">
                    <a:moveTo>
                      <a:pt x="58" y="47"/>
                    </a:moveTo>
                    <a:lnTo>
                      <a:pt x="339" y="265"/>
                    </a:lnTo>
                    <a:lnTo>
                      <a:pt x="345" y="289"/>
                    </a:lnTo>
                    <a:lnTo>
                      <a:pt x="324" y="311"/>
                    </a:lnTo>
                    <a:lnTo>
                      <a:pt x="298" y="374"/>
                    </a:lnTo>
                    <a:lnTo>
                      <a:pt x="345" y="360"/>
                    </a:lnTo>
                    <a:lnTo>
                      <a:pt x="357" y="337"/>
                    </a:lnTo>
                    <a:lnTo>
                      <a:pt x="369" y="324"/>
                    </a:lnTo>
                    <a:lnTo>
                      <a:pt x="391" y="324"/>
                    </a:lnTo>
                    <a:lnTo>
                      <a:pt x="409" y="345"/>
                    </a:lnTo>
                    <a:lnTo>
                      <a:pt x="445" y="359"/>
                    </a:lnTo>
                    <a:lnTo>
                      <a:pt x="433" y="295"/>
                    </a:lnTo>
                    <a:lnTo>
                      <a:pt x="321" y="203"/>
                    </a:lnTo>
                    <a:lnTo>
                      <a:pt x="55" y="0"/>
                    </a:lnTo>
                    <a:lnTo>
                      <a:pt x="0" y="14"/>
                    </a:lnTo>
                    <a:lnTo>
                      <a:pt x="58" y="47"/>
                    </a:lnTo>
                    <a:lnTo>
                      <a:pt x="58" y="4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4" name="Freeform 240">
                <a:extLst>
                  <a:ext uri="{FF2B5EF4-FFF2-40B4-BE49-F238E27FC236}">
                    <a16:creationId xmlns:a16="http://schemas.microsoft.com/office/drawing/2014/main" id="{74FD2F9D-96E2-4F3C-889A-6A5FE5CBF8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" y="1341"/>
                <a:ext cx="99" cy="110"/>
              </a:xfrm>
              <a:custGeom>
                <a:avLst/>
                <a:gdLst>
                  <a:gd name="T0" fmla="*/ 0 w 398"/>
                  <a:gd name="T1" fmla="*/ 36 h 440"/>
                  <a:gd name="T2" fmla="*/ 8 w 398"/>
                  <a:gd name="T3" fmla="*/ 127 h 440"/>
                  <a:gd name="T4" fmla="*/ 87 w 398"/>
                  <a:gd name="T5" fmla="*/ 256 h 440"/>
                  <a:gd name="T6" fmla="*/ 41 w 398"/>
                  <a:gd name="T7" fmla="*/ 118 h 440"/>
                  <a:gd name="T8" fmla="*/ 99 w 398"/>
                  <a:gd name="T9" fmla="*/ 81 h 440"/>
                  <a:gd name="T10" fmla="*/ 140 w 398"/>
                  <a:gd name="T11" fmla="*/ 85 h 440"/>
                  <a:gd name="T12" fmla="*/ 180 w 398"/>
                  <a:gd name="T13" fmla="*/ 117 h 440"/>
                  <a:gd name="T14" fmla="*/ 358 w 398"/>
                  <a:gd name="T15" fmla="*/ 440 h 440"/>
                  <a:gd name="T16" fmla="*/ 398 w 398"/>
                  <a:gd name="T17" fmla="*/ 414 h 440"/>
                  <a:gd name="T18" fmla="*/ 210 w 398"/>
                  <a:gd name="T19" fmla="*/ 73 h 440"/>
                  <a:gd name="T20" fmla="*/ 156 w 398"/>
                  <a:gd name="T21" fmla="*/ 28 h 440"/>
                  <a:gd name="T22" fmla="*/ 101 w 398"/>
                  <a:gd name="T23" fmla="*/ 0 h 440"/>
                  <a:gd name="T24" fmla="*/ 52 w 398"/>
                  <a:gd name="T25" fmla="*/ 3 h 440"/>
                  <a:gd name="T26" fmla="*/ 0 w 398"/>
                  <a:gd name="T27" fmla="*/ 36 h 440"/>
                  <a:gd name="T28" fmla="*/ 0 w 398"/>
                  <a:gd name="T29" fmla="*/ 36 h 4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398" h="440">
                    <a:moveTo>
                      <a:pt x="0" y="36"/>
                    </a:moveTo>
                    <a:lnTo>
                      <a:pt x="8" y="127"/>
                    </a:lnTo>
                    <a:lnTo>
                      <a:pt x="87" y="256"/>
                    </a:lnTo>
                    <a:lnTo>
                      <a:pt x="41" y="118"/>
                    </a:lnTo>
                    <a:lnTo>
                      <a:pt x="99" y="81"/>
                    </a:lnTo>
                    <a:lnTo>
                      <a:pt x="140" y="85"/>
                    </a:lnTo>
                    <a:lnTo>
                      <a:pt x="180" y="117"/>
                    </a:lnTo>
                    <a:lnTo>
                      <a:pt x="358" y="440"/>
                    </a:lnTo>
                    <a:lnTo>
                      <a:pt x="398" y="414"/>
                    </a:lnTo>
                    <a:lnTo>
                      <a:pt x="210" y="73"/>
                    </a:lnTo>
                    <a:lnTo>
                      <a:pt x="156" y="28"/>
                    </a:lnTo>
                    <a:lnTo>
                      <a:pt x="101" y="0"/>
                    </a:lnTo>
                    <a:lnTo>
                      <a:pt x="52" y="3"/>
                    </a:lnTo>
                    <a:lnTo>
                      <a:pt x="0" y="36"/>
                    </a:lnTo>
                    <a:lnTo>
                      <a:pt x="0" y="3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5" name="Freeform 241">
                <a:extLst>
                  <a:ext uri="{FF2B5EF4-FFF2-40B4-BE49-F238E27FC236}">
                    <a16:creationId xmlns:a16="http://schemas.microsoft.com/office/drawing/2014/main" id="{AB434325-6974-4CF0-AF86-9731F39151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57" y="1297"/>
                <a:ext cx="142" cy="154"/>
              </a:xfrm>
              <a:custGeom>
                <a:avLst/>
                <a:gdLst>
                  <a:gd name="T0" fmla="*/ 0 w 569"/>
                  <a:gd name="T1" fmla="*/ 0 h 618"/>
                  <a:gd name="T2" fmla="*/ 331 w 569"/>
                  <a:gd name="T3" fmla="*/ 259 h 618"/>
                  <a:gd name="T4" fmla="*/ 380 w 569"/>
                  <a:gd name="T5" fmla="*/ 260 h 618"/>
                  <a:gd name="T6" fmla="*/ 391 w 569"/>
                  <a:gd name="T7" fmla="*/ 310 h 618"/>
                  <a:gd name="T8" fmla="*/ 326 w 569"/>
                  <a:gd name="T9" fmla="*/ 364 h 618"/>
                  <a:gd name="T10" fmla="*/ 303 w 569"/>
                  <a:gd name="T11" fmla="*/ 432 h 618"/>
                  <a:gd name="T12" fmla="*/ 342 w 569"/>
                  <a:gd name="T13" fmla="*/ 429 h 618"/>
                  <a:gd name="T14" fmla="*/ 366 w 569"/>
                  <a:gd name="T15" fmla="*/ 463 h 618"/>
                  <a:gd name="T16" fmla="*/ 409 w 569"/>
                  <a:gd name="T17" fmla="*/ 502 h 618"/>
                  <a:gd name="T18" fmla="*/ 436 w 569"/>
                  <a:gd name="T19" fmla="*/ 483 h 618"/>
                  <a:gd name="T20" fmla="*/ 435 w 569"/>
                  <a:gd name="T21" fmla="*/ 526 h 618"/>
                  <a:gd name="T22" fmla="*/ 549 w 569"/>
                  <a:gd name="T23" fmla="*/ 618 h 618"/>
                  <a:gd name="T24" fmla="*/ 569 w 569"/>
                  <a:gd name="T25" fmla="*/ 605 h 618"/>
                  <a:gd name="T26" fmla="*/ 453 w 569"/>
                  <a:gd name="T27" fmla="*/ 514 h 618"/>
                  <a:gd name="T28" fmla="*/ 467 w 569"/>
                  <a:gd name="T29" fmla="*/ 473 h 618"/>
                  <a:gd name="T30" fmla="*/ 509 w 569"/>
                  <a:gd name="T31" fmla="*/ 410 h 618"/>
                  <a:gd name="T32" fmla="*/ 477 w 569"/>
                  <a:gd name="T33" fmla="*/ 406 h 618"/>
                  <a:gd name="T34" fmla="*/ 490 w 569"/>
                  <a:gd name="T35" fmla="*/ 369 h 618"/>
                  <a:gd name="T36" fmla="*/ 460 w 569"/>
                  <a:gd name="T37" fmla="*/ 398 h 618"/>
                  <a:gd name="T38" fmla="*/ 411 w 569"/>
                  <a:gd name="T39" fmla="*/ 461 h 618"/>
                  <a:gd name="T40" fmla="*/ 384 w 569"/>
                  <a:gd name="T41" fmla="*/ 437 h 618"/>
                  <a:gd name="T42" fmla="*/ 412 w 569"/>
                  <a:gd name="T43" fmla="*/ 394 h 618"/>
                  <a:gd name="T44" fmla="*/ 448 w 569"/>
                  <a:gd name="T45" fmla="*/ 353 h 618"/>
                  <a:gd name="T46" fmla="*/ 426 w 569"/>
                  <a:gd name="T47" fmla="*/ 347 h 618"/>
                  <a:gd name="T48" fmla="*/ 408 w 569"/>
                  <a:gd name="T49" fmla="*/ 327 h 618"/>
                  <a:gd name="T50" fmla="*/ 395 w 569"/>
                  <a:gd name="T51" fmla="*/ 247 h 618"/>
                  <a:gd name="T52" fmla="*/ 332 w 569"/>
                  <a:gd name="T53" fmla="*/ 222 h 618"/>
                  <a:gd name="T54" fmla="*/ 0 w 569"/>
                  <a:gd name="T55" fmla="*/ 0 h 618"/>
                  <a:gd name="T56" fmla="*/ 0 w 569"/>
                  <a:gd name="T57" fmla="*/ 0 h 6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569" h="618">
                    <a:moveTo>
                      <a:pt x="0" y="0"/>
                    </a:moveTo>
                    <a:lnTo>
                      <a:pt x="331" y="259"/>
                    </a:lnTo>
                    <a:lnTo>
                      <a:pt x="380" y="260"/>
                    </a:lnTo>
                    <a:lnTo>
                      <a:pt x="391" y="310"/>
                    </a:lnTo>
                    <a:lnTo>
                      <a:pt x="326" y="364"/>
                    </a:lnTo>
                    <a:lnTo>
                      <a:pt x="303" y="432"/>
                    </a:lnTo>
                    <a:lnTo>
                      <a:pt x="342" y="429"/>
                    </a:lnTo>
                    <a:lnTo>
                      <a:pt x="366" y="463"/>
                    </a:lnTo>
                    <a:lnTo>
                      <a:pt x="409" y="502"/>
                    </a:lnTo>
                    <a:lnTo>
                      <a:pt x="436" y="483"/>
                    </a:lnTo>
                    <a:lnTo>
                      <a:pt x="435" y="526"/>
                    </a:lnTo>
                    <a:lnTo>
                      <a:pt x="549" y="618"/>
                    </a:lnTo>
                    <a:lnTo>
                      <a:pt x="569" y="605"/>
                    </a:lnTo>
                    <a:lnTo>
                      <a:pt x="453" y="514"/>
                    </a:lnTo>
                    <a:lnTo>
                      <a:pt x="467" y="473"/>
                    </a:lnTo>
                    <a:lnTo>
                      <a:pt x="509" y="410"/>
                    </a:lnTo>
                    <a:lnTo>
                      <a:pt x="477" y="406"/>
                    </a:lnTo>
                    <a:lnTo>
                      <a:pt x="490" y="369"/>
                    </a:lnTo>
                    <a:lnTo>
                      <a:pt x="460" y="398"/>
                    </a:lnTo>
                    <a:lnTo>
                      <a:pt x="411" y="461"/>
                    </a:lnTo>
                    <a:lnTo>
                      <a:pt x="384" y="437"/>
                    </a:lnTo>
                    <a:lnTo>
                      <a:pt x="412" y="394"/>
                    </a:lnTo>
                    <a:lnTo>
                      <a:pt x="448" y="353"/>
                    </a:lnTo>
                    <a:lnTo>
                      <a:pt x="426" y="347"/>
                    </a:lnTo>
                    <a:lnTo>
                      <a:pt x="408" y="327"/>
                    </a:lnTo>
                    <a:lnTo>
                      <a:pt x="395" y="247"/>
                    </a:lnTo>
                    <a:lnTo>
                      <a:pt x="332" y="22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6" name="Freeform 242">
                <a:extLst>
                  <a:ext uri="{FF2B5EF4-FFF2-40B4-BE49-F238E27FC236}">
                    <a16:creationId xmlns:a16="http://schemas.microsoft.com/office/drawing/2014/main" id="{26A2AF4B-7960-4F8E-ADB0-A59A77A10B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8" y="1393"/>
                <a:ext cx="36" cy="58"/>
              </a:xfrm>
              <a:custGeom>
                <a:avLst/>
                <a:gdLst>
                  <a:gd name="T0" fmla="*/ 0 w 144"/>
                  <a:gd name="T1" fmla="*/ 16 h 234"/>
                  <a:gd name="T2" fmla="*/ 107 w 144"/>
                  <a:gd name="T3" fmla="*/ 86 h 234"/>
                  <a:gd name="T4" fmla="*/ 117 w 144"/>
                  <a:gd name="T5" fmla="*/ 128 h 234"/>
                  <a:gd name="T6" fmla="*/ 60 w 144"/>
                  <a:gd name="T7" fmla="*/ 209 h 234"/>
                  <a:gd name="T8" fmla="*/ 78 w 144"/>
                  <a:gd name="T9" fmla="*/ 234 h 234"/>
                  <a:gd name="T10" fmla="*/ 144 w 144"/>
                  <a:gd name="T11" fmla="*/ 125 h 234"/>
                  <a:gd name="T12" fmla="*/ 121 w 144"/>
                  <a:gd name="T13" fmla="*/ 70 h 234"/>
                  <a:gd name="T14" fmla="*/ 17 w 144"/>
                  <a:gd name="T15" fmla="*/ 0 h 234"/>
                  <a:gd name="T16" fmla="*/ 0 w 144"/>
                  <a:gd name="T17" fmla="*/ 16 h 234"/>
                  <a:gd name="T18" fmla="*/ 0 w 144"/>
                  <a:gd name="T19" fmla="*/ 16 h 2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4" h="234">
                    <a:moveTo>
                      <a:pt x="0" y="16"/>
                    </a:moveTo>
                    <a:lnTo>
                      <a:pt x="107" y="86"/>
                    </a:lnTo>
                    <a:lnTo>
                      <a:pt x="117" y="128"/>
                    </a:lnTo>
                    <a:lnTo>
                      <a:pt x="60" y="209"/>
                    </a:lnTo>
                    <a:lnTo>
                      <a:pt x="78" y="234"/>
                    </a:lnTo>
                    <a:lnTo>
                      <a:pt x="144" y="125"/>
                    </a:lnTo>
                    <a:lnTo>
                      <a:pt x="121" y="70"/>
                    </a:lnTo>
                    <a:lnTo>
                      <a:pt x="17" y="0"/>
                    </a:lnTo>
                    <a:lnTo>
                      <a:pt x="0" y="16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7" name="Freeform 243">
                <a:extLst>
                  <a:ext uri="{FF2B5EF4-FFF2-40B4-BE49-F238E27FC236}">
                    <a16:creationId xmlns:a16="http://schemas.microsoft.com/office/drawing/2014/main" id="{4197480F-8F39-4EF6-9B13-B993E2A1D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97" y="1192"/>
                <a:ext cx="84" cy="52"/>
              </a:xfrm>
              <a:custGeom>
                <a:avLst/>
                <a:gdLst>
                  <a:gd name="T0" fmla="*/ 3 w 335"/>
                  <a:gd name="T1" fmla="*/ 102 h 211"/>
                  <a:gd name="T2" fmla="*/ 41 w 335"/>
                  <a:gd name="T3" fmla="*/ 28 h 211"/>
                  <a:gd name="T4" fmla="*/ 111 w 335"/>
                  <a:gd name="T5" fmla="*/ 0 h 211"/>
                  <a:gd name="T6" fmla="*/ 334 w 335"/>
                  <a:gd name="T7" fmla="*/ 146 h 211"/>
                  <a:gd name="T8" fmla="*/ 335 w 335"/>
                  <a:gd name="T9" fmla="*/ 211 h 211"/>
                  <a:gd name="T10" fmla="*/ 90 w 335"/>
                  <a:gd name="T11" fmla="*/ 77 h 211"/>
                  <a:gd name="T12" fmla="*/ 0 w 335"/>
                  <a:gd name="T13" fmla="*/ 152 h 211"/>
                  <a:gd name="T14" fmla="*/ 3 w 335"/>
                  <a:gd name="T15" fmla="*/ 102 h 211"/>
                  <a:gd name="T16" fmla="*/ 3 w 335"/>
                  <a:gd name="T17" fmla="*/ 102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35" h="211">
                    <a:moveTo>
                      <a:pt x="3" y="102"/>
                    </a:moveTo>
                    <a:lnTo>
                      <a:pt x="41" y="28"/>
                    </a:lnTo>
                    <a:lnTo>
                      <a:pt x="111" y="0"/>
                    </a:lnTo>
                    <a:lnTo>
                      <a:pt x="334" y="146"/>
                    </a:lnTo>
                    <a:lnTo>
                      <a:pt x="335" y="211"/>
                    </a:lnTo>
                    <a:lnTo>
                      <a:pt x="90" y="77"/>
                    </a:lnTo>
                    <a:lnTo>
                      <a:pt x="0" y="152"/>
                    </a:lnTo>
                    <a:lnTo>
                      <a:pt x="3" y="102"/>
                    </a:lnTo>
                    <a:lnTo>
                      <a:pt x="3" y="102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8" name="Freeform 244">
                <a:extLst>
                  <a:ext uri="{FF2B5EF4-FFF2-40B4-BE49-F238E27FC236}">
                    <a16:creationId xmlns:a16="http://schemas.microsoft.com/office/drawing/2014/main" id="{33732DCA-85D2-4044-B6D2-8429780D50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1" y="1332"/>
                <a:ext cx="42" cy="39"/>
              </a:xfrm>
              <a:custGeom>
                <a:avLst/>
                <a:gdLst>
                  <a:gd name="T0" fmla="*/ 0 w 167"/>
                  <a:gd name="T1" fmla="*/ 0 h 154"/>
                  <a:gd name="T2" fmla="*/ 167 w 167"/>
                  <a:gd name="T3" fmla="*/ 124 h 154"/>
                  <a:gd name="T4" fmla="*/ 143 w 167"/>
                  <a:gd name="T5" fmla="*/ 154 h 154"/>
                  <a:gd name="T6" fmla="*/ 19 w 167"/>
                  <a:gd name="T7" fmla="*/ 42 h 154"/>
                  <a:gd name="T8" fmla="*/ 0 w 167"/>
                  <a:gd name="T9" fmla="*/ 0 h 154"/>
                  <a:gd name="T10" fmla="*/ 0 w 167"/>
                  <a:gd name="T11" fmla="*/ 0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7" h="154">
                    <a:moveTo>
                      <a:pt x="0" y="0"/>
                    </a:moveTo>
                    <a:lnTo>
                      <a:pt x="167" y="124"/>
                    </a:lnTo>
                    <a:lnTo>
                      <a:pt x="143" y="154"/>
                    </a:lnTo>
                    <a:lnTo>
                      <a:pt x="19" y="42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19" name="Freeform 245">
                <a:extLst>
                  <a:ext uri="{FF2B5EF4-FFF2-40B4-BE49-F238E27FC236}">
                    <a16:creationId xmlns:a16="http://schemas.microsoft.com/office/drawing/2014/main" id="{B35029B6-A917-4D6F-9E24-68ECC4D86F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59" y="1226"/>
                <a:ext cx="25" cy="13"/>
              </a:xfrm>
              <a:custGeom>
                <a:avLst/>
                <a:gdLst>
                  <a:gd name="T0" fmla="*/ 13 w 101"/>
                  <a:gd name="T1" fmla="*/ 10 h 53"/>
                  <a:gd name="T2" fmla="*/ 0 w 101"/>
                  <a:gd name="T3" fmla="*/ 36 h 53"/>
                  <a:gd name="T4" fmla="*/ 76 w 101"/>
                  <a:gd name="T5" fmla="*/ 53 h 53"/>
                  <a:gd name="T6" fmla="*/ 101 w 101"/>
                  <a:gd name="T7" fmla="*/ 0 h 53"/>
                  <a:gd name="T8" fmla="*/ 69 w 101"/>
                  <a:gd name="T9" fmla="*/ 20 h 53"/>
                  <a:gd name="T10" fmla="*/ 13 w 101"/>
                  <a:gd name="T11" fmla="*/ 10 h 53"/>
                  <a:gd name="T12" fmla="*/ 13 w 101"/>
                  <a:gd name="T13" fmla="*/ 1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1" h="53">
                    <a:moveTo>
                      <a:pt x="13" y="10"/>
                    </a:moveTo>
                    <a:lnTo>
                      <a:pt x="0" y="36"/>
                    </a:lnTo>
                    <a:lnTo>
                      <a:pt x="76" y="53"/>
                    </a:lnTo>
                    <a:lnTo>
                      <a:pt x="101" y="0"/>
                    </a:lnTo>
                    <a:lnTo>
                      <a:pt x="69" y="20"/>
                    </a:lnTo>
                    <a:lnTo>
                      <a:pt x="13" y="10"/>
                    </a:lnTo>
                    <a:lnTo>
                      <a:pt x="13" y="10"/>
                    </a:lnTo>
                    <a:close/>
                  </a:path>
                </a:pathLst>
              </a:custGeom>
              <a:solidFill>
                <a:srgbClr val="F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0" name="Freeform 246">
                <a:extLst>
                  <a:ext uri="{FF2B5EF4-FFF2-40B4-BE49-F238E27FC236}">
                    <a16:creationId xmlns:a16="http://schemas.microsoft.com/office/drawing/2014/main" id="{422250F7-5E50-4545-8B88-31ABE36617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5" y="1201"/>
                <a:ext cx="43" cy="39"/>
              </a:xfrm>
              <a:custGeom>
                <a:avLst/>
                <a:gdLst>
                  <a:gd name="T0" fmla="*/ 0 w 173"/>
                  <a:gd name="T1" fmla="*/ 0 h 155"/>
                  <a:gd name="T2" fmla="*/ 163 w 173"/>
                  <a:gd name="T3" fmla="*/ 110 h 155"/>
                  <a:gd name="T4" fmla="*/ 173 w 173"/>
                  <a:gd name="T5" fmla="*/ 141 h 155"/>
                  <a:gd name="T6" fmla="*/ 153 w 173"/>
                  <a:gd name="T7" fmla="*/ 155 h 155"/>
                  <a:gd name="T8" fmla="*/ 91 w 173"/>
                  <a:gd name="T9" fmla="*/ 127 h 155"/>
                  <a:gd name="T10" fmla="*/ 7 w 173"/>
                  <a:gd name="T11" fmla="*/ 29 h 155"/>
                  <a:gd name="T12" fmla="*/ 0 w 173"/>
                  <a:gd name="T13" fmla="*/ 0 h 155"/>
                  <a:gd name="T14" fmla="*/ 0 w 173"/>
                  <a:gd name="T15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73" h="155">
                    <a:moveTo>
                      <a:pt x="0" y="0"/>
                    </a:moveTo>
                    <a:lnTo>
                      <a:pt x="163" y="110"/>
                    </a:lnTo>
                    <a:lnTo>
                      <a:pt x="173" y="141"/>
                    </a:lnTo>
                    <a:lnTo>
                      <a:pt x="153" y="155"/>
                    </a:lnTo>
                    <a:lnTo>
                      <a:pt x="91" y="127"/>
                    </a:lnTo>
                    <a:lnTo>
                      <a:pt x="7" y="29"/>
                    </a:lnTo>
                    <a:lnTo>
                      <a:pt x="0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1" name="Freeform 247">
                <a:extLst>
                  <a:ext uri="{FF2B5EF4-FFF2-40B4-BE49-F238E27FC236}">
                    <a16:creationId xmlns:a16="http://schemas.microsoft.com/office/drawing/2014/main" id="{8B7FA682-25DE-464B-AE98-551373ADF3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17" y="1278"/>
                <a:ext cx="68" cy="53"/>
              </a:xfrm>
              <a:custGeom>
                <a:avLst/>
                <a:gdLst>
                  <a:gd name="T0" fmla="*/ 42 w 276"/>
                  <a:gd name="T1" fmla="*/ 0 h 212"/>
                  <a:gd name="T2" fmla="*/ 0 w 276"/>
                  <a:gd name="T3" fmla="*/ 28 h 212"/>
                  <a:gd name="T4" fmla="*/ 73 w 276"/>
                  <a:gd name="T5" fmla="*/ 62 h 212"/>
                  <a:gd name="T6" fmla="*/ 276 w 276"/>
                  <a:gd name="T7" fmla="*/ 212 h 212"/>
                  <a:gd name="T8" fmla="*/ 257 w 276"/>
                  <a:gd name="T9" fmla="*/ 170 h 212"/>
                  <a:gd name="T10" fmla="*/ 102 w 276"/>
                  <a:gd name="T11" fmla="*/ 45 h 212"/>
                  <a:gd name="T12" fmla="*/ 56 w 276"/>
                  <a:gd name="T13" fmla="*/ 24 h 212"/>
                  <a:gd name="T14" fmla="*/ 42 w 276"/>
                  <a:gd name="T15" fmla="*/ 0 h 212"/>
                  <a:gd name="T16" fmla="*/ 42 w 276"/>
                  <a:gd name="T17" fmla="*/ 0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76" h="212">
                    <a:moveTo>
                      <a:pt x="42" y="0"/>
                    </a:moveTo>
                    <a:lnTo>
                      <a:pt x="0" y="28"/>
                    </a:lnTo>
                    <a:lnTo>
                      <a:pt x="73" y="62"/>
                    </a:lnTo>
                    <a:lnTo>
                      <a:pt x="276" y="212"/>
                    </a:lnTo>
                    <a:lnTo>
                      <a:pt x="257" y="170"/>
                    </a:lnTo>
                    <a:lnTo>
                      <a:pt x="102" y="45"/>
                    </a:lnTo>
                    <a:lnTo>
                      <a:pt x="56" y="24"/>
                    </a:lnTo>
                    <a:lnTo>
                      <a:pt x="42" y="0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F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2" name="Freeform 248">
                <a:extLst>
                  <a:ext uri="{FF2B5EF4-FFF2-40B4-BE49-F238E27FC236}">
                    <a16:creationId xmlns:a16="http://schemas.microsoft.com/office/drawing/2014/main" id="{FE0AF793-310A-4CFD-95A9-0A06676211F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9" y="1229"/>
                <a:ext cx="22" cy="15"/>
              </a:xfrm>
              <a:custGeom>
                <a:avLst/>
                <a:gdLst>
                  <a:gd name="T0" fmla="*/ 10 w 88"/>
                  <a:gd name="T1" fmla="*/ 0 h 60"/>
                  <a:gd name="T2" fmla="*/ 1 w 88"/>
                  <a:gd name="T3" fmla="*/ 19 h 60"/>
                  <a:gd name="T4" fmla="*/ 0 w 88"/>
                  <a:gd name="T5" fmla="*/ 34 h 60"/>
                  <a:gd name="T6" fmla="*/ 73 w 88"/>
                  <a:gd name="T7" fmla="*/ 60 h 60"/>
                  <a:gd name="T8" fmla="*/ 88 w 88"/>
                  <a:gd name="T9" fmla="*/ 23 h 60"/>
                  <a:gd name="T10" fmla="*/ 10 w 88"/>
                  <a:gd name="T11" fmla="*/ 0 h 60"/>
                  <a:gd name="T12" fmla="*/ 10 w 88"/>
                  <a:gd name="T13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8" h="60">
                    <a:moveTo>
                      <a:pt x="10" y="0"/>
                    </a:moveTo>
                    <a:lnTo>
                      <a:pt x="1" y="19"/>
                    </a:lnTo>
                    <a:lnTo>
                      <a:pt x="0" y="34"/>
                    </a:lnTo>
                    <a:lnTo>
                      <a:pt x="73" y="60"/>
                    </a:lnTo>
                    <a:lnTo>
                      <a:pt x="88" y="23"/>
                    </a:lnTo>
                    <a:lnTo>
                      <a:pt x="10" y="0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3" name="Freeform 249">
                <a:extLst>
                  <a:ext uri="{FF2B5EF4-FFF2-40B4-BE49-F238E27FC236}">
                    <a16:creationId xmlns:a16="http://schemas.microsoft.com/office/drawing/2014/main" id="{BE596DBC-DCCB-42FA-A852-765B739058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80" y="1401"/>
                <a:ext cx="33" cy="31"/>
              </a:xfrm>
              <a:custGeom>
                <a:avLst/>
                <a:gdLst>
                  <a:gd name="T0" fmla="*/ 23 w 131"/>
                  <a:gd name="T1" fmla="*/ 0 h 124"/>
                  <a:gd name="T2" fmla="*/ 0 w 131"/>
                  <a:gd name="T3" fmla="*/ 37 h 124"/>
                  <a:gd name="T4" fmla="*/ 93 w 131"/>
                  <a:gd name="T5" fmla="*/ 97 h 124"/>
                  <a:gd name="T6" fmla="*/ 84 w 131"/>
                  <a:gd name="T7" fmla="*/ 124 h 124"/>
                  <a:gd name="T8" fmla="*/ 131 w 131"/>
                  <a:gd name="T9" fmla="*/ 64 h 124"/>
                  <a:gd name="T10" fmla="*/ 23 w 131"/>
                  <a:gd name="T11" fmla="*/ 0 h 124"/>
                  <a:gd name="T12" fmla="*/ 23 w 131"/>
                  <a:gd name="T13" fmla="*/ 0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1" h="124">
                    <a:moveTo>
                      <a:pt x="23" y="0"/>
                    </a:moveTo>
                    <a:lnTo>
                      <a:pt x="0" y="37"/>
                    </a:lnTo>
                    <a:lnTo>
                      <a:pt x="93" y="97"/>
                    </a:lnTo>
                    <a:lnTo>
                      <a:pt x="84" y="124"/>
                    </a:lnTo>
                    <a:lnTo>
                      <a:pt x="131" y="64"/>
                    </a:lnTo>
                    <a:lnTo>
                      <a:pt x="23" y="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24" name="Freeform 250">
                <a:extLst>
                  <a:ext uri="{FF2B5EF4-FFF2-40B4-BE49-F238E27FC236}">
                    <a16:creationId xmlns:a16="http://schemas.microsoft.com/office/drawing/2014/main" id="{3680EC8D-78C9-4445-BEBC-D4D9702DF5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1" y="1389"/>
                <a:ext cx="12" cy="10"/>
              </a:xfrm>
              <a:custGeom>
                <a:avLst/>
                <a:gdLst>
                  <a:gd name="T0" fmla="*/ 24 w 47"/>
                  <a:gd name="T1" fmla="*/ 0 h 41"/>
                  <a:gd name="T2" fmla="*/ 0 w 47"/>
                  <a:gd name="T3" fmla="*/ 28 h 41"/>
                  <a:gd name="T4" fmla="*/ 22 w 47"/>
                  <a:gd name="T5" fmla="*/ 41 h 41"/>
                  <a:gd name="T6" fmla="*/ 47 w 47"/>
                  <a:gd name="T7" fmla="*/ 13 h 41"/>
                  <a:gd name="T8" fmla="*/ 24 w 47"/>
                  <a:gd name="T9" fmla="*/ 0 h 41"/>
                  <a:gd name="T10" fmla="*/ 24 w 47"/>
                  <a:gd name="T11" fmla="*/ 0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41">
                    <a:moveTo>
                      <a:pt x="24" y="0"/>
                    </a:moveTo>
                    <a:lnTo>
                      <a:pt x="0" y="28"/>
                    </a:lnTo>
                    <a:lnTo>
                      <a:pt x="22" y="41"/>
                    </a:lnTo>
                    <a:lnTo>
                      <a:pt x="47" y="13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</p:grpSp>
      <p:sp>
        <p:nvSpPr>
          <p:cNvPr id="261" name="Text Box 176">
            <a:extLst>
              <a:ext uri="{FF2B5EF4-FFF2-40B4-BE49-F238E27FC236}">
                <a16:creationId xmlns:a16="http://schemas.microsoft.com/office/drawing/2014/main" id="{0D362CC8-6F12-4F93-BB62-EC115320C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9082" y="1228608"/>
            <a:ext cx="1736869" cy="276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r>
              <a:rPr lang="en-US" altLang="zh-TW" sz="1200" b="1" dirty="0">
                <a:solidFill>
                  <a:srgbClr val="0066FF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Petrol Dispenser</a:t>
            </a:r>
          </a:p>
        </p:txBody>
      </p:sp>
      <p:grpSp>
        <p:nvGrpSpPr>
          <p:cNvPr id="262" name="Group 587">
            <a:extLst>
              <a:ext uri="{FF2B5EF4-FFF2-40B4-BE49-F238E27FC236}">
                <a16:creationId xmlns:a16="http://schemas.microsoft.com/office/drawing/2014/main" id="{8433ED00-229B-4662-8FFC-1FC34865649B}"/>
              </a:ext>
            </a:extLst>
          </p:cNvPr>
          <p:cNvGrpSpPr>
            <a:grpSpLocks/>
          </p:cNvGrpSpPr>
          <p:nvPr/>
        </p:nvGrpSpPr>
        <p:grpSpPr bwMode="auto">
          <a:xfrm>
            <a:off x="5963551" y="4362843"/>
            <a:ext cx="3319255" cy="945522"/>
            <a:chOff x="3032" y="3453"/>
            <a:chExt cx="2257" cy="493"/>
          </a:xfrm>
        </p:grpSpPr>
        <p:pic>
          <p:nvPicPr>
            <p:cNvPr id="263" name="Picture 519" descr="Selected1">
              <a:extLst>
                <a:ext uri="{FF2B5EF4-FFF2-40B4-BE49-F238E27FC236}">
                  <a16:creationId xmlns:a16="http://schemas.microsoft.com/office/drawing/2014/main" id="{02DBD108-7400-4FA4-9C9B-00C38416F111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77" y="345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4" name="Picture 520" descr="Selected1">
              <a:extLst>
                <a:ext uri="{FF2B5EF4-FFF2-40B4-BE49-F238E27FC236}">
                  <a16:creationId xmlns:a16="http://schemas.microsoft.com/office/drawing/2014/main" id="{A944BCCF-0D5F-4857-8A7A-B5CF1E39D9FB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38" y="356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5" name="Picture 521" descr="Selected1">
              <a:extLst>
                <a:ext uri="{FF2B5EF4-FFF2-40B4-BE49-F238E27FC236}">
                  <a16:creationId xmlns:a16="http://schemas.microsoft.com/office/drawing/2014/main" id="{C02D7AC1-07B6-4A41-A998-82FE0AF7E0AD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0" y="345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6" name="Picture 522" descr="Selected1">
              <a:extLst>
                <a:ext uri="{FF2B5EF4-FFF2-40B4-BE49-F238E27FC236}">
                  <a16:creationId xmlns:a16="http://schemas.microsoft.com/office/drawing/2014/main" id="{7833A547-7CD1-4FC9-9EC9-49CC19D958DA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61" y="356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7" name="Picture 523" descr="Selected1">
              <a:extLst>
                <a:ext uri="{FF2B5EF4-FFF2-40B4-BE49-F238E27FC236}">
                  <a16:creationId xmlns:a16="http://schemas.microsoft.com/office/drawing/2014/main" id="{9B8C3EA1-8982-4C57-8627-23FD4959A90D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2" y="345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8" name="Picture 524" descr="Selected1">
              <a:extLst>
                <a:ext uri="{FF2B5EF4-FFF2-40B4-BE49-F238E27FC236}">
                  <a16:creationId xmlns:a16="http://schemas.microsoft.com/office/drawing/2014/main" id="{6AB5A99F-EFC5-4570-AB75-6949606844FD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293" y="356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69" name="Picture 525" descr="Selected1">
              <a:extLst>
                <a:ext uri="{FF2B5EF4-FFF2-40B4-BE49-F238E27FC236}">
                  <a16:creationId xmlns:a16="http://schemas.microsoft.com/office/drawing/2014/main" id="{EBB8BEEB-A53C-48B5-A582-BED9C97BBD54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554" y="345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0" name="Picture 526" descr="Selected1">
              <a:extLst>
                <a:ext uri="{FF2B5EF4-FFF2-40B4-BE49-F238E27FC236}">
                  <a16:creationId xmlns:a16="http://schemas.microsoft.com/office/drawing/2014/main" id="{C60270F0-64C5-40CB-9AA2-E0E55DD79255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6" y="3563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1" name="Picture 566" descr="Selected1">
              <a:extLst>
                <a:ext uri="{FF2B5EF4-FFF2-40B4-BE49-F238E27FC236}">
                  <a16:creationId xmlns:a16="http://schemas.microsoft.com/office/drawing/2014/main" id="{FE1EEDC3-7454-4437-AF4F-2D5F72CC9CD1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01" y="3464"/>
              <a:ext cx="188" cy="38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72" name="Rectangle 271"/>
          <p:cNvSpPr/>
          <p:nvPr/>
        </p:nvSpPr>
        <p:spPr>
          <a:xfrm>
            <a:off x="5577125" y="2286321"/>
            <a:ext cx="8740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 err="1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Vapour</a:t>
            </a:r>
            <a:endParaRPr lang="en-US" altLang="zh-TW" b="1" dirty="0">
              <a:solidFill>
                <a:srgbClr val="00CC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grpSp>
        <p:nvGrpSpPr>
          <p:cNvPr id="273" name="Group 594">
            <a:extLst>
              <a:ext uri="{FF2B5EF4-FFF2-40B4-BE49-F238E27FC236}">
                <a16:creationId xmlns:a16="http://schemas.microsoft.com/office/drawing/2014/main" id="{DC87406F-7D0A-402E-AB43-5C25CFB5C1F6}"/>
              </a:ext>
            </a:extLst>
          </p:cNvPr>
          <p:cNvGrpSpPr>
            <a:grpSpLocks/>
          </p:cNvGrpSpPr>
          <p:nvPr/>
        </p:nvGrpSpPr>
        <p:grpSpPr bwMode="auto">
          <a:xfrm>
            <a:off x="6627910" y="2669650"/>
            <a:ext cx="1763309" cy="3255591"/>
            <a:chOff x="3466" y="1852"/>
            <a:chExt cx="1199" cy="2393"/>
          </a:xfrm>
        </p:grpSpPr>
        <p:sp>
          <p:nvSpPr>
            <p:cNvPr id="274" name="Rectangle 470">
              <a:extLst>
                <a:ext uri="{FF2B5EF4-FFF2-40B4-BE49-F238E27FC236}">
                  <a16:creationId xmlns:a16="http://schemas.microsoft.com/office/drawing/2014/main" id="{78A2D63E-A203-4C71-B868-0AEC4E95D31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701" y="1852"/>
              <a:ext cx="101" cy="2285"/>
            </a:xfrm>
            <a:prstGeom prst="rect">
              <a:avLst/>
            </a:prstGeom>
            <a:solidFill>
              <a:srgbClr val="FFCC66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grpSp>
          <p:nvGrpSpPr>
            <p:cNvPr id="275" name="Group 471">
              <a:extLst>
                <a:ext uri="{FF2B5EF4-FFF2-40B4-BE49-F238E27FC236}">
                  <a16:creationId xmlns:a16="http://schemas.microsoft.com/office/drawing/2014/main" id="{FC98072D-CA01-4B2F-ADC3-736FB6407E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3702" y="4118"/>
              <a:ext cx="372" cy="75"/>
              <a:chOff x="4032" y="3859"/>
              <a:chExt cx="372" cy="75"/>
            </a:xfrm>
          </p:grpSpPr>
          <p:sp>
            <p:nvSpPr>
              <p:cNvPr id="282" name="Freeform 472">
                <a:extLst>
                  <a:ext uri="{FF2B5EF4-FFF2-40B4-BE49-F238E27FC236}">
                    <a16:creationId xmlns:a16="http://schemas.microsoft.com/office/drawing/2014/main" id="{67440297-207B-4DC0-8826-FB887043109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3859"/>
                <a:ext cx="372" cy="75"/>
              </a:xfrm>
              <a:custGeom>
                <a:avLst/>
                <a:gdLst>
                  <a:gd name="T0" fmla="*/ 0 w 372"/>
                  <a:gd name="T1" fmla="*/ 11 h 75"/>
                  <a:gd name="T2" fmla="*/ 18 w 372"/>
                  <a:gd name="T3" fmla="*/ 53 h 75"/>
                  <a:gd name="T4" fmla="*/ 45 w 372"/>
                  <a:gd name="T5" fmla="*/ 75 h 75"/>
                  <a:gd name="T6" fmla="*/ 372 w 372"/>
                  <a:gd name="T7" fmla="*/ 75 h 75"/>
                  <a:gd name="T8" fmla="*/ 319 w 372"/>
                  <a:gd name="T9" fmla="*/ 0 h 75"/>
                  <a:gd name="T10" fmla="*/ 99 w 372"/>
                  <a:gd name="T11" fmla="*/ 1 h 75"/>
                  <a:gd name="T12" fmla="*/ 0 w 372"/>
                  <a:gd name="T13" fmla="*/ 1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2" h="75">
                    <a:moveTo>
                      <a:pt x="0" y="11"/>
                    </a:moveTo>
                    <a:lnTo>
                      <a:pt x="18" y="53"/>
                    </a:lnTo>
                    <a:lnTo>
                      <a:pt x="45" y="75"/>
                    </a:lnTo>
                    <a:lnTo>
                      <a:pt x="372" y="75"/>
                    </a:lnTo>
                    <a:lnTo>
                      <a:pt x="319" y="0"/>
                    </a:lnTo>
                    <a:lnTo>
                      <a:pt x="99" y="1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83" name="Freeform 473">
                <a:extLst>
                  <a:ext uri="{FF2B5EF4-FFF2-40B4-BE49-F238E27FC236}">
                    <a16:creationId xmlns:a16="http://schemas.microsoft.com/office/drawing/2014/main" id="{E087C3F2-C621-4931-823C-C157C9DC62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32" y="3859"/>
                <a:ext cx="372" cy="75"/>
              </a:xfrm>
              <a:custGeom>
                <a:avLst/>
                <a:gdLst>
                  <a:gd name="T0" fmla="*/ 0 w 372"/>
                  <a:gd name="T1" fmla="*/ 11 h 75"/>
                  <a:gd name="T2" fmla="*/ 18 w 372"/>
                  <a:gd name="T3" fmla="*/ 53 h 75"/>
                  <a:gd name="T4" fmla="*/ 45 w 372"/>
                  <a:gd name="T5" fmla="*/ 75 h 75"/>
                  <a:gd name="T6" fmla="*/ 372 w 372"/>
                  <a:gd name="T7" fmla="*/ 75 h 75"/>
                  <a:gd name="T8" fmla="*/ 319 w 372"/>
                  <a:gd name="T9" fmla="*/ 0 h 75"/>
                  <a:gd name="T10" fmla="*/ 99 w 372"/>
                  <a:gd name="T11" fmla="*/ 1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2" h="75">
                    <a:moveTo>
                      <a:pt x="0" y="11"/>
                    </a:moveTo>
                    <a:lnTo>
                      <a:pt x="18" y="53"/>
                    </a:lnTo>
                    <a:lnTo>
                      <a:pt x="45" y="75"/>
                    </a:lnTo>
                    <a:lnTo>
                      <a:pt x="372" y="75"/>
                    </a:lnTo>
                    <a:lnTo>
                      <a:pt x="319" y="0"/>
                    </a:lnTo>
                    <a:lnTo>
                      <a:pt x="99" y="1"/>
                    </a:lnTo>
                  </a:path>
                </a:pathLst>
              </a:custGeom>
              <a:solidFill>
                <a:srgbClr val="FFCC66"/>
              </a:solidFill>
              <a:ln w="9525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76" name="Text Box 474">
              <a:extLst>
                <a:ext uri="{FF2B5EF4-FFF2-40B4-BE49-F238E27FC236}">
                  <a16:creationId xmlns:a16="http://schemas.microsoft.com/office/drawing/2014/main" id="{0C769853-CEA0-4DAE-9B88-5C842DA5D22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64" y="3906"/>
              <a:ext cx="701" cy="33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l"/>
              <a:r>
                <a:rPr lang="en-US" altLang="zh-TW" sz="1200" b="1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Petrol Liquid </a:t>
              </a:r>
              <a:br>
                <a:rPr lang="en-US" altLang="zh-TW" sz="1200" b="1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</a:br>
              <a:r>
                <a:rPr lang="en-US" altLang="zh-TW" sz="1200" b="1" dirty="0">
                  <a:solidFill>
                    <a:srgbClr val="0066FF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    pump</a:t>
              </a:r>
            </a:p>
          </p:txBody>
        </p:sp>
        <p:sp>
          <p:nvSpPr>
            <p:cNvPr id="277" name="Rectangle 475">
              <a:extLst>
                <a:ext uri="{FF2B5EF4-FFF2-40B4-BE49-F238E27FC236}">
                  <a16:creationId xmlns:a16="http://schemas.microsoft.com/office/drawing/2014/main" id="{35256164-C0E6-4C3A-B862-11C8FD61EB4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5400000">
              <a:off x="3222" y="2405"/>
              <a:ext cx="766" cy="2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bg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r>
                <a:rPr lang="en-US" altLang="zh-TW" sz="1200" b="1">
                  <a:solidFill>
                    <a:srgbClr val="FF0000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Liquid Petrol</a:t>
              </a:r>
            </a:p>
          </p:txBody>
        </p:sp>
        <p:pic>
          <p:nvPicPr>
            <p:cNvPr id="278" name="Picture 479" descr="0056a">
              <a:extLst>
                <a:ext uri="{FF2B5EF4-FFF2-40B4-BE49-F238E27FC236}">
                  <a16:creationId xmlns:a16="http://schemas.microsoft.com/office/drawing/2014/main" id="{3E518C3C-DF0B-491C-8F1C-D6155DE63E35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" y="3530"/>
              <a:ext cx="84" cy="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9" name="Picture 480" descr="0056a">
              <a:extLst>
                <a:ext uri="{FF2B5EF4-FFF2-40B4-BE49-F238E27FC236}">
                  <a16:creationId xmlns:a16="http://schemas.microsoft.com/office/drawing/2014/main" id="{AADB7FB0-5C1F-4367-B1E9-21C97FEBDC7C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" y="2906"/>
              <a:ext cx="84" cy="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0" name="Picture 481" descr="0056a">
              <a:extLst>
                <a:ext uri="{FF2B5EF4-FFF2-40B4-BE49-F238E27FC236}">
                  <a16:creationId xmlns:a16="http://schemas.microsoft.com/office/drawing/2014/main" id="{9A2C5BBA-3167-4BEE-AB0F-B622B117F4EE}"/>
                </a:ext>
              </a:extLst>
            </p:cNvPr>
            <p:cNvPicPr>
              <a:picLocks noChangeArrowheads="1" noCrop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13" y="2282"/>
              <a:ext cx="84" cy="2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81" name="Picture 576" descr="Pump2">
              <a:extLst>
                <a:ext uri="{FF2B5EF4-FFF2-40B4-BE49-F238E27FC236}">
                  <a16:creationId xmlns:a16="http://schemas.microsoft.com/office/drawing/2014/main" id="{81A1E261-23CF-47D1-B0B7-E716FD200D8E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49" y="4080"/>
              <a:ext cx="152" cy="15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285" name="Rectangle 65">
            <a:extLst>
              <a:ext uri="{FF2B5EF4-FFF2-40B4-BE49-F238E27FC236}">
                <a16:creationId xmlns:a16="http://schemas.microsoft.com/office/drawing/2014/main" id="{7D4FC166-6B3F-40D4-B435-162D828CBB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16101" y="4191330"/>
            <a:ext cx="3335433" cy="1677453"/>
          </a:xfrm>
          <a:prstGeom prst="rect">
            <a:avLst/>
          </a:prstGeom>
          <a:solidFill>
            <a:srgbClr val="00B050"/>
          </a:solidFill>
          <a:ln w="28575">
            <a:solidFill>
              <a:srgbClr val="FF0000"/>
            </a:solidFill>
            <a:miter lim="800000"/>
            <a:headEnd/>
            <a:tailEnd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/>
          <a:lstStyle/>
          <a:p>
            <a:endParaRPr lang="en-US"/>
          </a:p>
        </p:txBody>
      </p:sp>
      <p:sp>
        <p:nvSpPr>
          <p:cNvPr id="286" name="Rectangle 285"/>
          <p:cNvSpPr/>
          <p:nvPr/>
        </p:nvSpPr>
        <p:spPr>
          <a:xfrm>
            <a:off x="5229217" y="2725116"/>
            <a:ext cx="8097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TW" b="1" dirty="0">
                <a:solidFill>
                  <a:srgbClr val="00CC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Petrol </a:t>
            </a:r>
            <a:endParaRPr lang="en-US" dirty="0"/>
          </a:p>
        </p:txBody>
      </p:sp>
      <p:pic>
        <p:nvPicPr>
          <p:cNvPr id="287" name="Picture 509" descr="0056c">
            <a:extLst>
              <a:ext uri="{FF2B5EF4-FFF2-40B4-BE49-F238E27FC236}">
                <a16:creationId xmlns:a16="http://schemas.microsoft.com/office/drawing/2014/main" id="{CED85398-0E73-4D7F-8D8E-863DD8BE991C}"/>
              </a:ext>
            </a:extLst>
          </p:cNvPr>
          <p:cNvPicPr>
            <a:picLocks noChangeArrowheads="1" noCrop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21266" y="2674559"/>
            <a:ext cx="413253" cy="11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8" name="Picture 508" descr="0056e">
            <a:extLst>
              <a:ext uri="{FF2B5EF4-FFF2-40B4-BE49-F238E27FC236}">
                <a16:creationId xmlns:a16="http://schemas.microsoft.com/office/drawing/2014/main" id="{70EC7E96-40D5-4FD0-9BE6-1CEAFC618E95}"/>
              </a:ext>
            </a:extLst>
          </p:cNvPr>
          <p:cNvPicPr>
            <a:picLocks noChangeArrowheads="1" noCrop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833445" y="2879310"/>
            <a:ext cx="413253" cy="1142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604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8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000" fill="hold"/>
                                        <p:tgtEl>
                                          <p:spTgt spid="28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1000"/>
                                        <p:tgtEl>
                                          <p:spTgt spid="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261" grpId="0"/>
      <p:bldP spid="272" grpId="0"/>
      <p:bldP spid="285" grpId="0" animBg="1"/>
      <p:bldP spid="28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819" y="1518097"/>
            <a:ext cx="105741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0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VRU</a:t>
            </a:r>
            <a:r>
              <a:rPr lang="sr-Latn-RS" sz="20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ili jedinica za rekuperaciju pare, je sistem kompresije koji </a:t>
            </a:r>
            <a:r>
              <a:rPr lang="sr-Latn-RS" sz="20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isparenja šalje u sistem za gorivo ili direktno u vod za prikupljanje gasa.</a:t>
            </a:r>
            <a:endParaRPr lang="en-US" sz="20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0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Mehanički VRU 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sastoje od pokretačkog motora ili motora koji napaja kompresor. Često se koriste u naftnim i gasnim operacijama za rekuperaciju odvodnog gasa.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294679" y="1081604"/>
            <a:ext cx="8481279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b="1" dirty="0">
                <a:solidFill>
                  <a:srgbClr val="002060"/>
                </a:solidFill>
              </a:rPr>
              <a:t>ŠTA JE VRU</a:t>
            </a:r>
            <a:r>
              <a:rPr lang="sr-Cyrl-RS" sz="2400" b="1" dirty="0">
                <a:solidFill>
                  <a:srgbClr val="002060"/>
                </a:solidFill>
              </a:rPr>
              <a:t>? / </a:t>
            </a:r>
            <a:r>
              <a:rPr lang="sr-Latn-RS" sz="2400" b="1" dirty="0">
                <a:solidFill>
                  <a:srgbClr val="002060"/>
                </a:solidFill>
              </a:rPr>
              <a:t>KOJI JE STEPEN EFIKASNOSTI?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570" b="5539"/>
          <a:stretch/>
        </p:blipFill>
        <p:spPr>
          <a:xfrm>
            <a:off x="7124345" y="3040166"/>
            <a:ext cx="2114820" cy="238203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602" b="6961"/>
          <a:stretch/>
        </p:blipFill>
        <p:spPr>
          <a:xfrm>
            <a:off x="2023400" y="2959042"/>
            <a:ext cx="4704424" cy="2531346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6" name="TextBox 5"/>
          <p:cNvSpPr txBox="1"/>
          <p:nvPr/>
        </p:nvSpPr>
        <p:spPr>
          <a:xfrm>
            <a:off x="847870" y="5422202"/>
            <a:ext cx="10454009" cy="70788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0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Stepen efikasnosti zadržavanja para mora da bude minimum 85% prema pravilniku</a:t>
            </a:r>
          </a:p>
          <a:p>
            <a:pPr algn="ctr"/>
            <a:r>
              <a:rPr lang="en-US" sz="20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Veća efikasnost zahteva i dodatnu opremu koja trenutno </a:t>
            </a:r>
            <a:r>
              <a:rPr lang="en-US" sz="20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nije instalirana na našim pumpama</a:t>
            </a:r>
            <a:endParaRPr lang="en-US" sz="20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04034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84670-FEF0-4845-9653-010509D19BDB}"/>
              </a:ext>
            </a:extLst>
          </p:cNvPr>
          <p:cNvSpPr txBox="1">
            <a:spLocks/>
          </p:cNvSpPr>
          <p:nvPr/>
        </p:nvSpPr>
        <p:spPr>
          <a:xfrm>
            <a:off x="1867243" y="1096369"/>
            <a:ext cx="8410833" cy="4222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sr-Latn-RS" sz="2400" b="1" kern="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POVRAT PARA FAZE II</a:t>
            </a:r>
            <a:endParaRPr lang="en-US" sz="2400" b="1" kern="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1710297" y="1711757"/>
            <a:ext cx="8567779" cy="4359018"/>
            <a:chOff x="1554791" y="1784329"/>
            <a:chExt cx="8567779" cy="4359018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1E7D2C9-E266-4B7B-986D-A218515E7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31453"/>
            <a:stretch/>
          </p:blipFill>
          <p:spPr>
            <a:xfrm>
              <a:off x="1554791" y="1784329"/>
              <a:ext cx="6001042" cy="4359018"/>
            </a:xfrm>
            <a:prstGeom prst="rect">
              <a:avLst/>
            </a:prstGeom>
          </p:spPr>
        </p:pic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1E7D2C9-E266-4B7B-986D-A218515E7D6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69189" t="21445" r="1492" b="50953"/>
            <a:stretch/>
          </p:blipFill>
          <p:spPr>
            <a:xfrm>
              <a:off x="7555833" y="2550694"/>
              <a:ext cx="2566737" cy="1203158"/>
            </a:xfrm>
            <a:prstGeom prst="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55000" dist="18000" dir="54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grpSp>
          <p:nvGrpSpPr>
            <p:cNvPr id="8" name="Group 7"/>
            <p:cNvGrpSpPr/>
            <p:nvPr/>
          </p:nvGrpSpPr>
          <p:grpSpPr>
            <a:xfrm>
              <a:off x="7620000" y="4520217"/>
              <a:ext cx="2502570" cy="1267325"/>
              <a:chOff x="7620000" y="4520217"/>
              <a:chExt cx="2502570" cy="1267325"/>
            </a:xfrm>
          </p:grpSpPr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01E7D2C9-E266-4B7B-986D-A218515E7D6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 l="69922" t="66530" r="1492" b="4396"/>
              <a:stretch/>
            </p:blipFill>
            <p:spPr>
              <a:xfrm>
                <a:off x="7620000" y="4520217"/>
                <a:ext cx="2502570" cy="1267325"/>
              </a:xfrm>
              <a:prstGeom prst="rect">
                <a:avLst/>
              </a:prstGeom>
              <a:solidFill>
                <a:srgbClr val="FFFFFF">
                  <a:shade val="85000"/>
                </a:srgbClr>
              </a:solidFill>
              <a:ln w="88900" cap="sq">
                <a:solidFill>
                  <a:srgbClr val="FFFFFF"/>
                </a:solidFill>
                <a:miter lim="800000"/>
              </a:ln>
              <a:effectLst>
                <a:outerShdw blurRad="55000" dist="18000" dir="5400000" algn="tl" rotWithShape="0">
                  <a:srgbClr val="000000">
                    <a:alpha val="40000"/>
                  </a:srgbClr>
                </a:outerShdw>
              </a:effectLst>
              <a:scene3d>
                <a:camera prst="orthographicFront"/>
                <a:lightRig rig="twoPt" dir="t">
                  <a:rot lat="0" lon="0" rev="7200000"/>
                </a:lightRig>
              </a:scene3d>
              <a:sp3d>
                <a:bevelT w="25400" h="19050"/>
                <a:contourClr>
                  <a:srgbClr val="FFFFFF"/>
                </a:contourClr>
              </a:sp3d>
            </p:spPr>
          </p:pic>
          <p:sp>
            <p:nvSpPr>
              <p:cNvPr id="7" name="Rectangle 6"/>
              <p:cNvSpPr/>
              <p:nvPr/>
            </p:nvSpPr>
            <p:spPr>
              <a:xfrm>
                <a:off x="8676807" y="4629462"/>
                <a:ext cx="1309141" cy="20236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sr-Latn-RS"/>
              </a:p>
            </p:txBody>
          </p:sp>
          <p:sp>
            <p:nvSpPr>
              <p:cNvPr id="3" name="TextBox 2"/>
              <p:cNvSpPr txBox="1"/>
              <p:nvPr/>
            </p:nvSpPr>
            <p:spPr>
              <a:xfrm>
                <a:off x="8627630" y="4530591"/>
                <a:ext cx="1226695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sr-Latn-RS" sz="2000" b="1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TAČKA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30275133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782546" y="1097725"/>
            <a:ext cx="4540154" cy="56296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32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POVRAT PARA FAZE II</a:t>
            </a:r>
            <a:endParaRPr lang="en-US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8350" y="1703823"/>
            <a:ext cx="5099648" cy="3943324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5" name="Rectangle 4"/>
          <p:cNvSpPr/>
          <p:nvPr/>
        </p:nvSpPr>
        <p:spPr>
          <a:xfrm>
            <a:off x="1960007" y="5725497"/>
            <a:ext cx="8116400" cy="43261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- OPREMA SE NE ODRŽAVA I NE KONTROLIŠE???</a:t>
            </a:r>
            <a:endParaRPr lang="en-US" sz="2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7159" b="14121"/>
          <a:stretch/>
        </p:blipFill>
        <p:spPr>
          <a:xfrm>
            <a:off x="6141098" y="3227016"/>
            <a:ext cx="5084505" cy="25119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5436132" y="1844013"/>
            <a:ext cx="3927971" cy="138499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aktivnu </a:t>
            </a:r>
          </a:p>
          <a:p>
            <a:pPr algn="ctr"/>
            <a:r>
              <a:rPr lang="sr-Latn-R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rekuperaciju para</a:t>
            </a:r>
          </a:p>
          <a:p>
            <a:pPr algn="ctr"/>
            <a:r>
              <a:rPr lang="sr-Latn-RS" sz="2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Faze II</a:t>
            </a:r>
            <a:endParaRPr lang="en-US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Oval 8"/>
          <p:cNvSpPr/>
          <p:nvPr/>
        </p:nvSpPr>
        <p:spPr>
          <a:xfrm>
            <a:off x="5804615" y="1534365"/>
            <a:ext cx="2995448" cy="1989302"/>
          </a:xfrm>
          <a:prstGeom prst="ellipse">
            <a:avLst/>
          </a:prstGeom>
          <a:noFill/>
          <a:ln w="38100">
            <a:solidFill>
              <a:srgbClr val="FF0000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48131" y="1610837"/>
            <a:ext cx="2400363" cy="19253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17" name="Straight Arrow Connector 16"/>
          <p:cNvCxnSpPr>
            <a:stCxn id="9" idx="2"/>
          </p:cNvCxnSpPr>
          <p:nvPr/>
        </p:nvCxnSpPr>
        <p:spPr>
          <a:xfrm flipH="1">
            <a:off x="3550296" y="2529016"/>
            <a:ext cx="2254319" cy="82114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>
            <a:off x="8824149" y="2529016"/>
            <a:ext cx="1043914" cy="103063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9" idx="6"/>
          </p:cNvCxnSpPr>
          <p:nvPr/>
        </p:nvCxnSpPr>
        <p:spPr>
          <a:xfrm flipH="1">
            <a:off x="8297839" y="2529016"/>
            <a:ext cx="502224" cy="115588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9" idx="4"/>
          </p:cNvCxnSpPr>
          <p:nvPr/>
        </p:nvCxnSpPr>
        <p:spPr>
          <a:xfrm>
            <a:off x="7302339" y="3523667"/>
            <a:ext cx="162986" cy="166248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>
            <a:stCxn id="9" idx="4"/>
          </p:cNvCxnSpPr>
          <p:nvPr/>
        </p:nvCxnSpPr>
        <p:spPr>
          <a:xfrm flipH="1">
            <a:off x="6919415" y="3523667"/>
            <a:ext cx="382924" cy="179896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7244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36278" y="5642968"/>
            <a:ext cx="8572111" cy="68780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defPPr>
              <a:defRPr lang="sr-Latn-RS"/>
            </a:defPPr>
            <a:lvl1pPr>
              <a:lnSpc>
                <a:spcPct val="90000"/>
              </a:lnSpc>
              <a:spcBef>
                <a:spcPct val="0"/>
              </a:spcBef>
              <a:buNone/>
              <a:defRPr sz="3600" b="1" i="1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r>
              <a:rPr lang="sr-Latn-RS" sz="2800" dirty="0">
                <a:solidFill>
                  <a:srgbClr val="002060"/>
                </a:solidFill>
              </a:rPr>
              <a:t>„Pištolj“ nema povrat para, isparenja idu u atmosferu!</a:t>
            </a:r>
            <a:endParaRPr lang="en-US" sz="2800" dirty="0">
              <a:solidFill>
                <a:srgbClr val="00206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04" b="3276"/>
          <a:stretch/>
        </p:blipFill>
        <p:spPr>
          <a:xfrm>
            <a:off x="1069374" y="1675720"/>
            <a:ext cx="9835039" cy="394702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4" name="Title 1"/>
          <p:cNvSpPr txBox="1">
            <a:spLocks/>
          </p:cNvSpPr>
          <p:nvPr/>
        </p:nvSpPr>
        <p:spPr>
          <a:xfrm>
            <a:off x="2201608" y="1112754"/>
            <a:ext cx="7570573" cy="562966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r-Latn-R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Povrat para Faze II</a:t>
            </a:r>
            <a:r>
              <a:rPr lang="sr-Cyrl-R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LOŠA PRAKSA</a:t>
            </a:r>
            <a:r>
              <a:rPr lang="sr-Cyrl-R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36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748855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939" y="1688829"/>
            <a:ext cx="8014301" cy="4472762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1087395" y="1129681"/>
            <a:ext cx="9794789" cy="4616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MERENJA</a:t>
            </a:r>
            <a:r>
              <a:rPr lang="sr-Cyrl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VRU FAZA II, LOŠA PRAKSA</a:t>
            </a:r>
            <a:r>
              <a:rPr lang="sr-Cyrl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NEMA REKUPERACIJE</a:t>
            </a:r>
            <a:r>
              <a:rPr lang="sr-Cyrl-RS" sz="24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</a:t>
            </a:r>
            <a:endParaRPr lang="en-US" sz="24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459381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7546" y="1643624"/>
            <a:ext cx="7619945" cy="44656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70238" y="1120404"/>
            <a:ext cx="3954562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 VRU</a:t>
            </a:r>
            <a:r>
              <a:rPr lang="sr-Cyrl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  </a:t>
            </a:r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 OPW!</a:t>
            </a:r>
            <a:r>
              <a:rPr lang="sr-Cyrl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060" b="6513"/>
          <a:stretch/>
        </p:blipFill>
        <p:spPr>
          <a:xfrm>
            <a:off x="2137546" y="1643624"/>
            <a:ext cx="7823516" cy="4353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1835444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57011" y="1748365"/>
            <a:ext cx="7423595" cy="458356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878317" y="1100729"/>
            <a:ext cx="4375996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EFIKASNOST SISTEMA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77" t="-2963" r="2142" b="8304"/>
          <a:stretch/>
        </p:blipFill>
        <p:spPr>
          <a:xfrm>
            <a:off x="1624084" y="1645473"/>
            <a:ext cx="8666506" cy="45230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6011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8" name="videoplayback">
            <a:hlinkClick r:id="" action="ppaction://media"/>
            <a:extLst>
              <a:ext uri="{FF2B5EF4-FFF2-40B4-BE49-F238E27FC236}">
                <a16:creationId xmlns:a16="http://schemas.microsoft.com/office/drawing/2014/main" id="{3D9BC474-7954-4338-B63A-52BA2034B3F6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02366" y="1160972"/>
            <a:ext cx="8928992" cy="493769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B4DD30E-CD1B-490E-A2C3-92CC7AFE3DA2}"/>
              </a:ext>
            </a:extLst>
          </p:cNvPr>
          <p:cNvSpPr txBox="1"/>
          <p:nvPr/>
        </p:nvSpPr>
        <p:spPr>
          <a:xfrm>
            <a:off x="3921418" y="1275159"/>
            <a:ext cx="4032448" cy="36933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CASE STUDY – STUDIJA SLUČAJA</a:t>
            </a:r>
            <a:endParaRPr lang="sr-Latn-RS" dirty="0"/>
          </a:p>
        </p:txBody>
      </p:sp>
    </p:spTree>
    <p:extLst>
      <p:ext uri="{BB962C8B-B14F-4D97-AF65-F5344CB8AC3E}">
        <p14:creationId xmlns:p14="http://schemas.microsoft.com/office/powerpoint/2010/main" val="3219796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821" fill="hold"/>
                                        <p:tgtEl>
                                          <p:spTgt spid="2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9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9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8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98"/>
                </p:tgtEl>
              </p:cMediaNode>
            </p:vide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9148C8B-76D2-4C59-8425-8F424BE95E41}"/>
              </a:ext>
            </a:extLst>
          </p:cNvPr>
          <p:cNvSpPr txBox="1"/>
          <p:nvPr/>
        </p:nvSpPr>
        <p:spPr>
          <a:xfrm>
            <a:off x="911161" y="3844193"/>
            <a:ext cx="8865059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marL="342900" indent="-342900">
              <a:buFont typeface="Arial" panose="020B0604020202020204" pitchFamily="34" charset="0"/>
              <a:buChar char="•"/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>
              <a:buFont typeface="Wingdings" panose="05000000000000000000" pitchFamily="2" charset="2"/>
              <a:buChar char="ü"/>
            </a:pPr>
            <a:r>
              <a:rPr lang="sr-Latn-RS" dirty="0">
                <a:solidFill>
                  <a:srgbClr val="002060"/>
                </a:solidFill>
              </a:rPr>
              <a:t>Dugotrajno izlaganje gasnim</a:t>
            </a:r>
            <a:r>
              <a:rPr lang="sr-Cyrl-RS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isparenjima može izazvati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C35908E-5A34-42DF-B1C8-5480FF436BD1}"/>
              </a:ext>
            </a:extLst>
          </p:cNvPr>
          <p:cNvSpPr txBox="1"/>
          <p:nvPr/>
        </p:nvSpPr>
        <p:spPr>
          <a:xfrm>
            <a:off x="870331" y="1711725"/>
            <a:ext cx="8905889" cy="400110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pPr marL="342900" indent="-342900" algn="l">
              <a:buFont typeface="Wingdings" panose="05000000000000000000" pitchFamily="2" charset="2"/>
              <a:buChar char="ü"/>
            </a:pPr>
            <a:r>
              <a:rPr lang="sr-Latn-RS" dirty="0">
                <a:solidFill>
                  <a:srgbClr val="002060"/>
                </a:solidFill>
              </a:rPr>
              <a:t>Kratkotrajna izloženost gasnim isparenjima</a:t>
            </a:r>
            <a:r>
              <a:rPr lang="ru-RU" dirty="0">
                <a:solidFill>
                  <a:srgbClr val="002060"/>
                </a:solidFill>
              </a:rPr>
              <a:t> </a:t>
            </a:r>
            <a:r>
              <a:rPr lang="sr-Latn-RS" dirty="0">
                <a:solidFill>
                  <a:srgbClr val="002060"/>
                </a:solidFill>
              </a:rPr>
              <a:t>može dovesti do</a:t>
            </a:r>
            <a:r>
              <a:rPr lang="ru-RU" dirty="0">
                <a:solidFill>
                  <a:srgbClr val="002060"/>
                </a:solidFill>
              </a:rPr>
              <a:t>: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54EDD7-D2A5-454B-A382-9A687C1CC88B}"/>
              </a:ext>
            </a:extLst>
          </p:cNvPr>
          <p:cNvSpPr txBox="1"/>
          <p:nvPr/>
        </p:nvSpPr>
        <p:spPr>
          <a:xfrm>
            <a:off x="762173" y="1195401"/>
            <a:ext cx="10507579" cy="461665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00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sz="2400" b="1" dirty="0">
                <a:solidFill>
                  <a:srgbClr val="002060"/>
                </a:solidFill>
              </a:rPr>
              <a:t>ŠTETNOSTI PRILIKOM IZLOŽENOSTI GASNIM ISPARENJIMA</a:t>
            </a:r>
            <a:endParaRPr lang="en-US" sz="2400" b="1" dirty="0">
              <a:solidFill>
                <a:srgbClr val="002060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BB45A6F-CCDB-4C33-B6FC-3D0152D5BBB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526" b="19213"/>
          <a:stretch/>
        </p:blipFill>
        <p:spPr>
          <a:xfrm>
            <a:off x="1626846" y="2132592"/>
            <a:ext cx="1490743" cy="12797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B18EBBF-AAF6-4230-813B-89CB58FE78B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2957" b="17088"/>
          <a:stretch/>
        </p:blipFill>
        <p:spPr>
          <a:xfrm>
            <a:off x="3872043" y="2127939"/>
            <a:ext cx="1828387" cy="132110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6A7897-57ED-4DAF-A188-18334EBC6BD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686" b="15070"/>
          <a:stretch/>
        </p:blipFill>
        <p:spPr>
          <a:xfrm>
            <a:off x="6690081" y="2089865"/>
            <a:ext cx="1566704" cy="13431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0401A4D-2564-42BB-AC34-C6F858068ED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3282" b="13010"/>
          <a:stretch/>
        </p:blipFill>
        <p:spPr>
          <a:xfrm>
            <a:off x="8993252" y="2124311"/>
            <a:ext cx="1410073" cy="13087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F19CE88-EED9-4C5B-85DF-675EF53BA54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968" b="16923"/>
          <a:stretch/>
        </p:blipFill>
        <p:spPr>
          <a:xfrm>
            <a:off x="3242854" y="4287794"/>
            <a:ext cx="2053390" cy="12930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8BD3EF0-3199-4261-B6F9-0F501A9F823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272" b="17844"/>
          <a:stretch/>
        </p:blipFill>
        <p:spPr>
          <a:xfrm>
            <a:off x="6546971" y="4256473"/>
            <a:ext cx="1971384" cy="13015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C95FCD-E627-4471-BD76-0498F9D539A9}"/>
              </a:ext>
            </a:extLst>
          </p:cNvPr>
          <p:cNvSpPr txBox="1"/>
          <p:nvPr/>
        </p:nvSpPr>
        <p:spPr>
          <a:xfrm>
            <a:off x="3004003" y="5525002"/>
            <a:ext cx="2292241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Oštećenje bubrega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99CFBAE-91A4-4F31-AADE-C1B00FCD4C0E}"/>
              </a:ext>
            </a:extLst>
          </p:cNvPr>
          <p:cNvSpPr txBox="1"/>
          <p:nvPr/>
        </p:nvSpPr>
        <p:spPr>
          <a:xfrm>
            <a:off x="6117522" y="5525002"/>
            <a:ext cx="2588013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Povišen krvni pritisak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CF8BDA-29BE-4956-B507-29A900CA437A}"/>
              </a:ext>
            </a:extLst>
          </p:cNvPr>
          <p:cNvSpPr txBox="1"/>
          <p:nvPr/>
        </p:nvSpPr>
        <p:spPr>
          <a:xfrm>
            <a:off x="1498613" y="3412032"/>
            <a:ext cx="1808765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Napadi astme</a:t>
            </a:r>
            <a:endParaRPr lang="en-US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E82C5ED-1223-4C00-8D33-4FD93810F806}"/>
              </a:ext>
            </a:extLst>
          </p:cNvPr>
          <p:cNvSpPr txBox="1"/>
          <p:nvPr/>
        </p:nvSpPr>
        <p:spPr>
          <a:xfrm>
            <a:off x="3973243" y="3389814"/>
            <a:ext cx="1569868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Svrab očiju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E0B6CD7-CFB3-4ED7-BBE7-160D9340C2CA}"/>
              </a:ext>
            </a:extLst>
          </p:cNvPr>
          <p:cNvSpPr txBox="1"/>
          <p:nvPr/>
        </p:nvSpPr>
        <p:spPr>
          <a:xfrm>
            <a:off x="6015963" y="3379948"/>
            <a:ext cx="2743200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Kijanje i curenje iz nosa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259615-D4EF-477E-8784-272D8372FB3C}"/>
              </a:ext>
            </a:extLst>
          </p:cNvPr>
          <p:cNvSpPr txBox="1"/>
          <p:nvPr/>
        </p:nvSpPr>
        <p:spPr>
          <a:xfrm>
            <a:off x="8961150" y="3405918"/>
            <a:ext cx="1610390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Glavobolja</a:t>
            </a:r>
            <a:endParaRPr lang="en-US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3134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4B4DD30E-CD1B-490E-A2C3-92CC7AFE3DA2}"/>
              </a:ext>
            </a:extLst>
          </p:cNvPr>
          <p:cNvSpPr txBox="1"/>
          <p:nvPr/>
        </p:nvSpPr>
        <p:spPr>
          <a:xfrm>
            <a:off x="1306286" y="1139602"/>
            <a:ext cx="9855200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3600" b="1" i="1">
                <a:latin typeface="Times New Roman" panose="02020603050405020304" pitchFamily="18" charset="0"/>
                <a:ea typeface="Calibri" panose="020F0502020204030204" pitchFamily="34" charset="0"/>
              </a:defRPr>
            </a:lvl1pPr>
          </a:lstStyle>
          <a:p>
            <a:r>
              <a:rPr lang="sr-Latn-RS" sz="2400" dirty="0">
                <a:solidFill>
                  <a:srgbClr val="002060"/>
                </a:solidFill>
              </a:rPr>
              <a:t>CASE STUDY – STUDIJA SLUČAJA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7BFE14B-2E0D-4A87-A681-925BA0144A4E}"/>
              </a:ext>
            </a:extLst>
          </p:cNvPr>
          <p:cNvSpPr txBox="1"/>
          <p:nvPr/>
        </p:nvSpPr>
        <p:spPr>
          <a:xfrm>
            <a:off x="6388185" y="3133335"/>
            <a:ext cx="4930769" cy="95410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Identifikacija izvora isparenja i detekcija gasa</a:t>
            </a:r>
            <a:endParaRPr lang="sr-Latn-RS" sz="2800" b="1" i="1" dirty="0">
              <a:solidFill>
                <a:srgbClr val="002060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594" b="6378"/>
          <a:stretch/>
        </p:blipFill>
        <p:spPr>
          <a:xfrm>
            <a:off x="4455886" y="1659324"/>
            <a:ext cx="2040912" cy="4160905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906" b="9539"/>
          <a:stretch/>
        </p:blipFill>
        <p:spPr>
          <a:xfrm>
            <a:off x="1190171" y="1659323"/>
            <a:ext cx="3116800" cy="42189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2819687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331D9AAC-7658-4EF3-B70F-E6B965C224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7832" y="1733936"/>
            <a:ext cx="2786282" cy="2978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0B287D-38BE-4BF3-9337-37D2A83BBABF}"/>
              </a:ext>
            </a:extLst>
          </p:cNvPr>
          <p:cNvSpPr txBox="1"/>
          <p:nvPr/>
        </p:nvSpPr>
        <p:spPr>
          <a:xfrm>
            <a:off x="815009" y="4833211"/>
            <a:ext cx="5970386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Neprekidno oslobađanje isparenja</a:t>
            </a:r>
            <a:endParaRPr lang="sr-Latn-RS" sz="2800" b="1" i="1" dirty="0">
              <a:solidFill>
                <a:srgbClr val="00206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B4DD30E-CD1B-490E-A2C3-92CC7AFE3DA2}"/>
              </a:ext>
            </a:extLst>
          </p:cNvPr>
          <p:cNvSpPr txBox="1"/>
          <p:nvPr/>
        </p:nvSpPr>
        <p:spPr>
          <a:xfrm>
            <a:off x="2685142" y="1184140"/>
            <a:ext cx="6277625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400" b="1" i="1">
                <a:latin typeface="Times New Roman" panose="02020603050405020304" pitchFamily="18" charset="0"/>
                <a:ea typeface="Calibri" panose="020F0502020204030204" pitchFamily="34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CASE STUDY – STUDIJA SLUČAJA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CC594C2-3410-40BD-A5E2-A9AEA980FC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506" y="1733936"/>
            <a:ext cx="2966042" cy="2978051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4"/>
          <a:srcRect l="14394" b="7516"/>
          <a:stretch/>
        </p:blipFill>
        <p:spPr>
          <a:xfrm>
            <a:off x="7808685" y="1637493"/>
            <a:ext cx="2689879" cy="416822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22" name="Straight Arrow Connector 21"/>
          <p:cNvCxnSpPr/>
          <p:nvPr/>
        </p:nvCxnSpPr>
        <p:spPr>
          <a:xfrm>
            <a:off x="5609968" y="2537254"/>
            <a:ext cx="3459891" cy="1919416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5255741" y="3484605"/>
            <a:ext cx="3707027" cy="1161083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94686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46F63A7E-FDB5-4BE0-B51D-AE8C3B65B351}"/>
              </a:ext>
            </a:extLst>
          </p:cNvPr>
          <p:cNvSpPr txBox="1"/>
          <p:nvPr/>
        </p:nvSpPr>
        <p:spPr>
          <a:xfrm>
            <a:off x="1881542" y="5409629"/>
            <a:ext cx="7856087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Kraj punjenja i povlačenja mlaznice</a:t>
            </a:r>
            <a:endParaRPr lang="sr-Latn-RS" sz="2800" b="1" i="1" dirty="0">
              <a:solidFill>
                <a:srgbClr val="00206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4B4DD30E-CD1B-490E-A2C3-92CC7AFE3DA2}"/>
              </a:ext>
            </a:extLst>
          </p:cNvPr>
          <p:cNvSpPr txBox="1"/>
          <p:nvPr/>
        </p:nvSpPr>
        <p:spPr>
          <a:xfrm>
            <a:off x="2177142" y="1184140"/>
            <a:ext cx="7264889" cy="46166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2400" b="1" i="1">
                <a:latin typeface="Times New Roman" panose="02020603050405020304" pitchFamily="18" charset="0"/>
                <a:ea typeface="Calibri" panose="020F0502020204030204" pitchFamily="34" charset="0"/>
              </a:defRPr>
            </a:lvl1pPr>
          </a:lstStyle>
          <a:p>
            <a:r>
              <a:rPr lang="sr-Latn-RS" dirty="0">
                <a:solidFill>
                  <a:srgbClr val="002060"/>
                </a:solidFill>
              </a:rPr>
              <a:t>CASE STUDY – STUDIJA SLUČAJA</a:t>
            </a: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4101" b="17754"/>
          <a:stretch/>
        </p:blipFill>
        <p:spPr>
          <a:xfrm>
            <a:off x="2061028" y="1685146"/>
            <a:ext cx="4776045" cy="38157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2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775" b="9646"/>
          <a:stretch/>
        </p:blipFill>
        <p:spPr>
          <a:xfrm>
            <a:off x="6995886" y="1685147"/>
            <a:ext cx="2446145" cy="3685140"/>
          </a:xfrm>
          <a:prstGeom prst="rect">
            <a:avLst/>
          </a:prstGeom>
        </p:spPr>
      </p:pic>
      <p:cxnSp>
        <p:nvCxnSpPr>
          <p:cNvPr id="25" name="Straight Arrow Connector 24"/>
          <p:cNvCxnSpPr/>
          <p:nvPr/>
        </p:nvCxnSpPr>
        <p:spPr>
          <a:xfrm>
            <a:off x="4171502" y="2941017"/>
            <a:ext cx="4032448" cy="1351411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/>
          <p:nvPr/>
        </p:nvCxnSpPr>
        <p:spPr>
          <a:xfrm>
            <a:off x="4241419" y="3781550"/>
            <a:ext cx="3892613" cy="642552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933484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9159985"/>
              </p:ext>
            </p:extLst>
          </p:nvPr>
        </p:nvGraphicFramePr>
        <p:xfrm>
          <a:off x="3517551" y="2748591"/>
          <a:ext cx="5112568" cy="1517334"/>
        </p:xfrm>
        <a:graphic>
          <a:graphicData uri="http://schemas.openxmlformats.org/drawingml/2006/table">
            <a:tbl>
              <a:tblPr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</a:tblPr>
              <a:tblGrid>
                <a:gridCol w="2615733">
                  <a:extLst>
                    <a:ext uri="{9D8B030D-6E8A-4147-A177-3AD203B41FA5}">
                      <a16:colId xmlns:a16="http://schemas.microsoft.com/office/drawing/2014/main" val="351630071"/>
                    </a:ext>
                  </a:extLst>
                </a:gridCol>
                <a:gridCol w="2496835">
                  <a:extLst>
                    <a:ext uri="{9D8B030D-6E8A-4147-A177-3AD203B41FA5}">
                      <a16:colId xmlns:a16="http://schemas.microsoft.com/office/drawing/2014/main" val="151529141"/>
                    </a:ext>
                  </a:extLst>
                </a:gridCol>
              </a:tblGrid>
              <a:tr h="1720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VOC (ppm)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Mesto ispuštanja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41981694"/>
                  </a:ext>
                </a:extLst>
              </a:tr>
              <a:tr h="344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103.7 – 109.4 – 171.4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Neprekidno oslobađanje isparenja</a:t>
                      </a:r>
                      <a:r>
                        <a:rPr lang="sr-Latn-RS" sz="18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tokom punjenja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38233191"/>
                  </a:ext>
                </a:extLst>
              </a:tr>
              <a:tr h="34418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510.3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Kraj punjenja i povlačenje</a:t>
                      </a:r>
                      <a:r>
                        <a:rPr lang="sr-Latn-RS" sz="1800" baseline="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mlaznice</a:t>
                      </a:r>
                      <a:endParaRPr lang="en-U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5007835"/>
                  </a:ext>
                </a:extLst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2191265" y="1092929"/>
            <a:ext cx="7916562" cy="46166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/>
            <a:r>
              <a:rPr lang="sr-Latn-RS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 merenja</a:t>
            </a:r>
            <a:r>
              <a:rPr lang="sr-Cyrl-RS" sz="2400" b="1" cap="all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en-US" sz="2400" b="1" cap="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cap="all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38F5A80-1532-4EF0-B4C9-7B12265185E5}"/>
              </a:ext>
            </a:extLst>
          </p:cNvPr>
          <p:cNvSpPr txBox="1"/>
          <p:nvPr/>
        </p:nvSpPr>
        <p:spPr>
          <a:xfrm>
            <a:off x="782593" y="4596599"/>
            <a:ext cx="10582484" cy="1200329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r-Latn-RS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Zaposleni na stanicama za snabdevanje gorivom provode najviše vremena na licu mesta </a:t>
            </a:r>
            <a:r>
              <a:rPr lang="sr-Latn-RS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(potencijalno to predstavlja otprilike 40 sati nedeljno, GODINAMA), </a:t>
            </a:r>
            <a:r>
              <a:rPr lang="sr-Latn-RS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a povremeno provode vreme tamo gde su isparenja iz automata </a:t>
            </a:r>
            <a:r>
              <a:rPr lang="sr-Latn-RS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u najvišoj koncentraciji, sa koncentracijama benzena koje se mere između </a:t>
            </a:r>
            <a:r>
              <a:rPr lang="sr-Latn-RS" b="1" u="sng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30 i 230 ppm U ZONI DISANJA.</a:t>
            </a:r>
            <a:endParaRPr lang="sr-Latn-RS" b="1" u="sng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82593" y="1689927"/>
            <a:ext cx="10527957" cy="92333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Rezultati merenja pomoću </a:t>
            </a:r>
            <a:r>
              <a:rPr lang="en-US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ALTAIR 5X IR Multigasnog detektora</a:t>
            </a:r>
            <a:r>
              <a:rPr lang="en-US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su prikazani tabelarno, i to za ceo proces oslobađanje isparenja tokom punjenja pogonskog rezervoara vozila i vrednost na samom kraju dopune pogonskog rezervoara vozila.</a:t>
            </a:r>
          </a:p>
        </p:txBody>
      </p:sp>
    </p:spTree>
    <p:extLst>
      <p:ext uri="{BB962C8B-B14F-4D97-AF65-F5344CB8AC3E}">
        <p14:creationId xmlns:p14="http://schemas.microsoft.com/office/powerpoint/2010/main" val="26302047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2F4F786-69A8-44B5-9901-D88335782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1739835"/>
              </p:ext>
            </p:extLst>
          </p:nvPr>
        </p:nvGraphicFramePr>
        <p:xfrm>
          <a:off x="3102908" y="2648924"/>
          <a:ext cx="5279082" cy="1921513"/>
        </p:xfrm>
        <a:graphic>
          <a:graphicData uri="http://schemas.openxmlformats.org/drawingml/2006/table">
            <a:tbl>
              <a:tblPr/>
              <a:tblGrid>
                <a:gridCol w="1306501">
                  <a:extLst>
                    <a:ext uri="{9D8B030D-6E8A-4147-A177-3AD203B41FA5}">
                      <a16:colId xmlns:a16="http://schemas.microsoft.com/office/drawing/2014/main" val="914348714"/>
                    </a:ext>
                  </a:extLst>
                </a:gridCol>
                <a:gridCol w="2394647">
                  <a:extLst>
                    <a:ext uri="{9D8B030D-6E8A-4147-A177-3AD203B41FA5}">
                      <a16:colId xmlns:a16="http://schemas.microsoft.com/office/drawing/2014/main" val="1022048935"/>
                    </a:ext>
                  </a:extLst>
                </a:gridCol>
                <a:gridCol w="1577934">
                  <a:extLst>
                    <a:ext uri="{9D8B030D-6E8A-4147-A177-3AD203B41FA5}">
                      <a16:colId xmlns:a16="http://schemas.microsoft.com/office/drawing/2014/main" val="1762790376"/>
                    </a:ext>
                  </a:extLst>
                </a:gridCol>
              </a:tblGrid>
              <a:tr h="0"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b="1" kern="1200" dirty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Motorni benzini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277540"/>
                  </a:ext>
                </a:extLst>
              </a:tr>
              <a:tr h="24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Slovenia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OEL TWA (mg/m³)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260 mg/m³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86795959"/>
                  </a:ext>
                </a:extLst>
              </a:tr>
              <a:tr h="24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Slovenia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OEL TWA (ppm)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200 ppm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63402216"/>
                  </a:ext>
                </a:extLst>
              </a:tr>
              <a:tr h="24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Slovenia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OEL STEL (mg/m³)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1,040 mg/m³</a:t>
                      </a:r>
                      <a:endParaRPr lang="sr-Latn-R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59017218"/>
                  </a:ext>
                </a:extLst>
              </a:tr>
              <a:tr h="24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Slovenia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OEL STEL (ppm)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800 ppm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1345202"/>
                  </a:ext>
                </a:extLst>
              </a:tr>
              <a:tr h="24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Croatia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OEL TWA (ppm)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300 ppm</a:t>
                      </a:r>
                      <a:endParaRPr lang="sr-Latn-R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072505"/>
                  </a:ext>
                </a:extLst>
              </a:tr>
              <a:tr h="24093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Croatia</a:t>
                      </a:r>
                      <a:endParaRPr lang="sr-Latn-RS" sz="180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GB" sz="1800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OEL STEL (ppm)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i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500 ppm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7945" marR="6794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559272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1FBDE3C6-8421-4964-9D67-65E53E94233C}"/>
              </a:ext>
            </a:extLst>
          </p:cNvPr>
          <p:cNvSpPr txBox="1"/>
          <p:nvPr/>
        </p:nvSpPr>
        <p:spPr>
          <a:xfrm>
            <a:off x="1145059" y="4691034"/>
            <a:ext cx="9877166" cy="1477328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OEL = Occupational Exposure Limit /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Granična vrednost izlaganja na radnom mestu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TWA = Average concentration of samples per unit of time (Time Weighted Averages) /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Prosečna koncentracija uzoraka u jedinici vremena.</a:t>
            </a:r>
          </a:p>
          <a:p>
            <a:pPr marL="342900" indent="-342900" algn="just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GB" sz="20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STEL </a:t>
            </a:r>
            <a:r>
              <a:rPr lang="en-GB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= Short Term Exposure Limit /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Granična vrednost kratkotrajnog izlaganja</a:t>
            </a:r>
            <a:r>
              <a:rPr lang="sr-Cyrl-RS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sr-Latn-RS" sz="2000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242DF2E-A216-4C58-9DC2-05F1558FF9E5}"/>
              </a:ext>
            </a:extLst>
          </p:cNvPr>
          <p:cNvSpPr txBox="1"/>
          <p:nvPr/>
        </p:nvSpPr>
        <p:spPr>
          <a:xfrm>
            <a:off x="1272747" y="1088035"/>
            <a:ext cx="9621794" cy="83099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GRANIČNA VREDNOST IZLAGANJA NA RADNOM MESTU, PREMA</a:t>
            </a:r>
            <a:r>
              <a:rPr lang="sr-Cyrl-RS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SDS</a:t>
            </a:r>
            <a:r>
              <a:rPr lang="sr-Cyrl-RS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sr-Latn-RS" sz="2400" b="1" i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LISTI</a:t>
            </a:r>
            <a:endParaRPr lang="sr-Latn-RS" sz="2400" b="1" i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2063" y="1862436"/>
            <a:ext cx="10223157" cy="707886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Ako pak dobijene rezultate uporedimo sa podacima o granicama izloženosti isparenjima na radnom mestu </a:t>
            </a:r>
            <a:r>
              <a:rPr lang="sr-Cyrl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(SDS </a:t>
            </a:r>
            <a:r>
              <a:rPr lang="sr-Cyrl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lista</a:t>
            </a:r>
            <a:r>
              <a:rPr lang="sr-Cyrl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Safety data sheet)</a:t>
            </a:r>
            <a:r>
              <a:rPr lang="sr-Cyrl-RS" sz="2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tabela</a:t>
            </a:r>
            <a:r>
              <a:rPr lang="sr-Cyrl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takođe uočavamo jako visoke vrednosti</a:t>
            </a:r>
            <a:endParaRPr lang="en-US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0519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7DA591B-68CB-43DC-8823-C925C19C93E6}"/>
              </a:ext>
            </a:extLst>
          </p:cNvPr>
          <p:cNvSpPr txBox="1"/>
          <p:nvPr/>
        </p:nvSpPr>
        <p:spPr>
          <a:xfrm>
            <a:off x="854511" y="1562036"/>
            <a:ext cx="10524744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Gubitak goriva kroz isparenja ili prosipanja, čak i u malim količinama, ako imate veliki promet goriva na </a:t>
            </a:r>
            <a:r>
              <a:rPr lang="sr-Latn-R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SSG,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na duži vremenski period, mogu predstavljati ozbiljnu količinu koja direktno  ugrožava zaposlene i životnu sredinu</a:t>
            </a:r>
            <a:r>
              <a:rPr lang="sr-Latn-R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oko 0,01% goriva može biti izgubljeno tokom procesa punjenja pa čak do 0,5 % benzina se može izgubiti u obliku isparenja (najgori scenario)</a:t>
            </a:r>
            <a:r>
              <a:rPr lang="sr-Latn-R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Konačno, od posebnog značaja za javno zdravlje je ugradnja sistema povrata (rekuperacije) para - VRU - Vapor Recovery Unit,  faze I i faze II, osim što je zakonski obavezno, korišćenje efikasne tehnologije za prevenciju zagađenja može biti ekonomski korisno. </a:t>
            </a:r>
          </a:p>
          <a:p>
            <a:pPr marL="285750" indent="-285750" algn="just">
              <a:spcBef>
                <a:spcPts val="300"/>
              </a:spcBef>
              <a:buFont typeface="Wingdings" panose="05000000000000000000" pitchFamily="2" charset="2"/>
              <a:buChar char="ü"/>
            </a:pPr>
            <a:r>
              <a:rPr lang="en-US" sz="2000" noProof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Stepen efikasnosti zadržavanja para mora da bude minimum 85% prema pravilniku, ali da bi postigli veću efikasnost, potrebna je dodatna oprema koja trenutno nije  instalirana na našim pumpama.</a:t>
            </a:r>
            <a:endParaRPr lang="en-US" sz="2000" noProof="1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4E9D3F4-3CC4-430F-90C9-B20450812212}"/>
              </a:ext>
            </a:extLst>
          </p:cNvPr>
          <p:cNvSpPr txBox="1"/>
          <p:nvPr/>
        </p:nvSpPr>
        <p:spPr>
          <a:xfrm>
            <a:off x="5111891" y="1126910"/>
            <a:ext cx="3384376" cy="461665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>
              <a:spcBef>
                <a:spcPts val="1200"/>
              </a:spcBef>
            </a:pPr>
            <a:r>
              <a:rPr lang="sr-Latn-RS" sz="2400" b="1" i="1" cap="all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ZAKLJUČAK </a:t>
            </a:r>
            <a:endParaRPr lang="sr-Latn-RS" sz="2400" i="1" dirty="0">
              <a:solidFill>
                <a:srgbClr val="00206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59536" y="5151871"/>
            <a:ext cx="105197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sr-Latn-R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PROBLEMI: </a:t>
            </a:r>
            <a:r>
              <a:rPr lang="sr-Latn-RS" sz="2000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postoji akreditovana ustanova koja bi vršila proveru da li je oprema ispravno postavljena i održavana, koliki je opseg para-tečnost,  da li kontrolni sistem radi i signalizira greške i prekida dotok goriva u slučaju greške koja se javlja više od 72 sata</a:t>
            </a:r>
          </a:p>
        </p:txBody>
      </p:sp>
    </p:spTree>
    <p:extLst>
      <p:ext uri="{BB962C8B-B14F-4D97-AF65-F5344CB8AC3E}">
        <p14:creationId xmlns:p14="http://schemas.microsoft.com/office/powerpoint/2010/main" val="1185326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758" y="1090632"/>
            <a:ext cx="10576442" cy="4893647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Sve novoizgrađene i rekonstruisane SSG,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MORAJU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ispunjavaju zahteve Pravilnika i Direktive </a:t>
            </a:r>
            <a:r>
              <a:rPr lang="sr-Latn-R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en-US" sz="2400" b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POSTOJANjE  VRU jedinica</a:t>
            </a:r>
            <a:endParaRPr lang="en-US" sz="24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Uglavnom na utakačkom prostoru imamo samo priključke za tečnu fazu dok se gasana faza konektuje za odušne ventile koji se nalaze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zoni 1. OVO TEHNIČKO REŠENjE NIJE U SKLADU SA ZAHTEVIMA ZA VRU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Prilikom pretakanja ND iz AC u podzemni rezervoar SSG, sva gasna isparenja iz podzemnog rezervoara, dok traje proces istakanja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 preko odušnog ventila oslobađaju u atmosferu </a:t>
            </a:r>
            <a:r>
              <a:rPr lang="en-US" sz="2400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(prikazan video u prezentaciji)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Pošto je gas teži od vazduha, pada po površini zemlje i širi se u prostoru, izuzetno se „dobro“ oseća i u prostorijama zaposlenih (u zavisnosti od strujanja vetra)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Energija paljenja gasnih isparenja od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BENZINA i TNG-a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je jako niska,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0,27 mJ, tako da i najmanja varnica ili izvor toplote, može dovesti do velikog akcidenta, posebno imajući na umu  jako veliki promet vozila na pisti  SSG</a:t>
            </a:r>
            <a:endParaRPr lang="en-US" sz="24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1291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02758" y="1213462"/>
            <a:ext cx="10576442" cy="452431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Prilikom opsluživanja kupaca, tj. sipanja ND u pogonske rezervoare,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 POSTOJI REKUPERACIJA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iako na automatu postoji nalepnica (zakonski obavezna) koja ukazuje da je  automat sa rekuperacijom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Merenja prilikom sipanja ND, </a:t>
            </a:r>
            <a:r>
              <a:rPr lang="sr-Latn-R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jasno ukazuju na problem</a:t>
            </a:r>
            <a:endParaRPr lang="en-US" sz="2400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Aktom o proceni rizika</a:t>
            </a:r>
            <a:r>
              <a:rPr lang="sr-Latn-R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na radnom mestu i u radnoj okolini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(NOVIM),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nije prepoznata opasnost od isparenja za radnika na SS</a:t>
            </a:r>
            <a:r>
              <a:rPr lang="sr-Latn-R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 isparenja su prisutna i u Fazi </a:t>
            </a:r>
            <a:r>
              <a:rPr lang="sr-Latn-R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 u Fazi</a:t>
            </a:r>
            <a:r>
              <a:rPr lang="sr-Latn-R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II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VRU, što znatno utiče na zdravlje zaposlenih. Štetnost od isparenja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OČIGLEDNA</a:t>
            </a:r>
            <a:endParaRPr lang="sr-Latn-RS" sz="2400" b="1" i="1" noProof="1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NAPOMENA: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starom aktu o proceni rizika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OPASNOST OD ISPARENjA JE </a:t>
            </a:r>
            <a:r>
              <a:rPr lang="sr-Latn-R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BILA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JASNO DEFINISANA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za radnike na SSG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Bez obzira što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FORMALNO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ima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VRU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SSG, </a:t>
            </a:r>
            <a:r>
              <a:rPr lang="en-US" sz="2400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 praksi je sasvimm drugačija situacija, </a:t>
            </a:r>
            <a:r>
              <a:rPr lang="en-US" sz="2400" b="1" i="1" noProof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NEMA REKUPERACIJE – Ozbiljan problem po zdravlje zaposlenih i bezbednost!</a:t>
            </a:r>
            <a:endParaRPr lang="en-US" sz="2400" b="1" i="1" noProof="1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581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6CE85F3-57C6-4F78-A1EC-FBA1F7A958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5247779"/>
              </p:ext>
            </p:extLst>
          </p:nvPr>
        </p:nvGraphicFramePr>
        <p:xfrm>
          <a:off x="1178010" y="1380876"/>
          <a:ext cx="9885405" cy="1894840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2073957">
                  <a:extLst>
                    <a:ext uri="{9D8B030D-6E8A-4147-A177-3AD203B41FA5}">
                      <a16:colId xmlns:a16="http://schemas.microsoft.com/office/drawing/2014/main" val="143604569"/>
                    </a:ext>
                  </a:extLst>
                </a:gridCol>
                <a:gridCol w="1464412">
                  <a:extLst>
                    <a:ext uri="{9D8B030D-6E8A-4147-A177-3AD203B41FA5}">
                      <a16:colId xmlns:a16="http://schemas.microsoft.com/office/drawing/2014/main" val="2886704657"/>
                    </a:ext>
                  </a:extLst>
                </a:gridCol>
                <a:gridCol w="2406316">
                  <a:extLst>
                    <a:ext uri="{9D8B030D-6E8A-4147-A177-3AD203B41FA5}">
                      <a16:colId xmlns:a16="http://schemas.microsoft.com/office/drawing/2014/main" val="4239238725"/>
                    </a:ext>
                  </a:extLst>
                </a:gridCol>
                <a:gridCol w="1764631">
                  <a:extLst>
                    <a:ext uri="{9D8B030D-6E8A-4147-A177-3AD203B41FA5}">
                      <a16:colId xmlns:a16="http://schemas.microsoft.com/office/drawing/2014/main" val="2090200301"/>
                    </a:ext>
                  </a:extLst>
                </a:gridCol>
                <a:gridCol w="2176089">
                  <a:extLst>
                    <a:ext uri="{9D8B030D-6E8A-4147-A177-3AD203B41FA5}">
                      <a16:colId xmlns:a16="http://schemas.microsoft.com/office/drawing/2014/main" val="2398581844"/>
                    </a:ext>
                  </a:extLst>
                </a:gridCol>
              </a:tblGrid>
              <a:tr h="0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0045" algn="l"/>
                        </a:tabLst>
                      </a:pPr>
                      <a:r>
                        <a:rPr lang="sr-Latn-RS" sz="1800" dirty="0">
                          <a:effectLst/>
                        </a:rPr>
                        <a:t>PRIKAZ PODATAKA</a:t>
                      </a:r>
                      <a:r>
                        <a:rPr lang="ru-RU" sz="1800" dirty="0">
                          <a:effectLst/>
                        </a:rPr>
                        <a:t> </a:t>
                      </a:r>
                      <a:r>
                        <a:rPr lang="en-US" sz="1800" dirty="0">
                          <a:effectLst/>
                        </a:rPr>
                        <a:t>/</a:t>
                      </a:r>
                      <a:r>
                        <a:rPr lang="sr-Latn-RS" sz="1800" dirty="0">
                          <a:effectLst/>
                        </a:rPr>
                        <a:t>PREVOZNIK</a:t>
                      </a:r>
                      <a:r>
                        <a:rPr lang="ru-RU" sz="1800" dirty="0">
                          <a:effectLst/>
                        </a:rPr>
                        <a:t> / </a:t>
                      </a:r>
                      <a:r>
                        <a:rPr lang="sr-Latn-RS" sz="1800" dirty="0">
                          <a:effectLst/>
                        </a:rPr>
                        <a:t>PRIMALAC</a:t>
                      </a:r>
                      <a:endParaRPr lang="sr-Latn-RS" sz="18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697658"/>
                  </a:ext>
                </a:extLst>
              </a:tr>
              <a:tr h="0">
                <a:tc gridSpan="5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u="none" dirty="0">
                          <a:solidFill>
                            <a:srgbClr val="002060"/>
                          </a:solidFill>
                          <a:effectLst/>
                        </a:rPr>
                        <a:t>PREVOZNIK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sr-Latn-R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140501"/>
                  </a:ext>
                </a:extLst>
              </a:tr>
              <a:tr h="6722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0045" algn="l"/>
                        </a:tabLs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Naziv i</a:t>
                      </a:r>
                      <a:r>
                        <a:rPr lang="sr-Cyrl-CS" sz="18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uz-Cyrl-UZ" sz="1800" dirty="0">
                          <a:solidFill>
                            <a:srgbClr val="002060"/>
                          </a:solidFill>
                          <a:effectLst/>
                        </a:rPr>
                        <a:t>UN</a:t>
                      </a:r>
                      <a:r>
                        <a:rPr lang="sr-Cyrl-CS" sz="1800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broj opasne robe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500"/>
                        </a:spcBef>
                        <a:spcAft>
                          <a:spcPts val="500"/>
                        </a:spcAf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Vid saobraćaja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0045" algn="l"/>
                        </a:tabLs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Način pakovanja</a:t>
                      </a:r>
                      <a:endParaRPr lang="sr-Cyrl-RS" sz="18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0045" algn="l"/>
                        </a:tabLs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Cisterna 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0045" algn="l"/>
                        </a:tabLs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Godišnje količine u tonama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300"/>
                        </a:spcAft>
                        <a:tabLst>
                          <a:tab pos="360045" algn="l"/>
                        </a:tabLs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Broj vozila</a:t>
                      </a:r>
                      <a:r>
                        <a:rPr lang="sr-Cyrl-CS" sz="1800" dirty="0">
                          <a:solidFill>
                            <a:srgbClr val="002060"/>
                          </a:solidFill>
                          <a:effectLst/>
                        </a:rPr>
                        <a:t>/</a:t>
                      </a: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Broj otprema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1357382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360045" algn="l"/>
                        </a:tabLst>
                      </a:pPr>
                      <a:r>
                        <a:rPr lang="uz-Cyrl-UZ" sz="1800" dirty="0">
                          <a:solidFill>
                            <a:srgbClr val="002060"/>
                          </a:solidFill>
                          <a:effectLst/>
                        </a:rPr>
                        <a:t>UN 1203 (</a:t>
                      </a: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Gasoline</a:t>
                      </a:r>
                      <a:r>
                        <a:rPr lang="sr-Cyrl-RS" sz="180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 Benzin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Drumski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1800" dirty="0">
                          <a:solidFill>
                            <a:srgbClr val="002060"/>
                          </a:solidFill>
                          <a:effectLst/>
                        </a:rPr>
                        <a:t>Autocisterna</a:t>
                      </a:r>
                      <a:endParaRPr lang="sr-Latn-RS" sz="18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uz-Cyrl-UZ" sz="1800" b="1" u="sng" dirty="0">
                          <a:solidFill>
                            <a:srgbClr val="002060"/>
                          </a:solidFill>
                          <a:effectLst/>
                        </a:rPr>
                        <a:t>2</a:t>
                      </a:r>
                      <a:r>
                        <a:rPr lang="sr-Cyrl-RS" sz="1800" b="1" u="sng" dirty="0">
                          <a:solidFill>
                            <a:srgbClr val="002060"/>
                          </a:solidFill>
                          <a:effectLst/>
                        </a:rPr>
                        <a:t>22.711,0</a:t>
                      </a:r>
                      <a:r>
                        <a:rPr lang="uz-Cyrl-UZ" sz="1800" b="1" u="sng" dirty="0">
                          <a:solidFill>
                            <a:srgbClr val="002060"/>
                          </a:solidFill>
                          <a:effectLst/>
                        </a:rPr>
                        <a:t>0</a:t>
                      </a:r>
                      <a:endParaRPr lang="sr-Latn-RS" sz="1800" b="1" i="1" u="sng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Cyrl-RS" sz="1800" dirty="0">
                          <a:solidFill>
                            <a:srgbClr val="002060"/>
                          </a:solidFill>
                          <a:effectLst/>
                        </a:rPr>
                        <a:t>86 / (31.909)</a:t>
                      </a:r>
                      <a:endParaRPr lang="sr-Latn-RS" sz="1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589103086"/>
                  </a:ext>
                </a:extLst>
              </a:tr>
            </a:tbl>
          </a:graphicData>
        </a:graphic>
      </p:graphicFrame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45703428-95DA-482B-886E-25AD53B50B1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8739413"/>
              </p:ext>
            </p:extLst>
          </p:nvPr>
        </p:nvGraphicFramePr>
        <p:xfrm>
          <a:off x="1178010" y="3769254"/>
          <a:ext cx="9877165" cy="1669842"/>
        </p:xfrm>
        <a:graphic>
          <a:graphicData uri="http://schemas.openxmlformats.org/drawingml/2006/table">
            <a:tbl>
              <a:tblPr firstRow="1" firstCol="1" bandRow="1">
                <a:tableStyleId>{B301B821-A1FF-4177-AEE7-76D212191A09}</a:tableStyleId>
              </a:tblPr>
              <a:tblGrid>
                <a:gridCol w="1026127">
                  <a:extLst>
                    <a:ext uri="{9D8B030D-6E8A-4147-A177-3AD203B41FA5}">
                      <a16:colId xmlns:a16="http://schemas.microsoft.com/office/drawing/2014/main" val="663396531"/>
                    </a:ext>
                  </a:extLst>
                </a:gridCol>
                <a:gridCol w="1502150">
                  <a:extLst>
                    <a:ext uri="{9D8B030D-6E8A-4147-A177-3AD203B41FA5}">
                      <a16:colId xmlns:a16="http://schemas.microsoft.com/office/drawing/2014/main" val="3059680316"/>
                    </a:ext>
                  </a:extLst>
                </a:gridCol>
                <a:gridCol w="681827">
                  <a:extLst>
                    <a:ext uri="{9D8B030D-6E8A-4147-A177-3AD203B41FA5}">
                      <a16:colId xmlns:a16="http://schemas.microsoft.com/office/drawing/2014/main" val="2468397441"/>
                    </a:ext>
                  </a:extLst>
                </a:gridCol>
                <a:gridCol w="1610497">
                  <a:extLst>
                    <a:ext uri="{9D8B030D-6E8A-4147-A177-3AD203B41FA5}">
                      <a16:colId xmlns:a16="http://schemas.microsoft.com/office/drawing/2014/main" val="2071035436"/>
                    </a:ext>
                  </a:extLst>
                </a:gridCol>
                <a:gridCol w="1555652">
                  <a:extLst>
                    <a:ext uri="{9D8B030D-6E8A-4147-A177-3AD203B41FA5}">
                      <a16:colId xmlns:a16="http://schemas.microsoft.com/office/drawing/2014/main" val="4155295912"/>
                    </a:ext>
                  </a:extLst>
                </a:gridCol>
                <a:gridCol w="1750456">
                  <a:extLst>
                    <a:ext uri="{9D8B030D-6E8A-4147-A177-3AD203B41FA5}">
                      <a16:colId xmlns:a16="http://schemas.microsoft.com/office/drawing/2014/main" val="1388839562"/>
                    </a:ext>
                  </a:extLst>
                </a:gridCol>
                <a:gridCol w="1750456">
                  <a:extLst>
                    <a:ext uri="{9D8B030D-6E8A-4147-A177-3AD203B41FA5}">
                      <a16:colId xmlns:a16="http://schemas.microsoft.com/office/drawing/2014/main" val="417572393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UN number</a:t>
                      </a:r>
                      <a:endParaRPr lang="sr-Cyrl-RS" sz="2000" dirty="0">
                        <a:effectLst/>
                      </a:endParaRPr>
                    </a:p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</a:rPr>
                        <a:t>UN </a:t>
                      </a:r>
                      <a:r>
                        <a:rPr lang="sr-Latn-RS" sz="2000" dirty="0">
                          <a:effectLst/>
                        </a:rPr>
                        <a:t>broj</a:t>
                      </a:r>
                      <a:endParaRPr lang="sr-Latn-RS" sz="20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effectLst/>
                        </a:rPr>
                        <a:t>Naziv opasne robe</a:t>
                      </a:r>
                      <a:endParaRPr lang="sr-Latn-RS" sz="20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 err="1">
                          <a:effectLst/>
                        </a:rPr>
                        <a:t>Kl</a:t>
                      </a:r>
                      <a:r>
                        <a:rPr lang="sr-Cyrl-RS" sz="2000" dirty="0">
                          <a:effectLst/>
                        </a:rPr>
                        <a:t>.</a:t>
                      </a:r>
                      <a:endParaRPr lang="sr-Latn-RS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effectLst/>
                        </a:rPr>
                        <a:t>Vrsta vozila</a:t>
                      </a:r>
                      <a:endParaRPr lang="sr-Latn-RS" sz="20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effectLst/>
                        </a:rPr>
                        <a:t>Relacija</a:t>
                      </a:r>
                      <a:r>
                        <a:rPr lang="en-US" sz="2000" dirty="0">
                          <a:effectLst/>
                        </a:rPr>
                        <a:t> (</a:t>
                      </a:r>
                      <a:r>
                        <a:rPr lang="sr-Latn-RS" sz="2000" dirty="0">
                          <a:effectLst/>
                        </a:rPr>
                        <a:t>od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sr-Latn-RS" sz="20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effectLst/>
                        </a:rPr>
                        <a:t>Relacija </a:t>
                      </a:r>
                      <a:r>
                        <a:rPr lang="en-US" sz="2000" dirty="0">
                          <a:effectLst/>
                        </a:rPr>
                        <a:t>(</a:t>
                      </a:r>
                      <a:r>
                        <a:rPr lang="sr-Latn-RS" sz="2000" dirty="0">
                          <a:effectLst/>
                        </a:rPr>
                        <a:t>do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sr-Latn-RS" sz="2000" b="1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effectLst/>
                        </a:rPr>
                        <a:t>Prevezene količine</a:t>
                      </a:r>
                      <a:r>
                        <a:rPr lang="en-US" sz="2000" dirty="0">
                          <a:effectLst/>
                        </a:rPr>
                        <a:t> (</a:t>
                      </a:r>
                      <a:r>
                        <a:rPr lang="sr-Latn-RS" sz="2000" dirty="0">
                          <a:effectLst/>
                        </a:rPr>
                        <a:t>tona</a:t>
                      </a:r>
                      <a:r>
                        <a:rPr lang="en-US" sz="2000" dirty="0">
                          <a:effectLst/>
                        </a:rPr>
                        <a:t>)</a:t>
                      </a:r>
                      <a:endParaRPr lang="sr-Latn-RS" sz="2000" i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extLst>
                  <a:ext uri="{0D108BD9-81ED-4DB2-BD59-A6C34878D82A}">
                    <a16:rowId xmlns:a16="http://schemas.microsoft.com/office/drawing/2014/main" val="1351821410"/>
                  </a:ext>
                </a:extLst>
              </a:tr>
              <a:tr h="638856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</a:rPr>
                        <a:t>1203</a:t>
                      </a:r>
                      <a:endParaRPr lang="sr-Latn-RS" sz="20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solidFill>
                            <a:srgbClr val="002060"/>
                          </a:solidFill>
                          <a:effectLst/>
                        </a:rPr>
                        <a:t>Benzin</a:t>
                      </a:r>
                      <a:endParaRPr lang="sr-Latn-RS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2060"/>
                          </a:solidFill>
                          <a:effectLst/>
                        </a:rPr>
                        <a:t>3</a:t>
                      </a:r>
                      <a:endParaRPr lang="sr-Latn-RS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solidFill>
                            <a:srgbClr val="002060"/>
                          </a:solidFill>
                          <a:effectLst/>
                        </a:rPr>
                        <a:t>Autocisterna</a:t>
                      </a:r>
                      <a:endParaRPr lang="sr-Latn-RS" sz="20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solidFill>
                            <a:srgbClr val="002060"/>
                          </a:solidFill>
                          <a:effectLst/>
                        </a:rPr>
                        <a:t>Pančevo</a:t>
                      </a:r>
                      <a:endParaRPr lang="sr-Latn-RS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sr-Latn-RS" sz="2000" dirty="0">
                          <a:solidFill>
                            <a:srgbClr val="002060"/>
                          </a:solidFill>
                          <a:effectLst/>
                        </a:rPr>
                        <a:t>Zemun</a:t>
                      </a:r>
                      <a:endParaRPr lang="sr-Latn-RS" sz="2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rgbClr val="002060"/>
                          </a:solidFill>
                          <a:effectLst/>
                        </a:rPr>
                        <a:t>2.838,2</a:t>
                      </a:r>
                      <a:endParaRPr lang="sr-Latn-RS" sz="20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1562" marR="51562" marT="0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102785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65186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2415" y="1253913"/>
            <a:ext cx="5650882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MATEMATIČKA KALKULACIJA</a:t>
            </a:r>
            <a:r>
              <a:rPr lang="ru-RU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41100" y="1816786"/>
            <a:ext cx="10250425" cy="3046988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Analiza gubitaka od isparenja na SSG pokazuje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 oni mogu da iznose od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0.25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0.35%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od uklupnog obima prodaje.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primer, na SSG pri protoku od 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2.838.200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litara, gubitak će iznositi 0,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30%,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što je jednako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/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2.838.200 x 0,30/100 = </a:t>
            </a:r>
            <a:r>
              <a:rPr lang="ru-RU" sz="3200" b="1" i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8.514,6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litara godišnje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Sistem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“TVS” 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će vam vratiti ovu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r-Latn-RS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količinu</a:t>
            </a:r>
            <a:endParaRPr lang="ru-RU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1100" y="5593743"/>
            <a:ext cx="1056533" cy="369332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b="1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IZVOR</a:t>
            </a:r>
            <a:r>
              <a:rPr lang="sr-Cyrl-RS" b="1" i="1" dirty="0">
                <a:solidFill>
                  <a:schemeClr val="bg2">
                    <a:lumMod val="1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en-US" b="1" i="1" dirty="0">
              <a:solidFill>
                <a:schemeClr val="bg2">
                  <a:lumMod val="1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61230" y="5426647"/>
            <a:ext cx="9384565" cy="761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381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9010" y="1833903"/>
            <a:ext cx="7908758" cy="4246107"/>
          </a:xfrm>
          <a:prstGeom prst="rect">
            <a:avLst/>
          </a:prstGeom>
          <a:ln>
            <a:noFill/>
          </a:ln>
          <a:effectLst>
            <a:softEdge rad="11250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3" name="TextBox 2"/>
          <p:cNvSpPr txBox="1"/>
          <p:nvPr/>
        </p:nvSpPr>
        <p:spPr>
          <a:xfrm>
            <a:off x="3363205" y="1198388"/>
            <a:ext cx="5000368" cy="52322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sr-Latn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BESPOVRATAN GUBITAK</a:t>
            </a:r>
            <a:r>
              <a:rPr lang="sr-Cyrl-RS" sz="2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!!! </a:t>
            </a:r>
            <a:endParaRPr lang="en-US" sz="2800" b="1" i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497567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4_5789505573003202973">
            <a:hlinkClick r:id="" action="ppaction://media"/>
            <a:extLst>
              <a:ext uri="{FF2B5EF4-FFF2-40B4-BE49-F238E27FC236}">
                <a16:creationId xmlns:a16="http://schemas.microsoft.com/office/drawing/2014/main" id="{B42AA907-5479-4050-A5B7-B328E99CD6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310186" y="1143750"/>
            <a:ext cx="5950423" cy="497456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3CFA90A-8776-4004-9B37-DF70BF80BF6F}"/>
              </a:ext>
            </a:extLst>
          </p:cNvPr>
          <p:cNvSpPr txBox="1"/>
          <p:nvPr/>
        </p:nvSpPr>
        <p:spPr>
          <a:xfrm>
            <a:off x="7547212" y="1965793"/>
            <a:ext cx="3548418" cy="3416320"/>
          </a:xfrm>
          <a:prstGeom prst="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36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PRIČATI O BEZBEDNOSTI A UZDATI SE U SREĆU, NIJE PAMETNO! OČIGLEDNO!!!</a:t>
            </a:r>
          </a:p>
        </p:txBody>
      </p:sp>
    </p:spTree>
    <p:extLst>
      <p:ext uri="{BB962C8B-B14F-4D97-AF65-F5344CB8AC3E}">
        <p14:creationId xmlns:p14="http://schemas.microsoft.com/office/powerpoint/2010/main" val="12278293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88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7B907B-3942-4D5C-9285-A992BFBD112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8158" r="34742"/>
          <a:stretch/>
        </p:blipFill>
        <p:spPr>
          <a:xfrm>
            <a:off x="4963519" y="1680339"/>
            <a:ext cx="2005264" cy="33389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BDA6C5C-5042-40C5-BA5A-A00E0BD74886}"/>
              </a:ext>
            </a:extLst>
          </p:cNvPr>
          <p:cNvSpPr txBox="1"/>
          <p:nvPr/>
        </p:nvSpPr>
        <p:spPr>
          <a:xfrm>
            <a:off x="5021112" y="5145388"/>
            <a:ext cx="6912768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sr-Latn-RS"/>
            </a:defPPr>
            <a:lvl1pPr algn="ctr">
              <a:defRPr sz="36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sr-Latn-RS" b="1" dirty="0">
                <a:solidFill>
                  <a:srgbClr val="002060"/>
                </a:solidFill>
              </a:rPr>
              <a:t>HVALA NA PAŽNJI!</a:t>
            </a:r>
            <a:r>
              <a:rPr lang="sr-Cyrl-RS" b="1" dirty="0">
                <a:solidFill>
                  <a:srgbClr val="002060"/>
                </a:solidFill>
              </a:rPr>
              <a:t> </a:t>
            </a:r>
            <a:endParaRPr lang="sr-Latn-RS" b="1" dirty="0">
              <a:solidFill>
                <a:srgbClr val="00206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F51312-8741-467C-B672-5B48343F09C2}"/>
              </a:ext>
            </a:extLst>
          </p:cNvPr>
          <p:cNvSpPr txBox="1"/>
          <p:nvPr/>
        </p:nvSpPr>
        <p:spPr>
          <a:xfrm>
            <a:off x="880752" y="1357174"/>
            <a:ext cx="2986826" cy="646331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sr-Latn-RS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PITANJA?</a:t>
            </a:r>
          </a:p>
        </p:txBody>
      </p:sp>
    </p:spTree>
    <p:extLst>
      <p:ext uri="{BB962C8B-B14F-4D97-AF65-F5344CB8AC3E}">
        <p14:creationId xmlns:p14="http://schemas.microsoft.com/office/powerpoint/2010/main" val="4721624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3436</TotalTime>
  <Words>2224</Words>
  <Application>Microsoft Office PowerPoint</Application>
  <PresentationFormat>Widescreen</PresentationFormat>
  <Paragraphs>219</Paragraphs>
  <Slides>49</Slides>
  <Notes>6</Notes>
  <HiddenSlides>0</HiddenSlides>
  <MMClips>6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9" baseType="lpstr">
      <vt:lpstr>Arial</vt:lpstr>
      <vt:lpstr>Calibri</vt:lpstr>
      <vt:lpstr>Calibri Light</vt:lpstr>
      <vt:lpstr>FrizQuadrata BT</vt:lpstr>
      <vt:lpstr>Times New Roman</vt:lpstr>
      <vt:lpstr>Trebuchet MS</vt:lpstr>
      <vt:lpstr>Verdana</vt:lpstr>
      <vt:lpstr>Wingdings</vt:lpstr>
      <vt:lpstr>Office Theme</vt:lpstr>
      <vt:lpstr>CorelDRAW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PC</dc:creator>
  <cp:keywords>Klasifikacija: Без ограничења/Unrestricted</cp:keywords>
  <cp:lastModifiedBy>Uros</cp:lastModifiedBy>
  <cp:revision>148</cp:revision>
  <dcterms:created xsi:type="dcterms:W3CDTF">2024-10-17T06:51:12Z</dcterms:created>
  <dcterms:modified xsi:type="dcterms:W3CDTF">2024-10-31T18:36:56Z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2601f51c-860e-4a27-8723-be52e00e9a75</vt:lpwstr>
  </property>
  <property fmtid="{D5CDD505-2E9C-101B-9397-08002B2CF9AE}" pid="3" name="Klasifikacija">
    <vt:lpwstr>Bez-ogranicenja-Unrestricted</vt:lpwstr>
  </property>
</Properties>
</file>