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312" r:id="rId2"/>
    <p:sldId id="313" r:id="rId3"/>
    <p:sldId id="314" r:id="rId4"/>
    <p:sldId id="317" r:id="rId5"/>
    <p:sldId id="319" r:id="rId6"/>
    <p:sldId id="320" r:id="rId7"/>
    <p:sldId id="315" r:id="rId8"/>
    <p:sldId id="321" r:id="rId9"/>
    <p:sldId id="332" r:id="rId10"/>
    <p:sldId id="333" r:id="rId11"/>
    <p:sldId id="322" r:id="rId12"/>
    <p:sldId id="346" r:id="rId13"/>
    <p:sldId id="345" r:id="rId14"/>
    <p:sldId id="323" r:id="rId15"/>
    <p:sldId id="329" r:id="rId16"/>
    <p:sldId id="328" r:id="rId17"/>
    <p:sldId id="351" r:id="rId18"/>
    <p:sldId id="352" r:id="rId19"/>
    <p:sldId id="330" r:id="rId20"/>
    <p:sldId id="347" r:id="rId21"/>
    <p:sldId id="331" r:id="rId22"/>
    <p:sldId id="338" r:id="rId23"/>
    <p:sldId id="339" r:id="rId24"/>
    <p:sldId id="340" r:id="rId25"/>
    <p:sldId id="341" r:id="rId26"/>
    <p:sldId id="342" r:id="rId27"/>
    <p:sldId id="348" r:id="rId28"/>
    <p:sldId id="350" r:id="rId29"/>
    <p:sldId id="353" r:id="rId30"/>
    <p:sldId id="326" r:id="rId31"/>
    <p:sldId id="34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3300"/>
    <a:srgbClr val="FFCC99"/>
    <a:srgbClr val="000000"/>
    <a:srgbClr val="8E9B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03" autoAdjust="0"/>
    <p:restoredTop sz="94660"/>
  </p:normalViewPr>
  <p:slideViewPr>
    <p:cSldViewPr>
      <p:cViewPr varScale="1">
        <p:scale>
          <a:sx n="81" d="100"/>
          <a:sy n="81" d="100"/>
        </p:scale>
        <p:origin x="782" y="7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0A1D17-6FAA-454E-9841-CB676A6168DD}" type="doc">
      <dgm:prSet loTypeId="urn:microsoft.com/office/officeart/2005/8/layout/vProcess5" loCatId="process" qsTypeId="urn:microsoft.com/office/officeart/2005/8/quickstyle/simple1" qsCatId="simple" csTypeId="urn:microsoft.com/office/officeart/2005/8/colors/accent2_2" csCatId="accent2" phldr="1"/>
      <dgm:spPr/>
      <dgm:t>
        <a:bodyPr/>
        <a:lstStyle/>
        <a:p>
          <a:endParaRPr lang="en-US"/>
        </a:p>
      </dgm:t>
    </dgm:pt>
    <dgm:pt modelId="{2E199DB1-462E-4749-9083-FBBB52C80E1B}">
      <dgm:prSet custT="1"/>
      <dgm:spPr>
        <a:solidFill>
          <a:srgbClr val="FF6600"/>
        </a:solidFill>
      </dgm:spPr>
      <dgm:t>
        <a:bodyPr/>
        <a:lstStyle/>
        <a:p>
          <a:r>
            <a:rPr lang="en-US" sz="1600" b="1" i="0" dirty="0">
              <a:solidFill>
                <a:schemeClr val="tx1"/>
              </a:solidFill>
              <a:latin typeface="Aptos Display" panose="020B0004020202020204" pitchFamily="34" charset="0"/>
            </a:rPr>
            <a:t>IMPROVE EXISTING AND DEVELOP NEW TDG CURRICULA </a:t>
          </a:r>
          <a:r>
            <a:rPr lang="en-US" sz="1400" b="0" i="0" dirty="0">
              <a:latin typeface="Aptos Display" panose="020B0004020202020204" pitchFamily="34" charset="0"/>
            </a:rPr>
            <a:t>for undergraduate and master studies in accordance with Bologna requirements and national accreditation standards through implementing new/modernized courses. These courses should cover provisions concerning dangerous goods, transport equipment and transport operations, as well as the risk assessment tools, vehicles monitoring systems, and route-planning systems based on network analyses performance. The aim of the improved study programs is to include the different disciplines such as transport, environmental sciences, politics, supply chain management, security management and the</a:t>
          </a:r>
          <a:endParaRPr lang="en-US" sz="1400" dirty="0">
            <a:latin typeface="Aptos Display" panose="020B0004020202020204" pitchFamily="34" charset="0"/>
          </a:endParaRPr>
        </a:p>
      </dgm:t>
    </dgm:pt>
    <dgm:pt modelId="{630770DD-2F75-4C48-AA38-C8FEB3314A7C}" type="parTrans" cxnId="{4FE6AAB3-9F92-4C9B-BD51-678E3C9AB720}">
      <dgm:prSet/>
      <dgm:spPr/>
      <dgm:t>
        <a:bodyPr/>
        <a:lstStyle/>
        <a:p>
          <a:endParaRPr lang="en-US"/>
        </a:p>
      </dgm:t>
    </dgm:pt>
    <dgm:pt modelId="{E19CA02B-9A63-41DE-8FEF-3C3A037F5C1D}" type="sibTrans" cxnId="{4FE6AAB3-9F92-4C9B-BD51-678E3C9AB720}">
      <dgm:prSet/>
      <dgm:spPr/>
      <dgm:t>
        <a:bodyPr/>
        <a:lstStyle/>
        <a:p>
          <a:endParaRPr lang="en-US"/>
        </a:p>
      </dgm:t>
    </dgm:pt>
    <dgm:pt modelId="{FA62B514-327F-468E-A678-1AFCBBE5D163}">
      <dgm:prSet custT="1"/>
      <dgm:spPr>
        <a:solidFill>
          <a:srgbClr val="FF6600"/>
        </a:solidFill>
      </dgm:spPr>
      <dgm:t>
        <a:bodyPr/>
        <a:lstStyle/>
        <a:p>
          <a:r>
            <a:rPr lang="en-US" sz="1600" b="1" i="0" dirty="0">
              <a:solidFill>
                <a:schemeClr val="tx1"/>
              </a:solidFill>
              <a:latin typeface="Aptos Display" panose="020B0004020202020204" pitchFamily="34" charset="0"/>
            </a:rPr>
            <a:t>ANALYSE AND IMPROVE CURRENT RISK ANALYSIS MANAGEMENT PROCEDURES AND RISK ASSESSMENTS </a:t>
          </a:r>
          <a:r>
            <a:rPr lang="en-US" sz="1400" b="0" i="0" dirty="0">
              <a:latin typeface="Aptos Display" panose="020B0004020202020204" pitchFamily="34" charset="0"/>
            </a:rPr>
            <a:t>on transport routes and new routing solutions into WBC. Herein, we are finding and applying the most appropriate scientific methods and the best practice about what issues should be included in risk analysis procedures to improve the safety during the TDG and how can management procedures be improved to avoid mistakes or inefficiencies during the sharing of information within a company and between different companies involved in the supply chain. </a:t>
          </a:r>
          <a:endParaRPr lang="en-US" sz="1400" dirty="0">
            <a:latin typeface="Aptos Display" panose="020B0004020202020204" pitchFamily="34" charset="0"/>
          </a:endParaRPr>
        </a:p>
      </dgm:t>
    </dgm:pt>
    <dgm:pt modelId="{37DC41D9-1EA1-4D58-92E6-A4D64EE826B2}" type="parTrans" cxnId="{8F312DCE-FFF7-43F7-BBB3-D1C6A73F227C}">
      <dgm:prSet/>
      <dgm:spPr/>
      <dgm:t>
        <a:bodyPr/>
        <a:lstStyle/>
        <a:p>
          <a:endParaRPr lang="en-US"/>
        </a:p>
      </dgm:t>
    </dgm:pt>
    <dgm:pt modelId="{04404076-55DE-40B1-821F-2D2B23852AEF}" type="sibTrans" cxnId="{8F312DCE-FFF7-43F7-BBB3-D1C6A73F227C}">
      <dgm:prSet/>
      <dgm:spPr/>
      <dgm:t>
        <a:bodyPr/>
        <a:lstStyle/>
        <a:p>
          <a:endParaRPr lang="en-US" dirty="0"/>
        </a:p>
      </dgm:t>
    </dgm:pt>
    <dgm:pt modelId="{7AC47712-8247-49FE-9249-0141AF313E85}">
      <dgm:prSet custT="1"/>
      <dgm:spPr>
        <a:solidFill>
          <a:srgbClr val="FF6600"/>
        </a:solidFill>
      </dgm:spPr>
      <dgm:t>
        <a:bodyPr/>
        <a:lstStyle/>
        <a:p>
          <a:r>
            <a:rPr lang="en-US" sz="1600" b="1" i="0" dirty="0">
              <a:solidFill>
                <a:schemeClr val="tx1"/>
              </a:solidFill>
              <a:latin typeface="Aptos Display" panose="020B0004020202020204" pitchFamily="34" charset="0"/>
            </a:rPr>
            <a:t>DEVELOP AND IMPLEMENT THE TRAINING PROGRAM </a:t>
          </a:r>
          <a:r>
            <a:rPr lang="en-US" sz="1600" b="0" i="0" dirty="0">
              <a:solidFill>
                <a:schemeClr val="tx1"/>
              </a:solidFill>
              <a:latin typeface="Aptos Display" panose="020B0004020202020204" pitchFamily="34" charset="0"/>
            </a:rPr>
            <a:t>FOR THE TDG PROFESSIONALS </a:t>
          </a:r>
          <a:r>
            <a:rPr lang="en-US" sz="1400" b="0" i="0" dirty="0">
              <a:latin typeface="Aptos Display" panose="020B0004020202020204" pitchFamily="34" charset="0"/>
            </a:rPr>
            <a:t>in line with ADR and up-to-date scientific knowledge on issues related to the TDG. According to ADR each TDG subject, involved in activities which include the consigning the TDG by road or the related packing, loading, filling or unloading, shall appoint one or more TDG professionals, responsible for prevention of the risks inherent in such activities with regard to persons, property and the environment. </a:t>
          </a:r>
          <a:endParaRPr lang="en-US" sz="1400" dirty="0">
            <a:latin typeface="Aptos Display" panose="020B0004020202020204" pitchFamily="34" charset="0"/>
          </a:endParaRPr>
        </a:p>
      </dgm:t>
    </dgm:pt>
    <dgm:pt modelId="{5B607A19-8F17-4609-8A43-90EEC7059AE5}" type="parTrans" cxnId="{7D5F9056-D705-4C0C-B91A-09EB8083BF38}">
      <dgm:prSet/>
      <dgm:spPr/>
      <dgm:t>
        <a:bodyPr/>
        <a:lstStyle/>
        <a:p>
          <a:endParaRPr lang="en-US"/>
        </a:p>
      </dgm:t>
    </dgm:pt>
    <dgm:pt modelId="{EF319A1E-697C-40DD-A9CB-AA5446DBFBF7}" type="sibTrans" cxnId="{7D5F9056-D705-4C0C-B91A-09EB8083BF38}">
      <dgm:prSet/>
      <dgm:spPr/>
      <dgm:t>
        <a:bodyPr/>
        <a:lstStyle/>
        <a:p>
          <a:endParaRPr lang="en-US"/>
        </a:p>
      </dgm:t>
    </dgm:pt>
    <dgm:pt modelId="{E8773DA9-13E1-4156-9D0F-ED16CA92E34E}" type="pres">
      <dgm:prSet presAssocID="{F10A1D17-6FAA-454E-9841-CB676A6168DD}" presName="outerComposite" presStyleCnt="0">
        <dgm:presLayoutVars>
          <dgm:chMax val="5"/>
          <dgm:dir/>
          <dgm:resizeHandles val="exact"/>
        </dgm:presLayoutVars>
      </dgm:prSet>
      <dgm:spPr/>
    </dgm:pt>
    <dgm:pt modelId="{90F293A0-6B63-403C-9ABC-71156BA08156}" type="pres">
      <dgm:prSet presAssocID="{F10A1D17-6FAA-454E-9841-CB676A6168DD}" presName="dummyMaxCanvas" presStyleCnt="0">
        <dgm:presLayoutVars/>
      </dgm:prSet>
      <dgm:spPr/>
    </dgm:pt>
    <dgm:pt modelId="{39D062C4-10DA-4D33-B460-4BDC71A3A453}" type="pres">
      <dgm:prSet presAssocID="{F10A1D17-6FAA-454E-9841-CB676A6168DD}" presName="ThreeNodes_1" presStyleLbl="node1" presStyleIdx="0" presStyleCnt="3" custScaleX="117647" custScaleY="100062" custLinFactNeighborX="5587" custLinFactNeighborY="8666">
        <dgm:presLayoutVars>
          <dgm:bulletEnabled val="1"/>
        </dgm:presLayoutVars>
      </dgm:prSet>
      <dgm:spPr/>
    </dgm:pt>
    <dgm:pt modelId="{CAE22400-9678-4EFA-98BD-58C7731D96B6}" type="pres">
      <dgm:prSet presAssocID="{F10A1D17-6FAA-454E-9841-CB676A6168DD}" presName="ThreeNodes_2" presStyleLbl="node1" presStyleIdx="1" presStyleCnt="3" custScaleX="117647" custScaleY="106026" custLinFactNeighborY="4926">
        <dgm:presLayoutVars>
          <dgm:bulletEnabled val="1"/>
        </dgm:presLayoutVars>
      </dgm:prSet>
      <dgm:spPr/>
    </dgm:pt>
    <dgm:pt modelId="{CD7226A7-00DA-421B-A2A0-C0B204D017A4}" type="pres">
      <dgm:prSet presAssocID="{F10A1D17-6FAA-454E-9841-CB676A6168DD}" presName="ThreeNodes_3" presStyleLbl="node1" presStyleIdx="2" presStyleCnt="3" custScaleX="108725" custScaleY="88042" custLinFactNeighborX="-5111" custLinFactNeighborY="-2138">
        <dgm:presLayoutVars>
          <dgm:bulletEnabled val="1"/>
        </dgm:presLayoutVars>
      </dgm:prSet>
      <dgm:spPr/>
    </dgm:pt>
    <dgm:pt modelId="{DA2C1032-A735-44B0-9935-02FACE200D65}" type="pres">
      <dgm:prSet presAssocID="{F10A1D17-6FAA-454E-9841-CB676A6168DD}" presName="ThreeConn_1-2" presStyleLbl="fgAccFollowNode1" presStyleIdx="0" presStyleCnt="2" custLinFactX="10781" custLinFactNeighborX="100000" custLinFactNeighborY="-879">
        <dgm:presLayoutVars>
          <dgm:bulletEnabled val="1"/>
        </dgm:presLayoutVars>
      </dgm:prSet>
      <dgm:spPr/>
    </dgm:pt>
    <dgm:pt modelId="{95397D69-F2B7-49E4-9C59-D011D5358238}" type="pres">
      <dgm:prSet presAssocID="{F10A1D17-6FAA-454E-9841-CB676A6168DD}" presName="ThreeConn_2-3" presStyleLbl="fgAccFollowNode1" presStyleIdx="1" presStyleCnt="2" custScaleY="130618" custLinFactNeighborX="23897" custLinFactNeighborY="-7542">
        <dgm:presLayoutVars>
          <dgm:bulletEnabled val="1"/>
        </dgm:presLayoutVars>
      </dgm:prSet>
      <dgm:spPr/>
    </dgm:pt>
    <dgm:pt modelId="{F5518294-B328-4721-B944-31886FD9A528}" type="pres">
      <dgm:prSet presAssocID="{F10A1D17-6FAA-454E-9841-CB676A6168DD}" presName="ThreeNodes_1_text" presStyleLbl="node1" presStyleIdx="2" presStyleCnt="3">
        <dgm:presLayoutVars>
          <dgm:bulletEnabled val="1"/>
        </dgm:presLayoutVars>
      </dgm:prSet>
      <dgm:spPr/>
    </dgm:pt>
    <dgm:pt modelId="{66AB40C9-A73D-4124-8981-5D9F12D93CA3}" type="pres">
      <dgm:prSet presAssocID="{F10A1D17-6FAA-454E-9841-CB676A6168DD}" presName="ThreeNodes_2_text" presStyleLbl="node1" presStyleIdx="2" presStyleCnt="3">
        <dgm:presLayoutVars>
          <dgm:bulletEnabled val="1"/>
        </dgm:presLayoutVars>
      </dgm:prSet>
      <dgm:spPr/>
    </dgm:pt>
    <dgm:pt modelId="{0265E91B-9F49-4C7E-9283-D82202677E57}" type="pres">
      <dgm:prSet presAssocID="{F10A1D17-6FAA-454E-9841-CB676A6168DD}" presName="ThreeNodes_3_text" presStyleLbl="node1" presStyleIdx="2" presStyleCnt="3">
        <dgm:presLayoutVars>
          <dgm:bulletEnabled val="1"/>
        </dgm:presLayoutVars>
      </dgm:prSet>
      <dgm:spPr/>
    </dgm:pt>
  </dgm:ptLst>
  <dgm:cxnLst>
    <dgm:cxn modelId="{E09A171A-6C9E-40AB-B292-E56DE649E0CC}" type="presOf" srcId="{7AC47712-8247-49FE-9249-0141AF313E85}" destId="{CD7226A7-00DA-421B-A2A0-C0B204D017A4}" srcOrd="0" destOrd="0" presId="urn:microsoft.com/office/officeart/2005/8/layout/vProcess5"/>
    <dgm:cxn modelId="{FFB9BD2D-1D6E-4433-AC52-F5837047BDE2}" type="presOf" srcId="{2E199DB1-462E-4749-9083-FBBB52C80E1B}" destId="{F5518294-B328-4721-B944-31886FD9A528}" srcOrd="1" destOrd="0" presId="urn:microsoft.com/office/officeart/2005/8/layout/vProcess5"/>
    <dgm:cxn modelId="{255F2238-B60D-4978-9579-0558470ED9A0}" type="presOf" srcId="{04404076-55DE-40B1-821F-2D2B23852AEF}" destId="{95397D69-F2B7-49E4-9C59-D011D5358238}" srcOrd="0" destOrd="0" presId="urn:microsoft.com/office/officeart/2005/8/layout/vProcess5"/>
    <dgm:cxn modelId="{6A14BC3F-C40C-46EC-AA72-857DB9CD372F}" type="presOf" srcId="{FA62B514-327F-468E-A678-1AFCBBE5D163}" destId="{CAE22400-9678-4EFA-98BD-58C7731D96B6}" srcOrd="0" destOrd="0" presId="urn:microsoft.com/office/officeart/2005/8/layout/vProcess5"/>
    <dgm:cxn modelId="{27F73765-D4F6-4CC6-BBAF-5E3D6AFB1A34}" type="presOf" srcId="{F10A1D17-6FAA-454E-9841-CB676A6168DD}" destId="{E8773DA9-13E1-4156-9D0F-ED16CA92E34E}" srcOrd="0" destOrd="0" presId="urn:microsoft.com/office/officeart/2005/8/layout/vProcess5"/>
    <dgm:cxn modelId="{8996AC69-9B7D-485D-A6EB-9A7FA7FC5A9A}" type="presOf" srcId="{E19CA02B-9A63-41DE-8FEF-3C3A037F5C1D}" destId="{DA2C1032-A735-44B0-9935-02FACE200D65}" srcOrd="0" destOrd="0" presId="urn:microsoft.com/office/officeart/2005/8/layout/vProcess5"/>
    <dgm:cxn modelId="{4BF62675-6266-4D2B-ACED-532C9AA55DDF}" type="presOf" srcId="{2E199DB1-462E-4749-9083-FBBB52C80E1B}" destId="{39D062C4-10DA-4D33-B460-4BDC71A3A453}" srcOrd="0" destOrd="0" presId="urn:microsoft.com/office/officeart/2005/8/layout/vProcess5"/>
    <dgm:cxn modelId="{7D5F9056-D705-4C0C-B91A-09EB8083BF38}" srcId="{F10A1D17-6FAA-454E-9841-CB676A6168DD}" destId="{7AC47712-8247-49FE-9249-0141AF313E85}" srcOrd="2" destOrd="0" parTransId="{5B607A19-8F17-4609-8A43-90EEC7059AE5}" sibTransId="{EF319A1E-697C-40DD-A9CB-AA5446DBFBF7}"/>
    <dgm:cxn modelId="{4FE6AAB3-9F92-4C9B-BD51-678E3C9AB720}" srcId="{F10A1D17-6FAA-454E-9841-CB676A6168DD}" destId="{2E199DB1-462E-4749-9083-FBBB52C80E1B}" srcOrd="0" destOrd="0" parTransId="{630770DD-2F75-4C48-AA38-C8FEB3314A7C}" sibTransId="{E19CA02B-9A63-41DE-8FEF-3C3A037F5C1D}"/>
    <dgm:cxn modelId="{8F312DCE-FFF7-43F7-BBB3-D1C6A73F227C}" srcId="{F10A1D17-6FAA-454E-9841-CB676A6168DD}" destId="{FA62B514-327F-468E-A678-1AFCBBE5D163}" srcOrd="1" destOrd="0" parTransId="{37DC41D9-1EA1-4D58-92E6-A4D64EE826B2}" sibTransId="{04404076-55DE-40B1-821F-2D2B23852AEF}"/>
    <dgm:cxn modelId="{610F51D8-C4DD-46EA-9ED4-474A8C2BA166}" type="presOf" srcId="{FA62B514-327F-468E-A678-1AFCBBE5D163}" destId="{66AB40C9-A73D-4124-8981-5D9F12D93CA3}" srcOrd="1" destOrd="0" presId="urn:microsoft.com/office/officeart/2005/8/layout/vProcess5"/>
    <dgm:cxn modelId="{C41BB1EB-6B83-4D24-996B-688C91683D12}" type="presOf" srcId="{7AC47712-8247-49FE-9249-0141AF313E85}" destId="{0265E91B-9F49-4C7E-9283-D82202677E57}" srcOrd="1" destOrd="0" presId="urn:microsoft.com/office/officeart/2005/8/layout/vProcess5"/>
    <dgm:cxn modelId="{3154A4EE-9284-4800-A2C7-D8FA74B28CED}" type="presParOf" srcId="{E8773DA9-13E1-4156-9D0F-ED16CA92E34E}" destId="{90F293A0-6B63-403C-9ABC-71156BA08156}" srcOrd="0" destOrd="0" presId="urn:microsoft.com/office/officeart/2005/8/layout/vProcess5"/>
    <dgm:cxn modelId="{E66E78F5-7F0F-433D-A380-5154F1D16733}" type="presParOf" srcId="{E8773DA9-13E1-4156-9D0F-ED16CA92E34E}" destId="{39D062C4-10DA-4D33-B460-4BDC71A3A453}" srcOrd="1" destOrd="0" presId="urn:microsoft.com/office/officeart/2005/8/layout/vProcess5"/>
    <dgm:cxn modelId="{6B0D3C3D-893D-48FD-8B0C-739CD5FCF892}" type="presParOf" srcId="{E8773DA9-13E1-4156-9D0F-ED16CA92E34E}" destId="{CAE22400-9678-4EFA-98BD-58C7731D96B6}" srcOrd="2" destOrd="0" presId="urn:microsoft.com/office/officeart/2005/8/layout/vProcess5"/>
    <dgm:cxn modelId="{D6CCAC84-C8CB-42C5-BB41-F6E4651E7FAA}" type="presParOf" srcId="{E8773DA9-13E1-4156-9D0F-ED16CA92E34E}" destId="{CD7226A7-00DA-421B-A2A0-C0B204D017A4}" srcOrd="3" destOrd="0" presId="urn:microsoft.com/office/officeart/2005/8/layout/vProcess5"/>
    <dgm:cxn modelId="{5ADA9955-9460-4B30-94E2-20808878945A}" type="presParOf" srcId="{E8773DA9-13E1-4156-9D0F-ED16CA92E34E}" destId="{DA2C1032-A735-44B0-9935-02FACE200D65}" srcOrd="4" destOrd="0" presId="urn:microsoft.com/office/officeart/2005/8/layout/vProcess5"/>
    <dgm:cxn modelId="{8D0E5315-71BF-4B6C-A8D7-42734EE4F9F5}" type="presParOf" srcId="{E8773DA9-13E1-4156-9D0F-ED16CA92E34E}" destId="{95397D69-F2B7-49E4-9C59-D011D5358238}" srcOrd="5" destOrd="0" presId="urn:microsoft.com/office/officeart/2005/8/layout/vProcess5"/>
    <dgm:cxn modelId="{7F944C0F-A9CF-4967-8BD7-B98B221847D2}" type="presParOf" srcId="{E8773DA9-13E1-4156-9D0F-ED16CA92E34E}" destId="{F5518294-B328-4721-B944-31886FD9A528}" srcOrd="6" destOrd="0" presId="urn:microsoft.com/office/officeart/2005/8/layout/vProcess5"/>
    <dgm:cxn modelId="{453E7166-68A9-4B05-B2AC-F8E7615216EE}" type="presParOf" srcId="{E8773DA9-13E1-4156-9D0F-ED16CA92E34E}" destId="{66AB40C9-A73D-4124-8981-5D9F12D93CA3}" srcOrd="7" destOrd="0" presId="urn:microsoft.com/office/officeart/2005/8/layout/vProcess5"/>
    <dgm:cxn modelId="{0E12D91A-6B88-46D7-9D37-1EBAA70EE115}" type="presParOf" srcId="{E8773DA9-13E1-4156-9D0F-ED16CA92E34E}" destId="{0265E91B-9F49-4C7E-9283-D82202677E5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062C4-10DA-4D33-B460-4BDC71A3A453}">
      <dsp:nvSpPr>
        <dsp:cNvPr id="0" name=""/>
        <dsp:cNvSpPr/>
      </dsp:nvSpPr>
      <dsp:spPr>
        <a:xfrm>
          <a:off x="-96789" y="126056"/>
          <a:ext cx="11319042" cy="1458124"/>
        </a:xfrm>
        <a:prstGeom prst="roundRect">
          <a:avLst>
            <a:gd name="adj" fmla="val 10000"/>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solidFill>
                <a:schemeClr val="tx1"/>
              </a:solidFill>
              <a:latin typeface="Aptos Display" panose="020B0004020202020204" pitchFamily="34" charset="0"/>
            </a:rPr>
            <a:t>IMPROVE EXISTING AND DEVELOP NEW TDG CURRICULA </a:t>
          </a:r>
          <a:r>
            <a:rPr lang="en-US" sz="1400" b="0" i="0" kern="1200" dirty="0">
              <a:latin typeface="Aptos Display" panose="020B0004020202020204" pitchFamily="34" charset="0"/>
            </a:rPr>
            <a:t>for undergraduate and master studies in accordance with Bologna requirements and national accreditation standards through implementing new/modernized courses. These courses should cover provisions concerning dangerous goods, transport equipment and transport operations, as well as the risk assessment tools, vehicles monitoring systems, and route-planning systems based on network analyses performance. The aim of the improved study programs is to include the different disciplines such as transport, environmental sciences, politics, supply chain management, security management and the</a:t>
          </a:r>
          <a:endParaRPr lang="en-US" sz="1400" kern="1200" dirty="0">
            <a:latin typeface="Aptos Display" panose="020B0004020202020204" pitchFamily="34" charset="0"/>
          </a:endParaRPr>
        </a:p>
      </dsp:txBody>
      <dsp:txXfrm>
        <a:off x="-54082" y="168763"/>
        <a:ext cx="9484106" cy="1372710"/>
      </dsp:txXfrm>
    </dsp:sp>
    <dsp:sp modelId="{CAE22400-9678-4EFA-98BD-58C7731D96B6}">
      <dsp:nvSpPr>
        <dsp:cNvPr id="0" name=""/>
        <dsp:cNvSpPr/>
      </dsp:nvSpPr>
      <dsp:spPr>
        <a:xfrm>
          <a:off x="214603" y="1728194"/>
          <a:ext cx="11319042" cy="1545033"/>
        </a:xfrm>
        <a:prstGeom prst="roundRect">
          <a:avLst>
            <a:gd name="adj" fmla="val 10000"/>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solidFill>
                <a:schemeClr val="tx1"/>
              </a:solidFill>
              <a:latin typeface="Aptos Display" panose="020B0004020202020204" pitchFamily="34" charset="0"/>
            </a:rPr>
            <a:t>ANALYSE AND IMPROVE CURRENT RISK ANALYSIS MANAGEMENT PROCEDURES AND RISK ASSESSMENTS </a:t>
          </a:r>
          <a:r>
            <a:rPr lang="en-US" sz="1400" b="0" i="0" kern="1200" dirty="0">
              <a:latin typeface="Aptos Display" panose="020B0004020202020204" pitchFamily="34" charset="0"/>
            </a:rPr>
            <a:t>on transport routes and new routing solutions into WBC. Herein, we are finding and applying the most appropriate scientific methods and the best practice about what issues should be included in risk analysis procedures to improve the safety during the TDG and how can management procedures be improved to avoid mistakes or inefficiencies during the sharing of information within a company and between different companies involved in the supply chain. </a:t>
          </a:r>
          <a:endParaRPr lang="en-US" sz="1400" kern="1200" dirty="0">
            <a:latin typeface="Aptos Display" panose="020B0004020202020204" pitchFamily="34" charset="0"/>
          </a:endParaRPr>
        </a:p>
      </dsp:txBody>
      <dsp:txXfrm>
        <a:off x="259855" y="1773446"/>
        <a:ext cx="9115454" cy="1454529"/>
      </dsp:txXfrm>
    </dsp:sp>
    <dsp:sp modelId="{CD7226A7-00DA-421B-A2A0-C0B204D017A4}">
      <dsp:nvSpPr>
        <dsp:cNvPr id="0" name=""/>
        <dsp:cNvSpPr/>
      </dsp:nvSpPr>
      <dsp:spPr>
        <a:xfrm>
          <a:off x="1000994" y="3456381"/>
          <a:ext cx="10460639" cy="1282966"/>
        </a:xfrm>
        <a:prstGeom prst="roundRect">
          <a:avLst>
            <a:gd name="adj" fmla="val 10000"/>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solidFill>
                <a:schemeClr val="tx1"/>
              </a:solidFill>
              <a:latin typeface="Aptos Display" panose="020B0004020202020204" pitchFamily="34" charset="0"/>
            </a:rPr>
            <a:t>DEVELOP AND IMPLEMENT THE TRAINING PROGRAM </a:t>
          </a:r>
          <a:r>
            <a:rPr lang="en-US" sz="1600" b="0" i="0" kern="1200" dirty="0">
              <a:solidFill>
                <a:schemeClr val="tx1"/>
              </a:solidFill>
              <a:latin typeface="Aptos Display" panose="020B0004020202020204" pitchFamily="34" charset="0"/>
            </a:rPr>
            <a:t>FOR THE TDG PROFESSIONALS </a:t>
          </a:r>
          <a:r>
            <a:rPr lang="en-US" sz="1400" b="0" i="0" kern="1200" dirty="0">
              <a:latin typeface="Aptos Display" panose="020B0004020202020204" pitchFamily="34" charset="0"/>
            </a:rPr>
            <a:t>in line with ADR and up-to-date scientific knowledge on issues related to the TDG. According to ADR each TDG subject, involved in activities which include the consigning the TDG by road or the related packing, loading, filling or unloading, shall appoint one or more TDG professionals, responsible for prevention of the risks inherent in such activities with regard to persons, property and the environment. </a:t>
          </a:r>
          <a:endParaRPr lang="en-US" sz="1400" kern="1200" dirty="0">
            <a:latin typeface="Aptos Display" panose="020B0004020202020204" pitchFamily="34" charset="0"/>
          </a:endParaRPr>
        </a:p>
      </dsp:txBody>
      <dsp:txXfrm>
        <a:off x="1038571" y="3493958"/>
        <a:ext cx="8432651" cy="1207812"/>
      </dsp:txXfrm>
    </dsp:sp>
    <dsp:sp modelId="{DA2C1032-A735-44B0-9935-02FACE200D65}">
      <dsp:nvSpPr>
        <dsp:cNvPr id="0" name=""/>
        <dsp:cNvSpPr/>
      </dsp:nvSpPr>
      <dsp:spPr>
        <a:xfrm>
          <a:off x="9937908" y="1096959"/>
          <a:ext cx="947193" cy="947193"/>
        </a:xfrm>
        <a:prstGeom prst="downArrow">
          <a:avLst>
            <a:gd name="adj1" fmla="val 55000"/>
            <a:gd name="adj2" fmla="val 45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0151026" y="1096959"/>
        <a:ext cx="520957" cy="712763"/>
      </dsp:txXfrm>
    </dsp:sp>
    <dsp:sp modelId="{95397D69-F2B7-49E4-9C59-D011D5358238}">
      <dsp:nvSpPr>
        <dsp:cNvPr id="0" name=""/>
        <dsp:cNvSpPr/>
      </dsp:nvSpPr>
      <dsp:spPr>
        <a:xfrm>
          <a:off x="9963877" y="2579219"/>
          <a:ext cx="947193" cy="1237205"/>
        </a:xfrm>
        <a:prstGeom prst="downArrow">
          <a:avLst>
            <a:gd name="adj1" fmla="val 55000"/>
            <a:gd name="adj2" fmla="val 45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10176995" y="2579219"/>
        <a:ext cx="520957" cy="100277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Display" panose="020B00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Display" panose="020B0004020202020204" pitchFamily="34" charset="0"/>
              </a:defRPr>
            </a:lvl1pPr>
          </a:lstStyle>
          <a:p>
            <a:fld id="{A1049FE8-1A39-4F73-8791-C2D8B64BD269}" type="datetimeFigureOut">
              <a:rPr lang="en-US" smtClean="0"/>
              <a:pPr/>
              <a:t>10/31/2024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Display" panose="020B00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Display" panose="020B0004020202020204" pitchFamily="34" charset="0"/>
              </a:defRPr>
            </a:lvl1pPr>
          </a:lstStyle>
          <a:p>
            <a:fld id="{5AA46BEE-5574-412B-B498-3788E435FB52}" type="slidenum">
              <a:rPr lang="en-US" smtClean="0"/>
              <a:pPr/>
              <a:t>‹#›</a:t>
            </a:fld>
            <a:endParaRPr lang="en-US" dirty="0"/>
          </a:p>
        </p:txBody>
      </p:sp>
    </p:spTree>
    <p:extLst>
      <p:ext uri="{BB962C8B-B14F-4D97-AF65-F5344CB8AC3E}">
        <p14:creationId xmlns:p14="http://schemas.microsoft.com/office/powerpoint/2010/main" val="3904025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Display" panose="020B0004020202020204" pitchFamily="34" charset="0"/>
        <a:ea typeface="+mn-ea"/>
        <a:cs typeface="+mn-cs"/>
      </a:defRPr>
    </a:lvl1pPr>
    <a:lvl2pPr marL="457200" algn="l" defTabSz="914400" rtl="0" eaLnBrk="1" latinLnBrk="0" hangingPunct="1">
      <a:defRPr sz="1200" kern="1200">
        <a:solidFill>
          <a:schemeClr val="tx1"/>
        </a:solidFill>
        <a:latin typeface="Aptos Display" panose="020B0004020202020204" pitchFamily="34" charset="0"/>
        <a:ea typeface="+mn-ea"/>
        <a:cs typeface="+mn-cs"/>
      </a:defRPr>
    </a:lvl2pPr>
    <a:lvl3pPr marL="914400" algn="l" defTabSz="914400" rtl="0" eaLnBrk="1" latinLnBrk="0" hangingPunct="1">
      <a:defRPr sz="1200" kern="1200">
        <a:solidFill>
          <a:schemeClr val="tx1"/>
        </a:solidFill>
        <a:latin typeface="Aptos Display" panose="020B0004020202020204" pitchFamily="34" charset="0"/>
        <a:ea typeface="+mn-ea"/>
        <a:cs typeface="+mn-cs"/>
      </a:defRPr>
    </a:lvl3pPr>
    <a:lvl4pPr marL="1371600" algn="l" defTabSz="914400" rtl="0" eaLnBrk="1" latinLnBrk="0" hangingPunct="1">
      <a:defRPr sz="1200" kern="1200">
        <a:solidFill>
          <a:schemeClr val="tx1"/>
        </a:solidFill>
        <a:latin typeface="Aptos Display" panose="020B0004020202020204" pitchFamily="34" charset="0"/>
        <a:ea typeface="+mn-ea"/>
        <a:cs typeface="+mn-cs"/>
      </a:defRPr>
    </a:lvl4pPr>
    <a:lvl5pPr marL="1828800" algn="l" defTabSz="914400" rtl="0" eaLnBrk="1" latinLnBrk="0" hangingPunct="1">
      <a:defRPr sz="1200" kern="1200">
        <a:solidFill>
          <a:schemeClr val="tx1"/>
        </a:solidFill>
        <a:latin typeface="Aptos Display" panose="020B00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A46BEE-5574-412B-B498-3788E435FB52}" type="slidenum">
              <a:rPr lang="en-US" smtClean="0"/>
              <a:pPr/>
              <a:t>1</a:t>
            </a:fld>
            <a:endParaRPr lang="en-US"/>
          </a:p>
        </p:txBody>
      </p:sp>
    </p:spTree>
    <p:extLst>
      <p:ext uri="{BB962C8B-B14F-4D97-AF65-F5344CB8AC3E}">
        <p14:creationId xmlns:p14="http://schemas.microsoft.com/office/powerpoint/2010/main" val="1141982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A46BEE-5574-412B-B498-3788E435FB52}" type="slidenum">
              <a:rPr lang="en-US" smtClean="0"/>
              <a:pPr/>
              <a:t>31</a:t>
            </a:fld>
            <a:endParaRPr lang="en-US"/>
          </a:p>
        </p:txBody>
      </p:sp>
    </p:spTree>
    <p:extLst>
      <p:ext uri="{BB962C8B-B14F-4D97-AF65-F5344CB8AC3E}">
        <p14:creationId xmlns:p14="http://schemas.microsoft.com/office/powerpoint/2010/main" val="3714558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atin typeface="Aptos Display" panose="020B0004020202020204" pitchFamily="34" charset="0"/>
              </a:defRPr>
            </a:lvl1pPr>
          </a:lstStyle>
          <a:p>
            <a:fld id="{1D8BD707-D9CF-40AE-B4C6-C98DA3205C09}" type="datetimeFigureOut">
              <a:rPr lang="en-US" smtClean="0"/>
              <a:pPr/>
              <a:t>10/31/2024</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ptos Display" panose="020B0004020202020204" pitchFamily="34" charset="0"/>
              </a:defRPr>
            </a:lvl1pPr>
          </a:lstStyle>
          <a:p>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atin typeface="Aptos Display" panose="020B00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78350520-EF35-D362-A1CF-14265D1CB71A}"/>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873964" y="254928"/>
            <a:ext cx="1687285" cy="457200"/>
          </a:xfrm>
          <a:prstGeom prst="roundRect">
            <a:avLst>
              <a:gd name="adj" fmla="val 16667"/>
            </a:avLst>
          </a:prstGeom>
          <a:ln>
            <a:noFill/>
          </a:ln>
          <a:effectLst>
            <a:outerShdw blurRad="152400" dist="317500" dir="5400000" sx="90000" sy="-19000" rotWithShape="0">
              <a:prstClr val="black">
                <a:alpha val="15000"/>
              </a:prstClr>
            </a:outerShdw>
            <a:reflection blurRad="6350" stA="50000" endA="300" endPos="90000" dist="50800" dir="5400000" sy="-100000" algn="bl" rotWithShape="0"/>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 Box 2">
            <a:extLst>
              <a:ext uri="{FF2B5EF4-FFF2-40B4-BE49-F238E27FC236}">
                <a16:creationId xmlns:a16="http://schemas.microsoft.com/office/drawing/2014/main" id="{C7E805EC-B8DF-6942-7038-FF75E981FBBA}"/>
              </a:ext>
            </a:extLst>
          </p:cNvPr>
          <p:cNvSpPr txBox="1">
            <a:spLocks noChangeArrowheads="1"/>
          </p:cNvSpPr>
          <p:nvPr userDrawn="1"/>
        </p:nvSpPr>
        <p:spPr bwMode="auto">
          <a:xfrm>
            <a:off x="639204" y="6234420"/>
            <a:ext cx="10546592" cy="234694"/>
          </a:xfrm>
          <a:prstGeom prst="rect">
            <a:avLst/>
          </a:prstGeom>
          <a:solidFill>
            <a:srgbClr val="FFFFFF"/>
          </a:solidFill>
          <a:ln w="9525">
            <a:solidFill>
              <a:srgbClr val="2E74B5"/>
            </a:solidFill>
            <a:prstDash val="dash"/>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bs-Latn-BA" sz="800" dirty="0">
                <a:latin typeface="Aptos Display" panose="020B0004020202020204" pitchFamily="34" charset="0"/>
              </a:rPr>
              <a:t>This project has been funded with support from the European Commission. This publication reflects the views only of the author, and the Commission cannot be held responsible for any use which may be made of the information contained therein</a:t>
            </a:r>
            <a:r>
              <a:rPr lang="en-US" sz="800" dirty="0">
                <a:latin typeface="Aptos Display" panose="020B0004020202020204" pitchFamily="34" charset="0"/>
              </a:rPr>
              <a:t>.</a:t>
            </a:r>
          </a:p>
        </p:txBody>
      </p:sp>
      <p:sp>
        <p:nvSpPr>
          <p:cNvPr id="10" name="Rectangle 9">
            <a:extLst>
              <a:ext uri="{FF2B5EF4-FFF2-40B4-BE49-F238E27FC236}">
                <a16:creationId xmlns:a16="http://schemas.microsoft.com/office/drawing/2014/main" id="{41C501D3-CBC4-1294-6FEB-E7381ABB027A}"/>
              </a:ext>
            </a:extLst>
          </p:cNvPr>
          <p:cNvSpPr/>
          <p:nvPr userDrawn="1"/>
        </p:nvSpPr>
        <p:spPr>
          <a:xfrm>
            <a:off x="0" y="6435835"/>
            <a:ext cx="12144672" cy="400110"/>
          </a:xfrm>
          <a:prstGeom prst="rect">
            <a:avLst/>
          </a:prstGeom>
          <a:gradFill flip="none" rotWithShape="1">
            <a:gsLst>
              <a:gs pos="0">
                <a:srgbClr val="FF6600">
                  <a:tint val="66000"/>
                  <a:satMod val="160000"/>
                </a:srgbClr>
              </a:gs>
              <a:gs pos="50000">
                <a:srgbClr val="FF6600">
                  <a:tint val="44500"/>
                  <a:satMod val="160000"/>
                </a:srgbClr>
              </a:gs>
              <a:gs pos="100000">
                <a:srgbClr val="FF6600">
                  <a:tint val="23500"/>
                  <a:satMod val="160000"/>
                </a:srgbClr>
              </a:gs>
            </a:gsLst>
            <a:lin ang="2700000" scaled="1"/>
            <a:tileRect/>
          </a:gradFill>
        </p:spPr>
        <p:txBody>
          <a:bodyPr wrap="square">
            <a:spAutoFit/>
          </a:bodyPr>
          <a:lstStyle/>
          <a:p>
            <a:pPr algn="ctr"/>
            <a:r>
              <a:rPr lang="en-US" sz="1000" b="1" dirty="0">
                <a:solidFill>
                  <a:srgbClr val="002060"/>
                </a:solidFill>
                <a:latin typeface="Aptos Display" panose="020B0004020202020204" pitchFamily="34" charset="0"/>
              </a:rPr>
              <a:t>Transport of Dangerous Goods - Modernization of Curricula and Development of Trainings for Professionals in the Western Balkans HEIs /DGTRANS </a:t>
            </a:r>
          </a:p>
          <a:p>
            <a:pPr algn="ctr"/>
            <a:r>
              <a:rPr lang="en-US" sz="1000" dirty="0">
                <a:solidFill>
                  <a:srgbClr val="0070C0"/>
                </a:solidFill>
                <a:latin typeface="Aptos Display" panose="020B0004020202020204" pitchFamily="34" charset="0"/>
              </a:rPr>
              <a:t>Program: ERASMUS-EDU-2022-CBHE-STRAND-2  </a:t>
            </a:r>
            <a:r>
              <a:rPr lang="hr-BA" sz="1000" dirty="0">
                <a:solidFill>
                  <a:srgbClr val="0070C0"/>
                </a:solidFill>
                <a:latin typeface="Aptos Display" panose="020B0004020202020204" pitchFamily="34" charset="0"/>
              </a:rPr>
              <a:t>/ </a:t>
            </a:r>
            <a:r>
              <a:rPr lang="en-US" altLang="en-US" sz="1000" dirty="0">
                <a:solidFill>
                  <a:srgbClr val="0070C0"/>
                </a:solidFill>
                <a:latin typeface="Aptos Display" panose="020B0004020202020204" pitchFamily="34" charset="0"/>
              </a:rPr>
              <a:t>Project number: </a:t>
            </a:r>
            <a:r>
              <a:rPr lang="en-GB" sz="1000" dirty="0">
                <a:solidFill>
                  <a:srgbClr val="0070C0"/>
                </a:solidFill>
                <a:latin typeface="Aptos Display" panose="020B0004020202020204" pitchFamily="34" charset="0"/>
              </a:rPr>
              <a:t>101082187</a:t>
            </a:r>
            <a:endParaRPr lang="en-US" altLang="en-US" sz="1000" dirty="0">
              <a:solidFill>
                <a:srgbClr val="0070C0"/>
              </a:solidFill>
              <a:latin typeface="Aptos Display" panose="020B0004020202020204" pitchFamily="34" charset="0"/>
            </a:endParaRPr>
          </a:p>
        </p:txBody>
      </p:sp>
      <p:sp>
        <p:nvSpPr>
          <p:cNvPr id="5" name="TextBox 5">
            <a:extLst>
              <a:ext uri="{FF2B5EF4-FFF2-40B4-BE49-F238E27FC236}">
                <a16:creationId xmlns:a16="http://schemas.microsoft.com/office/drawing/2014/main" id="{61BED083-9DAD-2CAD-854E-82C8072CE4D0}"/>
              </a:ext>
            </a:extLst>
          </p:cNvPr>
          <p:cNvSpPr txBox="1"/>
          <p:nvPr userDrawn="1"/>
        </p:nvSpPr>
        <p:spPr>
          <a:xfrm>
            <a:off x="5184576" y="368841"/>
            <a:ext cx="5735960"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rgbClr val="0070C0"/>
                </a:solidFill>
                <a:latin typeface="Aptos Display" panose="020B0004020202020204" pitchFamily="34" charset="0"/>
              </a:rPr>
              <a:t>Program: ERASMUS-EDU-2022-CBHE-STRAND-2  </a:t>
            </a:r>
            <a:r>
              <a:rPr lang="hr-BA" sz="1200" dirty="0">
                <a:solidFill>
                  <a:srgbClr val="0070C0"/>
                </a:solidFill>
                <a:latin typeface="Aptos Display" panose="020B0004020202020204" pitchFamily="34" charset="0"/>
              </a:rPr>
              <a:t>/ </a:t>
            </a:r>
            <a:r>
              <a:rPr lang="en-US" altLang="en-US" sz="1200" dirty="0">
                <a:solidFill>
                  <a:srgbClr val="0070C0"/>
                </a:solidFill>
                <a:latin typeface="Aptos Display" panose="020B0004020202020204" pitchFamily="34" charset="0"/>
              </a:rPr>
              <a:t>Project number: </a:t>
            </a:r>
            <a:r>
              <a:rPr lang="en-GB" sz="1200" dirty="0">
                <a:solidFill>
                  <a:srgbClr val="0070C0"/>
                </a:solidFill>
                <a:latin typeface="Aptos Display" panose="020B0004020202020204" pitchFamily="34" charset="0"/>
              </a:rPr>
              <a:t>101082187</a:t>
            </a:r>
            <a:endParaRPr lang="en-US" altLang="en-US" sz="1200" dirty="0">
              <a:solidFill>
                <a:srgbClr val="0070C0"/>
              </a:solidFill>
              <a:latin typeface="Aptos Display" panose="020B0004020202020204" pitchFamily="34" charset="0"/>
            </a:endParaRPr>
          </a:p>
        </p:txBody>
      </p:sp>
      <p:pic>
        <p:nvPicPr>
          <p:cNvPr id="6" name="Picture 5">
            <a:extLst>
              <a:ext uri="{FF2B5EF4-FFF2-40B4-BE49-F238E27FC236}">
                <a16:creationId xmlns:a16="http://schemas.microsoft.com/office/drawing/2014/main" id="{A4B009E9-D1A1-DFB7-A54C-B9DCB5EC21E9}"/>
              </a:ext>
            </a:extLst>
          </p:cNvPr>
          <p:cNvPicPr>
            <a:picLocks noChangeAspect="1" noChangeArrowheads="1"/>
          </p:cNvPicPr>
          <p:nvPr userDrawn="1"/>
        </p:nvPicPr>
        <p:blipFill rotWithShape="1">
          <a:blip r:embed="rId14" cstate="print"/>
          <a:srcRect r="6748"/>
          <a:stretch/>
        </p:blipFill>
        <p:spPr bwMode="auto">
          <a:xfrm>
            <a:off x="695400" y="258412"/>
            <a:ext cx="1902551" cy="446941"/>
          </a:xfrm>
          <a:prstGeom prst="rect">
            <a:avLst/>
          </a:prstGeom>
          <a:noFill/>
        </p:spPr>
      </p:pic>
      <p:cxnSp>
        <p:nvCxnSpPr>
          <p:cNvPr id="12" name="Straight Connector 11">
            <a:extLst>
              <a:ext uri="{FF2B5EF4-FFF2-40B4-BE49-F238E27FC236}">
                <a16:creationId xmlns:a16="http://schemas.microsoft.com/office/drawing/2014/main" id="{F81051D3-CC6C-BF02-8AA4-C7629B32CF88}"/>
              </a:ext>
            </a:extLst>
          </p:cNvPr>
          <p:cNvCxnSpPr/>
          <p:nvPr userDrawn="1"/>
        </p:nvCxnSpPr>
        <p:spPr>
          <a:xfrm flipV="1">
            <a:off x="335360" y="692696"/>
            <a:ext cx="11332840" cy="39140"/>
          </a:xfrm>
          <a:prstGeom prst="line">
            <a:avLst/>
          </a:prstGeom>
        </p:spPr>
        <p:style>
          <a:lnRef idx="1">
            <a:schemeClr val="accent3"/>
          </a:lnRef>
          <a:fillRef idx="0">
            <a:schemeClr val="accent3"/>
          </a:fillRef>
          <a:effectRef idx="0">
            <a:schemeClr val="accent3"/>
          </a:effectRef>
          <a:fontRef idx="minor">
            <a:schemeClr val="tx1"/>
          </a:fontRef>
        </p:style>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Aptos Display" panose="020B00040202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ptos Display" panose="020B0004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ptos Display" panose="020B0004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ptos Display" panose="020B0004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ptos Display" panose="020B0004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ptos Display" panose="020B00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hyperlink" Target="http://www.univerzitetadriatik.com/" TargetMode="External"/><Relationship Id="rId18" Type="http://schemas.openxmlformats.org/officeDocument/2006/relationships/image" Target="../media/image31.png"/><Relationship Id="rId26" Type="http://schemas.openxmlformats.org/officeDocument/2006/relationships/image" Target="../media/image33.png"/><Relationship Id="rId3" Type="http://schemas.openxmlformats.org/officeDocument/2006/relationships/image" Target="../media/image34.png"/><Relationship Id="rId21" Type="http://schemas.openxmlformats.org/officeDocument/2006/relationships/hyperlink" Target="https://pollub.pl/" TargetMode="External"/><Relationship Id="rId7" Type="http://schemas.openxmlformats.org/officeDocument/2006/relationships/image" Target="../media/image37.png"/><Relationship Id="rId12" Type="http://schemas.openxmlformats.org/officeDocument/2006/relationships/hyperlink" Target="https://www.ibcmitrovica.eu/" TargetMode="External"/><Relationship Id="rId17" Type="http://schemas.openxmlformats.org/officeDocument/2006/relationships/image" Target="../media/image30.png"/><Relationship Id="rId25" Type="http://schemas.openxmlformats.org/officeDocument/2006/relationships/hyperlink" Target="https://www.universitetipolis.edu.al/" TargetMode="External"/><Relationship Id="rId2" Type="http://schemas.openxmlformats.org/officeDocument/2006/relationships/hyperlink" Target="https://www.tuc.gr/" TargetMode="External"/><Relationship Id="rId16" Type="http://schemas.openxmlformats.org/officeDocument/2006/relationships/image" Target="../media/image23.png"/><Relationship Id="rId20" Type="http://schemas.openxmlformats.org/officeDocument/2006/relationships/hyperlink" Target="https://uni-obuda.hu/" TargetMode="External"/><Relationship Id="rId1" Type="http://schemas.openxmlformats.org/officeDocument/2006/relationships/slideLayout" Target="../slideLayouts/slideLayout2.xml"/><Relationship Id="rId6" Type="http://schemas.openxmlformats.org/officeDocument/2006/relationships/hyperlink" Target="https://unsa.ba/" TargetMode="External"/><Relationship Id="rId11" Type="http://schemas.openxmlformats.org/officeDocument/2006/relationships/hyperlink" Target="https://www.ues.rs.ba/" TargetMode="External"/><Relationship Id="rId24" Type="http://schemas.openxmlformats.org/officeDocument/2006/relationships/image" Target="../media/image40.png"/><Relationship Id="rId5" Type="http://schemas.openxmlformats.org/officeDocument/2006/relationships/image" Target="../media/image36.png"/><Relationship Id="rId15" Type="http://schemas.openxmlformats.org/officeDocument/2006/relationships/image" Target="../media/image22.png"/><Relationship Id="rId23" Type="http://schemas.openxmlformats.org/officeDocument/2006/relationships/hyperlink" Target="https://www.ni.ac.rs/" TargetMode="External"/><Relationship Id="rId10" Type="http://schemas.openxmlformats.org/officeDocument/2006/relationships/hyperlink" Target="https://pr.ac.rs/" TargetMode="External"/><Relationship Id="rId19" Type="http://schemas.openxmlformats.org/officeDocument/2006/relationships/hyperlink" Target="https://www.um.si/" TargetMode="External"/><Relationship Id="rId4" Type="http://schemas.openxmlformats.org/officeDocument/2006/relationships/image" Target="../media/image35.png"/><Relationship Id="rId9" Type="http://schemas.openxmlformats.org/officeDocument/2006/relationships/image" Target="../media/image39.png"/><Relationship Id="rId14" Type="http://schemas.openxmlformats.org/officeDocument/2006/relationships/hyperlink" Target="https://www.ucg.ac.me/" TargetMode="External"/><Relationship Id="rId22"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33.png"/><Relationship Id="rId3" Type="http://schemas.openxmlformats.org/officeDocument/2006/relationships/image" Target="../media/image35.png"/><Relationship Id="rId7" Type="http://schemas.openxmlformats.org/officeDocument/2006/relationships/image" Target="../media/image41.png"/><Relationship Id="rId12"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9.png"/><Relationship Id="rId3" Type="http://schemas.openxmlformats.org/officeDocument/2006/relationships/image" Target="../media/image35.png"/><Relationship Id="rId7" Type="http://schemas.openxmlformats.org/officeDocument/2006/relationships/image" Target="../media/image41.png"/><Relationship Id="rId12" Type="http://schemas.openxmlformats.org/officeDocument/2006/relationships/image" Target="../media/image48.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47.png"/><Relationship Id="rId5" Type="http://schemas.openxmlformats.org/officeDocument/2006/relationships/image" Target="../media/image38.png"/><Relationship Id="rId10" Type="http://schemas.openxmlformats.org/officeDocument/2006/relationships/image" Target="../media/image46.png"/><Relationship Id="rId4" Type="http://schemas.openxmlformats.org/officeDocument/2006/relationships/image" Target="../media/image37.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53.png"/><Relationship Id="rId3" Type="http://schemas.openxmlformats.org/officeDocument/2006/relationships/image" Target="../media/image35.png"/><Relationship Id="rId7" Type="http://schemas.openxmlformats.org/officeDocument/2006/relationships/image" Target="../media/image41.png"/><Relationship Id="rId12" Type="http://schemas.openxmlformats.org/officeDocument/2006/relationships/image" Target="../media/image52.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51.png"/><Relationship Id="rId5" Type="http://schemas.openxmlformats.org/officeDocument/2006/relationships/image" Target="../media/image38.png"/><Relationship Id="rId10" Type="http://schemas.openxmlformats.org/officeDocument/2006/relationships/image" Target="../media/image50.png"/><Relationship Id="rId4" Type="http://schemas.openxmlformats.org/officeDocument/2006/relationships/image" Target="../media/image37.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41.png"/><Relationship Id="rId4" Type="http://schemas.openxmlformats.org/officeDocument/2006/relationships/image" Target="../media/image34.png"/><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57.png"/><Relationship Id="rId18" Type="http://schemas.openxmlformats.org/officeDocument/2006/relationships/image" Target="../media/image62.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image" Target="../media/image35.png"/><Relationship Id="rId16" Type="http://schemas.openxmlformats.org/officeDocument/2006/relationships/image" Target="../media/image60.png"/><Relationship Id="rId20"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55.png"/><Relationship Id="rId5" Type="http://schemas.openxmlformats.org/officeDocument/2006/relationships/image" Target="../media/image41.png"/><Relationship Id="rId15" Type="http://schemas.openxmlformats.org/officeDocument/2006/relationships/image" Target="../media/image59.pn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34.png"/><Relationship Id="rId9" Type="http://schemas.openxmlformats.org/officeDocument/2006/relationships/image" Target="../media/image33.png"/><Relationship Id="rId1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png"/></Relationships>
</file>

<file path=ppt/slides/_rels/slide22.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2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24.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pn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2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26.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jpeg"/><Relationship Id="rId7" Type="http://schemas.openxmlformats.org/officeDocument/2006/relationships/image" Target="../media/image109.jpeg"/><Relationship Id="rId2" Type="http://schemas.openxmlformats.org/officeDocument/2006/relationships/image" Target="../media/image104.jpeg"/><Relationship Id="rId1" Type="http://schemas.openxmlformats.org/officeDocument/2006/relationships/slideLayout" Target="../slideLayouts/slideLayout2.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27.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image" Target="../media/image111.jpeg"/><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g"/></Relationships>
</file>

<file path=ppt/slides/_rels/slide28.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118.jpeg"/><Relationship Id="rId7" Type="http://schemas.openxmlformats.org/officeDocument/2006/relationships/image" Target="../media/image122.jpe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29.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25.jpeg"/><Relationship Id="rId7" Type="http://schemas.openxmlformats.org/officeDocument/2006/relationships/image" Target="../media/image129.jpe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8.jpeg"/><Relationship Id="rId11" Type="http://schemas.openxmlformats.org/officeDocument/2006/relationships/image" Target="../media/image133.jpeg"/><Relationship Id="rId5" Type="http://schemas.openxmlformats.org/officeDocument/2006/relationships/image" Target="../media/image127.jpeg"/><Relationship Id="rId10" Type="http://schemas.openxmlformats.org/officeDocument/2006/relationships/image" Target="../media/image132.jpeg"/><Relationship Id="rId4" Type="http://schemas.openxmlformats.org/officeDocument/2006/relationships/image" Target="../media/image126.jpeg"/><Relationship Id="rId9" Type="http://schemas.openxmlformats.org/officeDocument/2006/relationships/image" Target="../media/image131.jpeg"/></Relationships>
</file>

<file path=ppt/slides/_rels/slide3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0.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39.png"/><Relationship Id="rId5" Type="http://schemas.openxmlformats.org/officeDocument/2006/relationships/image" Target="../media/image138.jpeg"/><Relationship Id="rId4" Type="http://schemas.openxmlformats.org/officeDocument/2006/relationships/image" Target="../media/image1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F6CCE45-51B6-90A3-8B02-19CF94E113BB}"/>
              </a:ext>
            </a:extLst>
          </p:cNvPr>
          <p:cNvSpPr txBox="1">
            <a:spLocks/>
          </p:cNvSpPr>
          <p:nvPr/>
        </p:nvSpPr>
        <p:spPr>
          <a:xfrm>
            <a:off x="1343472" y="2542497"/>
            <a:ext cx="10225136" cy="2038631"/>
          </a:xfrm>
          <a:prstGeom prst="rect">
            <a:avLst/>
          </a:prstGeom>
          <a:solidFill>
            <a:schemeClr val="accent3"/>
          </a:solidFill>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sr-Latn-BA" b="1" dirty="0">
                <a:solidFill>
                  <a:schemeClr val="bg1"/>
                </a:solidFill>
                <a:latin typeface="Aptos Display" panose="020B0004020202020204" pitchFamily="34" charset="0"/>
                <a:cs typeface="Calibri Light" pitchFamily="34" charset="0"/>
              </a:rPr>
              <a:t>Presentation </a:t>
            </a:r>
          </a:p>
          <a:p>
            <a:r>
              <a:rPr lang="sr-Latn-BA" b="1" dirty="0">
                <a:solidFill>
                  <a:schemeClr val="bg1"/>
                </a:solidFill>
                <a:latin typeface="Aptos Display" panose="020B0004020202020204" pitchFamily="34" charset="0"/>
                <a:cs typeface="Calibri Light" pitchFamily="34" charset="0"/>
              </a:rPr>
              <a:t>project DGTRANS</a:t>
            </a:r>
          </a:p>
          <a:p>
            <a:pPr algn="ctr"/>
            <a:r>
              <a:rPr lang="en-US" sz="1800" b="1" dirty="0">
                <a:solidFill>
                  <a:srgbClr val="002060"/>
                </a:solidFill>
                <a:latin typeface="Aptos Display" panose="020B0004020202020204" pitchFamily="34" charset="0"/>
              </a:rPr>
              <a:t>Transport of Dangerous Goods – Modernization of Curricula and Development of Trainings for Professionals</a:t>
            </a:r>
            <a:r>
              <a:rPr lang="hr-BA" sz="1800" b="1" dirty="0">
                <a:solidFill>
                  <a:srgbClr val="002060"/>
                </a:solidFill>
                <a:latin typeface="Aptos Display" panose="020B0004020202020204" pitchFamily="34" charset="0"/>
              </a:rPr>
              <a:t> </a:t>
            </a:r>
            <a:r>
              <a:rPr lang="en-US" sz="1800" b="1" dirty="0">
                <a:solidFill>
                  <a:srgbClr val="002060"/>
                </a:solidFill>
                <a:latin typeface="Aptos Display" panose="020B0004020202020204" pitchFamily="34" charset="0"/>
              </a:rPr>
              <a:t>in the Western Balkans HEIs (DGTRANS)</a:t>
            </a:r>
          </a:p>
          <a:p>
            <a:pPr algn="ctr"/>
            <a:r>
              <a:rPr lang="en-US" sz="1800" dirty="0">
                <a:solidFill>
                  <a:srgbClr val="0070C0"/>
                </a:solidFill>
                <a:latin typeface="Aptos Display" panose="020B0004020202020204" pitchFamily="34" charset="0"/>
              </a:rPr>
              <a:t>Call</a:t>
            </a:r>
            <a:r>
              <a:rPr lang="hr-BA" sz="1800" dirty="0">
                <a:solidFill>
                  <a:srgbClr val="0070C0"/>
                </a:solidFill>
                <a:latin typeface="Aptos Display" panose="020B0004020202020204" pitchFamily="34" charset="0"/>
              </a:rPr>
              <a:t>: </a:t>
            </a:r>
            <a:r>
              <a:rPr lang="en-US" sz="1800" dirty="0">
                <a:solidFill>
                  <a:srgbClr val="0070C0"/>
                </a:solidFill>
                <a:latin typeface="Aptos Display" panose="020B0004020202020204" pitchFamily="34" charset="0"/>
              </a:rPr>
              <a:t>Contract number 101082187-DGTRANS-ERASMUS-EDU-2022-CBH</a:t>
            </a:r>
          </a:p>
          <a:p>
            <a:endParaRPr lang="en-US" b="1" dirty="0">
              <a:solidFill>
                <a:schemeClr val="bg1"/>
              </a:solidFill>
              <a:effectLst>
                <a:outerShdw blurRad="38100" dist="38100" dir="2700000" algn="tl">
                  <a:srgbClr val="000000">
                    <a:alpha val="43137"/>
                  </a:srgbClr>
                </a:outerShdw>
              </a:effectLst>
              <a:latin typeface="Aptos Display" panose="020B0004020202020204" pitchFamily="34" charset="0"/>
              <a:cs typeface="Calibri Light" pitchFamily="34" charset="0"/>
            </a:endParaRPr>
          </a:p>
        </p:txBody>
      </p:sp>
      <p:sp>
        <p:nvSpPr>
          <p:cNvPr id="7" name="Title 1">
            <a:extLst>
              <a:ext uri="{FF2B5EF4-FFF2-40B4-BE49-F238E27FC236}">
                <a16:creationId xmlns:a16="http://schemas.microsoft.com/office/drawing/2014/main" id="{4ABD5EDF-2945-6F28-7FF6-95A8007BF7B8}"/>
              </a:ext>
            </a:extLst>
          </p:cNvPr>
          <p:cNvSpPr txBox="1">
            <a:spLocks/>
          </p:cNvSpPr>
          <p:nvPr/>
        </p:nvSpPr>
        <p:spPr>
          <a:xfrm>
            <a:off x="2423592" y="5688147"/>
            <a:ext cx="8064896" cy="3263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r-BA" sz="1400" dirty="0"/>
              <a:t>Doboj</a:t>
            </a:r>
            <a:r>
              <a:rPr lang="en-US" sz="1400" dirty="0"/>
              <a:t>, </a:t>
            </a:r>
            <a:r>
              <a:rPr lang="en-US" sz="1400" dirty="0">
                <a:effectLst/>
                <a:latin typeface="Cambria" panose="02040503050406030204" pitchFamily="18" charset="0"/>
                <a:ea typeface="Calibri" panose="020F0502020204030204" pitchFamily="34" charset="0"/>
                <a:cs typeface="Times New Roman" panose="02020603050405020304" pitchFamily="18" charset="0"/>
              </a:rPr>
              <a:t>05</a:t>
            </a:r>
            <a:r>
              <a:rPr lang="en-US" sz="1400" baseline="30000" dirty="0">
                <a:effectLst/>
                <a:latin typeface="Cambria" panose="02040503050406030204" pitchFamily="18" charset="0"/>
                <a:ea typeface="Calibri" panose="020F0502020204030204" pitchFamily="34" charset="0"/>
                <a:cs typeface="Times New Roman" panose="02020603050405020304" pitchFamily="18" charset="0"/>
              </a:rPr>
              <a:t>th</a:t>
            </a:r>
            <a:r>
              <a:rPr lang="en-US" sz="1400" dirty="0">
                <a:effectLst/>
                <a:latin typeface="Cambria" panose="02040503050406030204" pitchFamily="18" charset="0"/>
                <a:ea typeface="Calibri" panose="020F0502020204030204" pitchFamily="34" charset="0"/>
                <a:cs typeface="Times New Roman" panose="02020603050405020304" pitchFamily="18" charset="0"/>
              </a:rPr>
              <a:t> -07</a:t>
            </a:r>
            <a:r>
              <a:rPr lang="en-US" sz="1400" baseline="30000" dirty="0">
                <a:effectLst/>
                <a:latin typeface="Cambria" panose="02040503050406030204" pitchFamily="18" charset="0"/>
                <a:ea typeface="Calibri" panose="020F0502020204030204" pitchFamily="34" charset="0"/>
                <a:cs typeface="Times New Roman" panose="02020603050405020304" pitchFamily="18" charset="0"/>
              </a:rPr>
              <a:t>th</a:t>
            </a:r>
            <a:r>
              <a:rPr lang="en-US" sz="1400" dirty="0">
                <a:effectLst/>
                <a:latin typeface="Cambria" panose="02040503050406030204" pitchFamily="18" charset="0"/>
                <a:ea typeface="Calibri" panose="020F0502020204030204" pitchFamily="34" charset="0"/>
                <a:cs typeface="Times New Roman" panose="02020603050405020304" pitchFamily="18" charset="0"/>
              </a:rPr>
              <a:t> November 202</a:t>
            </a:r>
            <a:r>
              <a:rPr lang="hr-BA" sz="1400" dirty="0">
                <a:effectLst/>
                <a:latin typeface="Cambria" panose="02040503050406030204" pitchFamily="18" charset="0"/>
                <a:ea typeface="Calibri" panose="020F0502020204030204" pitchFamily="34" charset="0"/>
                <a:cs typeface="Times New Roman" panose="02020603050405020304" pitchFamily="18" charset="0"/>
              </a:rPr>
              <a:t>4</a:t>
            </a:r>
            <a:endParaRPr lang="en-US" sz="1400" dirty="0">
              <a:effectLst/>
              <a:latin typeface="Aptos Display" panose="020B000402020202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2E25872-8B8C-BDCC-5630-354DC0F66FEE}"/>
              </a:ext>
            </a:extLst>
          </p:cNvPr>
          <p:cNvPicPr>
            <a:picLocks noChangeAspect="1"/>
          </p:cNvPicPr>
          <p:nvPr/>
        </p:nvPicPr>
        <p:blipFill>
          <a:blip r:embed="rId3"/>
          <a:stretch>
            <a:fillRect/>
          </a:stretch>
        </p:blipFill>
        <p:spPr>
          <a:xfrm>
            <a:off x="4344848" y="4581128"/>
            <a:ext cx="7223760" cy="629456"/>
          </a:xfrm>
          <a:prstGeom prst="rect">
            <a:avLst/>
          </a:prstGeom>
        </p:spPr>
      </p:pic>
      <p:pic>
        <p:nvPicPr>
          <p:cNvPr id="3074" name="Picture 2">
            <a:extLst>
              <a:ext uri="{FF2B5EF4-FFF2-40B4-BE49-F238E27FC236}">
                <a16:creationId xmlns:a16="http://schemas.microsoft.com/office/drawing/2014/main" id="{7C8DC99D-2D07-AE51-8375-09E61C6B5E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646" y="873951"/>
            <a:ext cx="1515652" cy="14401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247E92F-7F9A-B358-C66F-693E458CBFEF}"/>
              </a:ext>
            </a:extLst>
          </p:cNvPr>
          <p:cNvSpPr txBox="1"/>
          <p:nvPr/>
        </p:nvSpPr>
        <p:spPr>
          <a:xfrm>
            <a:off x="2089863" y="1013590"/>
            <a:ext cx="7416824" cy="943143"/>
          </a:xfrm>
          <a:prstGeom prst="rect">
            <a:avLst/>
          </a:prstGeom>
          <a:noFill/>
        </p:spPr>
        <p:txBody>
          <a:bodyPr wrap="square">
            <a:spAutoFit/>
          </a:bodyPr>
          <a:lstStyle/>
          <a:p>
            <a:pPr algn="ctr">
              <a:lnSpc>
                <a:spcPct val="125000"/>
              </a:lnSpc>
            </a:pPr>
            <a:r>
              <a:rPr lang="en-US" sz="28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Conference in Doboj</a:t>
            </a:r>
            <a:endParaRPr lang="en-US" sz="1200" dirty="0">
              <a:effectLst/>
              <a:latin typeface="Cambria" panose="02040503050406030204" pitchFamily="18" charset="0"/>
              <a:ea typeface="Calibri" panose="020F0502020204030204" pitchFamily="34" charset="0"/>
              <a:cs typeface="Times New Roman" panose="02020603050405020304" pitchFamily="18" charset="0"/>
            </a:endParaRPr>
          </a:p>
          <a:p>
            <a:pPr algn="ctr">
              <a:lnSpc>
                <a:spcPct val="125000"/>
              </a:lnSpc>
            </a:pPr>
            <a:r>
              <a:rPr lang="en-US" sz="18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First professional consultation: Transport of dangerous goods</a:t>
            </a:r>
            <a:endParaRPr lang="en-US" sz="1200" dirty="0">
              <a:effectLst/>
              <a:latin typeface="Cambria" panose="02040503050406030204" pitchFamily="18" charset="0"/>
              <a:ea typeface="Calibri" panose="020F0502020204030204" pitchFamily="34" charset="0"/>
              <a:cs typeface="Times New Roman" panose="02020603050405020304" pitchFamily="18" charset="0"/>
            </a:endParaRPr>
          </a:p>
        </p:txBody>
      </p:sp>
      <p:pic>
        <p:nvPicPr>
          <p:cNvPr id="3076" name="Picture 4" descr="upload.wikimedia.org/wikipedia/en/e/e3/Eastunivers...">
            <a:extLst>
              <a:ext uri="{FF2B5EF4-FFF2-40B4-BE49-F238E27FC236}">
                <a16:creationId xmlns:a16="http://schemas.microsoft.com/office/drawing/2014/main" id="{9CA22067-500E-CF42-96F7-CCA2D8C162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3823" y="826856"/>
            <a:ext cx="1515652" cy="15073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Arrow: Up 31">
            <a:extLst>
              <a:ext uri="{FF2B5EF4-FFF2-40B4-BE49-F238E27FC236}">
                <a16:creationId xmlns:a16="http://schemas.microsoft.com/office/drawing/2014/main" id="{8CD858A6-1262-2F4B-1DA0-B20DCEC1955B}"/>
              </a:ext>
            </a:extLst>
          </p:cNvPr>
          <p:cNvSpPr/>
          <p:nvPr/>
        </p:nvSpPr>
        <p:spPr>
          <a:xfrm>
            <a:off x="4954303" y="4415436"/>
            <a:ext cx="3563906" cy="669748"/>
          </a:xfrm>
          <a:prstGeom prst="upArrow">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31" name="Arrow: Up 30">
            <a:extLst>
              <a:ext uri="{FF2B5EF4-FFF2-40B4-BE49-F238E27FC236}">
                <a16:creationId xmlns:a16="http://schemas.microsoft.com/office/drawing/2014/main" id="{86D2FC34-0999-1623-55A9-91DCED7CFC55}"/>
              </a:ext>
            </a:extLst>
          </p:cNvPr>
          <p:cNvSpPr/>
          <p:nvPr/>
        </p:nvSpPr>
        <p:spPr>
          <a:xfrm>
            <a:off x="515870" y="4426248"/>
            <a:ext cx="3563906" cy="669748"/>
          </a:xfrm>
          <a:prstGeom prst="upArrow">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29" name="Arrow: Up 28">
            <a:extLst>
              <a:ext uri="{FF2B5EF4-FFF2-40B4-BE49-F238E27FC236}">
                <a16:creationId xmlns:a16="http://schemas.microsoft.com/office/drawing/2014/main" id="{4E548AC8-31EA-FBB9-F80D-5F1079C3B3AA}"/>
              </a:ext>
            </a:extLst>
          </p:cNvPr>
          <p:cNvSpPr/>
          <p:nvPr/>
        </p:nvSpPr>
        <p:spPr>
          <a:xfrm>
            <a:off x="1886015" y="5134446"/>
            <a:ext cx="5513343" cy="994405"/>
          </a:xfrm>
          <a:prstGeom prst="upArrow">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30" name="Rectangle: Rounded Corners 29">
            <a:extLst>
              <a:ext uri="{FF2B5EF4-FFF2-40B4-BE49-F238E27FC236}">
                <a16:creationId xmlns:a16="http://schemas.microsoft.com/office/drawing/2014/main" id="{21416639-F283-3465-E64E-0E7A686EF418}"/>
              </a:ext>
            </a:extLst>
          </p:cNvPr>
          <p:cNvSpPr/>
          <p:nvPr/>
        </p:nvSpPr>
        <p:spPr>
          <a:xfrm>
            <a:off x="505953" y="3429000"/>
            <a:ext cx="8038319" cy="669748"/>
          </a:xfrm>
          <a:prstGeom prst="roundRect">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27" name="Arrow: Up 26">
            <a:extLst>
              <a:ext uri="{FF2B5EF4-FFF2-40B4-BE49-F238E27FC236}">
                <a16:creationId xmlns:a16="http://schemas.microsoft.com/office/drawing/2014/main" id="{31D1FA6E-ED9D-5BC5-D057-60696B1CF95D}"/>
              </a:ext>
            </a:extLst>
          </p:cNvPr>
          <p:cNvSpPr/>
          <p:nvPr/>
        </p:nvSpPr>
        <p:spPr>
          <a:xfrm rot="10800000">
            <a:off x="4295800" y="2384934"/>
            <a:ext cx="4010311" cy="748990"/>
          </a:xfrm>
          <a:prstGeom prst="upArrow">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26" name="Arrow: Up 25">
            <a:extLst>
              <a:ext uri="{FF2B5EF4-FFF2-40B4-BE49-F238E27FC236}">
                <a16:creationId xmlns:a16="http://schemas.microsoft.com/office/drawing/2014/main" id="{E54336EE-E900-4158-6ED4-2F06059BB69E}"/>
              </a:ext>
            </a:extLst>
          </p:cNvPr>
          <p:cNvSpPr/>
          <p:nvPr/>
        </p:nvSpPr>
        <p:spPr>
          <a:xfrm rot="10800000">
            <a:off x="505954" y="2352594"/>
            <a:ext cx="3606945" cy="795549"/>
          </a:xfrm>
          <a:prstGeom prst="upArrow">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latin typeface="Aptos Display" panose="020B0004020202020204" pitchFamily="34" charset="0"/>
            </a:endParaRPr>
          </a:p>
        </p:txBody>
      </p:sp>
      <p:sp>
        <p:nvSpPr>
          <p:cNvPr id="7" name="Content Placeholder 2">
            <a:extLst>
              <a:ext uri="{FF2B5EF4-FFF2-40B4-BE49-F238E27FC236}">
                <a16:creationId xmlns:a16="http://schemas.microsoft.com/office/drawing/2014/main" id="{39392572-D51B-4D55-AF18-6B03AAFB2DF4}"/>
              </a:ext>
            </a:extLst>
          </p:cNvPr>
          <p:cNvSpPr txBox="1">
            <a:spLocks/>
          </p:cNvSpPr>
          <p:nvPr/>
        </p:nvSpPr>
        <p:spPr>
          <a:xfrm>
            <a:off x="2567608" y="906494"/>
            <a:ext cx="9361040" cy="7345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err="1">
                <a:solidFill>
                  <a:srgbClr val="FF6600"/>
                </a:solidFill>
                <a:effectLst>
                  <a:outerShdw blurRad="38100" dist="38100" dir="2700000" algn="tl">
                    <a:srgbClr val="000000">
                      <a:alpha val="43137"/>
                    </a:srgbClr>
                  </a:outerShdw>
                </a:effectLst>
                <a:latin typeface="Aptos Display" panose="020B0004020202020204" pitchFamily="34" charset="0"/>
              </a:rPr>
              <a:t>TRANS</a:t>
            </a:r>
            <a:r>
              <a:rPr lang="en-US" sz="2000" dirty="0" err="1">
                <a:effectLst>
                  <a:outerShdw blurRad="38100" dist="38100" dir="2700000" algn="tl">
                    <a:srgbClr val="000000">
                      <a:alpha val="43137"/>
                    </a:srgbClr>
                  </a:outerShdw>
                </a:effectLst>
                <a:latin typeface="Aptos Display" panose="020B0004020202020204" pitchFamily="34" charset="0"/>
              </a:rPr>
              <a:t>port</a:t>
            </a:r>
            <a:r>
              <a:rPr lang="en-US" sz="2000" dirty="0">
                <a:effectLst>
                  <a:outerShdw blurRad="38100" dist="38100" dir="2700000" algn="tl">
                    <a:srgbClr val="000000">
                      <a:alpha val="43137"/>
                    </a:srgbClr>
                  </a:outerShdw>
                </a:effectLst>
                <a:latin typeface="Aptos Display" panose="020B0004020202020204" pitchFamily="34" charset="0"/>
              </a:rPr>
              <a:t> of </a:t>
            </a:r>
            <a:r>
              <a:rPr lang="en-US" sz="2000" dirty="0">
                <a:solidFill>
                  <a:srgbClr val="FF6600"/>
                </a:solidFill>
                <a:effectLst>
                  <a:outerShdw blurRad="38100" dist="38100" dir="2700000" algn="tl">
                    <a:srgbClr val="000000">
                      <a:alpha val="43137"/>
                    </a:srgbClr>
                  </a:outerShdw>
                </a:effectLst>
                <a:latin typeface="Aptos Display" panose="020B0004020202020204" pitchFamily="34" charset="0"/>
              </a:rPr>
              <a:t>D</a:t>
            </a:r>
            <a:r>
              <a:rPr lang="en-US" sz="2000" dirty="0">
                <a:effectLst>
                  <a:outerShdw blurRad="38100" dist="38100" dir="2700000" algn="tl">
                    <a:srgbClr val="000000">
                      <a:alpha val="43137"/>
                    </a:srgbClr>
                  </a:outerShdw>
                </a:effectLst>
                <a:latin typeface="Aptos Display" panose="020B0004020202020204" pitchFamily="34" charset="0"/>
              </a:rPr>
              <a:t>angerous </a:t>
            </a:r>
            <a:r>
              <a:rPr lang="en-US" sz="2000" dirty="0">
                <a:solidFill>
                  <a:srgbClr val="FF6600"/>
                </a:solidFill>
                <a:effectLst>
                  <a:outerShdw blurRad="38100" dist="38100" dir="2700000" algn="tl">
                    <a:srgbClr val="000000">
                      <a:alpha val="43137"/>
                    </a:srgbClr>
                  </a:outerShdw>
                </a:effectLst>
                <a:latin typeface="Aptos Display" panose="020B0004020202020204" pitchFamily="34" charset="0"/>
              </a:rPr>
              <a:t>G</a:t>
            </a:r>
            <a:r>
              <a:rPr lang="en-US" sz="2000" dirty="0">
                <a:effectLst>
                  <a:outerShdw blurRad="38100" dist="38100" dir="2700000" algn="tl">
                    <a:srgbClr val="000000">
                      <a:alpha val="43137"/>
                    </a:srgbClr>
                  </a:outerShdw>
                </a:effectLst>
                <a:latin typeface="Aptos Display" panose="020B0004020202020204" pitchFamily="34" charset="0"/>
              </a:rPr>
              <a:t>oods</a:t>
            </a:r>
            <a:r>
              <a:rPr lang="en-US" sz="2000" dirty="0">
                <a:solidFill>
                  <a:schemeClr val="accent1">
                    <a:lumMod val="75000"/>
                  </a:schemeClr>
                </a:solidFill>
                <a:effectLst>
                  <a:outerShdw blurRad="38100" dist="38100" dir="2700000" algn="tl">
                    <a:srgbClr val="000000">
                      <a:alpha val="43137"/>
                    </a:srgbClr>
                  </a:outerShdw>
                </a:effectLst>
                <a:latin typeface="Aptos Display" panose="020B0004020202020204" pitchFamily="34" charset="0"/>
              </a:rPr>
              <a:t> </a:t>
            </a:r>
            <a:r>
              <a:rPr lang="en-US" sz="2000" dirty="0">
                <a:effectLst>
                  <a:outerShdw blurRad="38100" dist="38100" dir="2700000" algn="tl">
                    <a:srgbClr val="000000">
                      <a:alpha val="43137"/>
                    </a:srgbClr>
                  </a:outerShdw>
                </a:effectLst>
                <a:latin typeface="Aptos Display" panose="020B0004020202020204" pitchFamily="34" charset="0"/>
              </a:rPr>
              <a:t>– Modernization of Curricula and Development of Trainings for Professionals in the Western Balkans HEIs</a:t>
            </a:r>
            <a:endParaRPr lang="en-US" sz="2000" dirty="0">
              <a:latin typeface="Aptos Display" panose="020B0004020202020204" pitchFamily="34" charset="0"/>
            </a:endParaRPr>
          </a:p>
        </p:txBody>
      </p:sp>
      <p:sp>
        <p:nvSpPr>
          <p:cNvPr id="9" name="TextBox 8">
            <a:extLst>
              <a:ext uri="{FF2B5EF4-FFF2-40B4-BE49-F238E27FC236}">
                <a16:creationId xmlns:a16="http://schemas.microsoft.com/office/drawing/2014/main" id="{794EE2A6-546A-BF06-41F6-B71817F78048}"/>
              </a:ext>
            </a:extLst>
          </p:cNvPr>
          <p:cNvSpPr txBox="1"/>
          <p:nvPr/>
        </p:nvSpPr>
        <p:spPr>
          <a:xfrm>
            <a:off x="505953" y="895074"/>
            <a:ext cx="2061655" cy="584775"/>
          </a:xfrm>
          <a:prstGeom prst="rect">
            <a:avLst/>
          </a:prstGeom>
          <a:noFill/>
        </p:spPr>
        <p:txBody>
          <a:bodyPr wrap="square">
            <a:spAutoFit/>
          </a:bodyPr>
          <a:lstStyle/>
          <a:p>
            <a:r>
              <a:rPr lang="hr-BA" sz="3200" b="1" dirty="0">
                <a:solidFill>
                  <a:srgbClr val="FF6600"/>
                </a:solidFill>
                <a:effectLst>
                  <a:outerShdw blurRad="38100" dist="38100" dir="2700000" algn="tl">
                    <a:srgbClr val="000000">
                      <a:alpha val="43137"/>
                    </a:srgbClr>
                  </a:outerShdw>
                </a:effectLst>
                <a:latin typeface="Aptos Display" panose="020B0004020202020204" pitchFamily="34" charset="0"/>
              </a:rPr>
              <a:t>D</a:t>
            </a:r>
            <a:r>
              <a:rPr lang="bs-Latn-BA" sz="3200" b="1" dirty="0">
                <a:solidFill>
                  <a:srgbClr val="FF6600"/>
                </a:solidFill>
                <a:effectLst>
                  <a:outerShdw blurRad="38100" dist="38100" dir="2700000" algn="tl">
                    <a:srgbClr val="000000">
                      <a:alpha val="43137"/>
                    </a:srgbClr>
                  </a:outerShdw>
                </a:effectLst>
                <a:latin typeface="Aptos Display" panose="020B0004020202020204" pitchFamily="34" charset="0"/>
              </a:rPr>
              <a:t>GTRANS</a:t>
            </a:r>
            <a:endParaRPr lang="en-US" sz="3200" dirty="0">
              <a:solidFill>
                <a:srgbClr val="FF6600"/>
              </a:solidFill>
              <a:latin typeface="Aptos Display" panose="020B0004020202020204" pitchFamily="34" charset="0"/>
            </a:endParaRPr>
          </a:p>
        </p:txBody>
      </p:sp>
      <p:sp>
        <p:nvSpPr>
          <p:cNvPr id="13" name="TextBox 12">
            <a:extLst>
              <a:ext uri="{FF2B5EF4-FFF2-40B4-BE49-F238E27FC236}">
                <a16:creationId xmlns:a16="http://schemas.microsoft.com/office/drawing/2014/main" id="{D7A4845A-F2B3-874C-C58E-E8418FA9227F}"/>
              </a:ext>
            </a:extLst>
          </p:cNvPr>
          <p:cNvSpPr txBox="1"/>
          <p:nvPr/>
        </p:nvSpPr>
        <p:spPr>
          <a:xfrm>
            <a:off x="1559496" y="2463279"/>
            <a:ext cx="1577008" cy="461665"/>
          </a:xfrm>
          <a:prstGeom prst="rect">
            <a:avLst/>
          </a:prstGeom>
          <a:noFill/>
        </p:spPr>
        <p:txBody>
          <a:bodyPr wrap="square">
            <a:spAutoFit/>
          </a:bodyPr>
          <a:lstStyle/>
          <a:p>
            <a:pPr algn="ctr"/>
            <a:r>
              <a:rPr lang="hr-BA" sz="2400" dirty="0">
                <a:effectLst>
                  <a:outerShdw blurRad="38100" dist="38100" dir="2700000" algn="tl">
                    <a:srgbClr val="000000">
                      <a:alpha val="43137"/>
                    </a:srgbClr>
                  </a:outerShdw>
                </a:effectLst>
                <a:latin typeface="Aptos Display" panose="020B0004020202020204" pitchFamily="34" charset="0"/>
              </a:rPr>
              <a:t>Safety</a:t>
            </a:r>
            <a:endParaRPr lang="en-US" sz="2400" dirty="0">
              <a:latin typeface="Aptos Display" panose="020B0004020202020204" pitchFamily="34" charset="0"/>
            </a:endParaRPr>
          </a:p>
        </p:txBody>
      </p:sp>
      <p:sp>
        <p:nvSpPr>
          <p:cNvPr id="15" name="TextBox 14">
            <a:extLst>
              <a:ext uri="{FF2B5EF4-FFF2-40B4-BE49-F238E27FC236}">
                <a16:creationId xmlns:a16="http://schemas.microsoft.com/office/drawing/2014/main" id="{7C4C0F35-2EFE-DBFA-2DB9-087966F4D864}"/>
              </a:ext>
            </a:extLst>
          </p:cNvPr>
          <p:cNvSpPr txBox="1"/>
          <p:nvPr/>
        </p:nvSpPr>
        <p:spPr>
          <a:xfrm>
            <a:off x="5317950" y="2463279"/>
            <a:ext cx="2064748" cy="461665"/>
          </a:xfrm>
          <a:prstGeom prst="rect">
            <a:avLst/>
          </a:prstGeom>
          <a:noFill/>
        </p:spPr>
        <p:txBody>
          <a:bodyPr wrap="square">
            <a:spAutoFit/>
          </a:bodyPr>
          <a:lstStyle/>
          <a:p>
            <a:pPr algn="ctr"/>
            <a:r>
              <a:rPr lang="hr-BA" sz="2400" dirty="0">
                <a:effectLst>
                  <a:outerShdw blurRad="38100" dist="38100" dir="2700000" algn="tl">
                    <a:srgbClr val="000000">
                      <a:alpha val="43137"/>
                    </a:srgbClr>
                  </a:outerShdw>
                </a:effectLst>
                <a:latin typeface="Aptos Display" panose="020B0004020202020204" pitchFamily="34" charset="0"/>
              </a:rPr>
              <a:t>Training</a:t>
            </a:r>
            <a:endParaRPr lang="en-US" sz="2400" dirty="0">
              <a:latin typeface="Aptos Display" panose="020B0004020202020204" pitchFamily="34" charset="0"/>
            </a:endParaRPr>
          </a:p>
        </p:txBody>
      </p:sp>
      <p:sp>
        <p:nvSpPr>
          <p:cNvPr id="17" name="TextBox 16">
            <a:extLst>
              <a:ext uri="{FF2B5EF4-FFF2-40B4-BE49-F238E27FC236}">
                <a16:creationId xmlns:a16="http://schemas.microsoft.com/office/drawing/2014/main" id="{2DD8F182-5B5D-3534-CC61-0714C1B255E7}"/>
              </a:ext>
            </a:extLst>
          </p:cNvPr>
          <p:cNvSpPr txBox="1"/>
          <p:nvPr/>
        </p:nvSpPr>
        <p:spPr>
          <a:xfrm>
            <a:off x="1886015" y="3501008"/>
            <a:ext cx="5362113" cy="523220"/>
          </a:xfrm>
          <a:prstGeom prst="rect">
            <a:avLst/>
          </a:prstGeom>
          <a:noFill/>
        </p:spPr>
        <p:txBody>
          <a:bodyPr wrap="square">
            <a:spAutoFit/>
          </a:bodyPr>
          <a:lstStyle/>
          <a:p>
            <a:pPr algn="ctr"/>
            <a:r>
              <a:rPr lang="hr-BA" sz="2800" b="1" dirty="0">
                <a:effectLst>
                  <a:outerShdw blurRad="38100" dist="38100" dir="2700000" algn="tl">
                    <a:srgbClr val="000000">
                      <a:alpha val="43137"/>
                    </a:srgbClr>
                  </a:outerShdw>
                </a:effectLst>
                <a:latin typeface="Aptos Display" panose="020B0004020202020204" pitchFamily="34" charset="0"/>
              </a:rPr>
              <a:t>D</a:t>
            </a:r>
            <a:r>
              <a:rPr lang="hr-BA" sz="2800" dirty="0">
                <a:solidFill>
                  <a:srgbClr val="243E0E"/>
                </a:solidFill>
                <a:effectLst>
                  <a:outerShdw blurRad="38100" dist="38100" dir="2700000" algn="tl">
                    <a:srgbClr val="000000">
                      <a:alpha val="43137"/>
                    </a:srgbClr>
                  </a:outerShdw>
                </a:effectLst>
                <a:latin typeface="Aptos Display" panose="020B0004020202020204" pitchFamily="34" charset="0"/>
              </a:rPr>
              <a:t>angerous </a:t>
            </a:r>
            <a:r>
              <a:rPr lang="hr-BA" sz="2800" b="1" dirty="0">
                <a:effectLst>
                  <a:outerShdw blurRad="38100" dist="38100" dir="2700000" algn="tl">
                    <a:srgbClr val="000000">
                      <a:alpha val="43137"/>
                    </a:srgbClr>
                  </a:outerShdw>
                </a:effectLst>
                <a:latin typeface="Aptos Display" panose="020B0004020202020204" pitchFamily="34" charset="0"/>
              </a:rPr>
              <a:t>G</a:t>
            </a:r>
            <a:r>
              <a:rPr lang="hr-BA" sz="2800" dirty="0">
                <a:solidFill>
                  <a:srgbClr val="243E0E"/>
                </a:solidFill>
                <a:effectLst>
                  <a:outerShdw blurRad="38100" dist="38100" dir="2700000" algn="tl">
                    <a:srgbClr val="000000">
                      <a:alpha val="43137"/>
                    </a:srgbClr>
                  </a:outerShdw>
                </a:effectLst>
                <a:latin typeface="Aptos Display" panose="020B0004020202020204" pitchFamily="34" charset="0"/>
              </a:rPr>
              <a:t>oods</a:t>
            </a:r>
            <a:endParaRPr lang="en-US" sz="2800" dirty="0">
              <a:latin typeface="Aptos Display" panose="020B0004020202020204" pitchFamily="34" charset="0"/>
            </a:endParaRPr>
          </a:p>
        </p:txBody>
      </p:sp>
      <p:sp>
        <p:nvSpPr>
          <p:cNvPr id="20" name="TextBox 19">
            <a:extLst>
              <a:ext uri="{FF2B5EF4-FFF2-40B4-BE49-F238E27FC236}">
                <a16:creationId xmlns:a16="http://schemas.microsoft.com/office/drawing/2014/main" id="{C20EAC9E-9D87-D7A0-6A25-0609FBFDCAE6}"/>
              </a:ext>
            </a:extLst>
          </p:cNvPr>
          <p:cNvSpPr txBox="1"/>
          <p:nvPr/>
        </p:nvSpPr>
        <p:spPr>
          <a:xfrm>
            <a:off x="5898566" y="4581128"/>
            <a:ext cx="1709602" cy="369332"/>
          </a:xfrm>
          <a:prstGeom prst="rect">
            <a:avLst/>
          </a:prstGeom>
          <a:noFill/>
        </p:spPr>
        <p:txBody>
          <a:bodyPr wrap="square">
            <a:spAutoFit/>
          </a:bodyPr>
          <a:lstStyle/>
          <a:p>
            <a:pPr algn="ctr"/>
            <a:r>
              <a:rPr lang="hr-BA" dirty="0">
                <a:effectLst>
                  <a:outerShdw blurRad="38100" dist="38100" dir="2700000" algn="tl">
                    <a:srgbClr val="000000">
                      <a:alpha val="43137"/>
                    </a:srgbClr>
                  </a:outerShdw>
                </a:effectLst>
                <a:latin typeface="Aptos Display" panose="020B0004020202020204" pitchFamily="34" charset="0"/>
              </a:rPr>
              <a:t>Development</a:t>
            </a:r>
            <a:endParaRPr lang="en-US" dirty="0">
              <a:latin typeface="Aptos Display" panose="020B0004020202020204" pitchFamily="34" charset="0"/>
            </a:endParaRPr>
          </a:p>
        </p:txBody>
      </p:sp>
      <p:sp>
        <p:nvSpPr>
          <p:cNvPr id="22" name="TextBox 21">
            <a:extLst>
              <a:ext uri="{FF2B5EF4-FFF2-40B4-BE49-F238E27FC236}">
                <a16:creationId xmlns:a16="http://schemas.microsoft.com/office/drawing/2014/main" id="{FDA8E752-4D3A-0F79-42F4-14C47C0E53DD}"/>
              </a:ext>
            </a:extLst>
          </p:cNvPr>
          <p:cNvSpPr txBox="1"/>
          <p:nvPr/>
        </p:nvSpPr>
        <p:spPr>
          <a:xfrm>
            <a:off x="1354307" y="4581128"/>
            <a:ext cx="1861373" cy="369332"/>
          </a:xfrm>
          <a:prstGeom prst="rect">
            <a:avLst/>
          </a:prstGeom>
          <a:noFill/>
        </p:spPr>
        <p:txBody>
          <a:bodyPr wrap="square">
            <a:spAutoFit/>
          </a:bodyPr>
          <a:lstStyle/>
          <a:p>
            <a:pPr algn="ctr"/>
            <a:r>
              <a:rPr lang="en-US" dirty="0">
                <a:effectLst>
                  <a:outerShdw blurRad="38100" dist="38100" dir="2700000" algn="tl">
                    <a:srgbClr val="000000">
                      <a:alpha val="43137"/>
                    </a:srgbClr>
                  </a:outerShdw>
                </a:effectLst>
                <a:latin typeface="Aptos Display" panose="020B0004020202020204" pitchFamily="34" charset="0"/>
              </a:rPr>
              <a:t>Modernization</a:t>
            </a:r>
            <a:endParaRPr lang="en-US" dirty="0">
              <a:latin typeface="Aptos Display" panose="020B0004020202020204" pitchFamily="34" charset="0"/>
            </a:endParaRPr>
          </a:p>
        </p:txBody>
      </p:sp>
      <p:sp>
        <p:nvSpPr>
          <p:cNvPr id="24" name="TextBox 23">
            <a:extLst>
              <a:ext uri="{FF2B5EF4-FFF2-40B4-BE49-F238E27FC236}">
                <a16:creationId xmlns:a16="http://schemas.microsoft.com/office/drawing/2014/main" id="{AE901D1C-A184-4AD2-7DBF-EA4624E79F29}"/>
              </a:ext>
            </a:extLst>
          </p:cNvPr>
          <p:cNvSpPr txBox="1"/>
          <p:nvPr/>
        </p:nvSpPr>
        <p:spPr>
          <a:xfrm>
            <a:off x="3276853" y="5678032"/>
            <a:ext cx="2731666" cy="338554"/>
          </a:xfrm>
          <a:prstGeom prst="rect">
            <a:avLst/>
          </a:prstGeom>
          <a:noFill/>
        </p:spPr>
        <p:txBody>
          <a:bodyPr wrap="square">
            <a:spAutoFit/>
          </a:bodyPr>
          <a:lstStyle/>
          <a:p>
            <a:pPr algn="ctr"/>
            <a:r>
              <a:rPr lang="en-US" sz="1600" dirty="0">
                <a:effectLst>
                  <a:outerShdw blurRad="38100" dist="38100" dir="2700000" algn="tl">
                    <a:srgbClr val="000000">
                      <a:alpha val="43137"/>
                    </a:srgbClr>
                  </a:outerShdw>
                </a:effectLst>
                <a:latin typeface="Aptos Display" panose="020B0004020202020204" pitchFamily="34" charset="0"/>
              </a:rPr>
              <a:t>WB HEIs Study Programs</a:t>
            </a:r>
            <a:endParaRPr lang="en-US" sz="1600" dirty="0">
              <a:latin typeface="Aptos Display" panose="020B0004020202020204" pitchFamily="34" charset="0"/>
            </a:endParaRPr>
          </a:p>
        </p:txBody>
      </p:sp>
      <p:sp>
        <p:nvSpPr>
          <p:cNvPr id="34" name="TextBox 33">
            <a:extLst>
              <a:ext uri="{FF2B5EF4-FFF2-40B4-BE49-F238E27FC236}">
                <a16:creationId xmlns:a16="http://schemas.microsoft.com/office/drawing/2014/main" id="{44413C76-24F5-785F-9545-0A7FDFFFA00D}"/>
              </a:ext>
            </a:extLst>
          </p:cNvPr>
          <p:cNvSpPr txBox="1"/>
          <p:nvPr/>
        </p:nvSpPr>
        <p:spPr>
          <a:xfrm>
            <a:off x="8794254" y="5740197"/>
            <a:ext cx="3168352" cy="369332"/>
          </a:xfrm>
          <a:prstGeom prst="rect">
            <a:avLst/>
          </a:prstGeom>
          <a:noFill/>
        </p:spPr>
        <p:txBody>
          <a:bodyPr wrap="square">
            <a:spAutoFit/>
          </a:bodyPr>
          <a:lstStyle/>
          <a:p>
            <a:r>
              <a:rPr lang="en-US" dirty="0">
                <a:latin typeface="Aptos Display" panose="020B0004020202020204" pitchFamily="34" charset="0"/>
              </a:rPr>
              <a:t>https://dgtrans.pr.ac.rs/</a:t>
            </a:r>
          </a:p>
        </p:txBody>
      </p:sp>
      <p:pic>
        <p:nvPicPr>
          <p:cNvPr id="36" name="Picture 35">
            <a:extLst>
              <a:ext uri="{FF2B5EF4-FFF2-40B4-BE49-F238E27FC236}">
                <a16:creationId xmlns:a16="http://schemas.microsoft.com/office/drawing/2014/main" id="{CA2738BC-3A5F-A4CA-843A-A4E7E947E11B}"/>
              </a:ext>
            </a:extLst>
          </p:cNvPr>
          <p:cNvPicPr>
            <a:picLocks noChangeAspect="1"/>
          </p:cNvPicPr>
          <p:nvPr/>
        </p:nvPicPr>
        <p:blipFill>
          <a:blip r:embed="rId2"/>
          <a:stretch>
            <a:fillRect/>
          </a:stretch>
        </p:blipFill>
        <p:spPr>
          <a:xfrm>
            <a:off x="3654494" y="1569362"/>
            <a:ext cx="1152381" cy="1104762"/>
          </a:xfrm>
          <a:prstGeom prst="rect">
            <a:avLst/>
          </a:prstGeom>
        </p:spPr>
      </p:pic>
      <p:pic>
        <p:nvPicPr>
          <p:cNvPr id="2" name="Picture 1">
            <a:extLst>
              <a:ext uri="{FF2B5EF4-FFF2-40B4-BE49-F238E27FC236}">
                <a16:creationId xmlns:a16="http://schemas.microsoft.com/office/drawing/2014/main" id="{79DF5FCD-5BC0-3D1A-950F-A1298EABFAA0}"/>
              </a:ext>
            </a:extLst>
          </p:cNvPr>
          <p:cNvPicPr>
            <a:picLocks noChangeAspect="1"/>
          </p:cNvPicPr>
          <p:nvPr/>
        </p:nvPicPr>
        <p:blipFill>
          <a:blip r:embed="rId3"/>
          <a:stretch>
            <a:fillRect/>
          </a:stretch>
        </p:blipFill>
        <p:spPr>
          <a:xfrm>
            <a:off x="8790196" y="1801760"/>
            <a:ext cx="3138452" cy="3829888"/>
          </a:xfrm>
          <a:prstGeom prst="rect">
            <a:avLst/>
          </a:prstGeom>
        </p:spPr>
      </p:pic>
    </p:spTree>
    <p:extLst>
      <p:ext uri="{BB962C8B-B14F-4D97-AF65-F5344CB8AC3E}">
        <p14:creationId xmlns:p14="http://schemas.microsoft.com/office/powerpoint/2010/main" val="813828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2813DCF-2420-B910-4779-3EBCEEDDF32E}"/>
              </a:ext>
            </a:extLst>
          </p:cNvPr>
          <p:cNvSpPr txBox="1"/>
          <p:nvPr/>
        </p:nvSpPr>
        <p:spPr>
          <a:xfrm>
            <a:off x="6672064" y="889437"/>
            <a:ext cx="3024336" cy="369332"/>
          </a:xfrm>
          <a:prstGeom prst="rect">
            <a:avLst/>
          </a:prstGeom>
          <a:noFill/>
        </p:spPr>
        <p:txBody>
          <a:bodyPr wrap="square">
            <a:spAutoFit/>
          </a:bodyPr>
          <a:lstStyle/>
          <a:p>
            <a:r>
              <a:rPr lang="en-US" dirty="0">
                <a:latin typeface="Aptos Display" panose="020B0004020202020204" pitchFamily="34" charset="0"/>
              </a:rPr>
              <a:t>https://dgtrans.pr.ac.rs/</a:t>
            </a:r>
          </a:p>
        </p:txBody>
      </p:sp>
      <p:sp>
        <p:nvSpPr>
          <p:cNvPr id="11" name="TextBox 10">
            <a:extLst>
              <a:ext uri="{FF2B5EF4-FFF2-40B4-BE49-F238E27FC236}">
                <a16:creationId xmlns:a16="http://schemas.microsoft.com/office/drawing/2014/main" id="{F0DAEA57-1D26-B0B3-D3D0-A8DF21964B45}"/>
              </a:ext>
            </a:extLst>
          </p:cNvPr>
          <p:cNvSpPr txBox="1"/>
          <p:nvPr/>
        </p:nvSpPr>
        <p:spPr>
          <a:xfrm>
            <a:off x="623392" y="889437"/>
            <a:ext cx="2012089" cy="369332"/>
          </a:xfrm>
          <a:prstGeom prst="rect">
            <a:avLst/>
          </a:prstGeom>
          <a:noFill/>
        </p:spPr>
        <p:txBody>
          <a:bodyPr wrap="none" rtlCol="0">
            <a:spAutoFit/>
          </a:bodyPr>
          <a:lstStyle/>
          <a:p>
            <a:r>
              <a:rPr lang="en-US" dirty="0">
                <a:latin typeface="Aptos Display" panose="020B0004020202020204" pitchFamily="34" charset="0"/>
              </a:rPr>
              <a:t>OFFICIAL WEBSITE</a:t>
            </a:r>
          </a:p>
        </p:txBody>
      </p:sp>
      <p:pic>
        <p:nvPicPr>
          <p:cNvPr id="3" name="Picture 2">
            <a:extLst>
              <a:ext uri="{FF2B5EF4-FFF2-40B4-BE49-F238E27FC236}">
                <a16:creationId xmlns:a16="http://schemas.microsoft.com/office/drawing/2014/main" id="{567A2376-CB35-B21E-1142-1D8B8F09EB5C}"/>
              </a:ext>
            </a:extLst>
          </p:cNvPr>
          <p:cNvPicPr>
            <a:picLocks noChangeAspect="1"/>
          </p:cNvPicPr>
          <p:nvPr/>
        </p:nvPicPr>
        <p:blipFill>
          <a:blip r:embed="rId2"/>
          <a:stretch>
            <a:fillRect/>
          </a:stretch>
        </p:blipFill>
        <p:spPr>
          <a:xfrm>
            <a:off x="623392" y="1258769"/>
            <a:ext cx="10945216" cy="4863344"/>
          </a:xfrm>
          <a:prstGeom prst="rect">
            <a:avLst/>
          </a:prstGeom>
        </p:spPr>
      </p:pic>
    </p:spTree>
    <p:extLst>
      <p:ext uri="{BB962C8B-B14F-4D97-AF65-F5344CB8AC3E}">
        <p14:creationId xmlns:p14="http://schemas.microsoft.com/office/powerpoint/2010/main" val="2537698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6B3D0-46E0-9F32-7A8E-DFF84815661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A976D2B-8C4F-C2FA-6251-39F3034FC728}"/>
              </a:ext>
            </a:extLst>
          </p:cNvPr>
          <p:cNvSpPr txBox="1"/>
          <p:nvPr/>
        </p:nvSpPr>
        <p:spPr>
          <a:xfrm>
            <a:off x="407368" y="836712"/>
            <a:ext cx="1606954" cy="369332"/>
          </a:xfrm>
          <a:prstGeom prst="rect">
            <a:avLst/>
          </a:prstGeom>
          <a:noFill/>
        </p:spPr>
        <p:txBody>
          <a:bodyPr wrap="square">
            <a:spAutoFit/>
          </a:bodyPr>
          <a:lstStyle/>
          <a:p>
            <a:pPr algn="l" fontAlgn="base"/>
            <a:r>
              <a:rPr lang="en-US" b="0" i="0" dirty="0">
                <a:solidFill>
                  <a:srgbClr val="C00000"/>
                </a:solidFill>
                <a:effectLst/>
                <a:latin typeface="Aptos Display" panose="020B0004020202020204" pitchFamily="34" charset="0"/>
              </a:rPr>
              <a:t>Consortium</a:t>
            </a:r>
          </a:p>
        </p:txBody>
      </p:sp>
      <p:sp>
        <p:nvSpPr>
          <p:cNvPr id="7" name="TextBox 6">
            <a:extLst>
              <a:ext uri="{FF2B5EF4-FFF2-40B4-BE49-F238E27FC236}">
                <a16:creationId xmlns:a16="http://schemas.microsoft.com/office/drawing/2014/main" id="{BEB682F0-802E-A9F4-2FE5-DB3DA66265CB}"/>
              </a:ext>
            </a:extLst>
          </p:cNvPr>
          <p:cNvSpPr txBox="1"/>
          <p:nvPr/>
        </p:nvSpPr>
        <p:spPr>
          <a:xfrm>
            <a:off x="2028574" y="836712"/>
            <a:ext cx="4642013" cy="1169551"/>
          </a:xfrm>
          <a:prstGeom prst="rect">
            <a:avLst/>
          </a:prstGeom>
          <a:noFill/>
          <a:ln>
            <a:solidFill>
              <a:schemeClr val="bg1"/>
            </a:solidFill>
          </a:ln>
        </p:spPr>
        <p:txBody>
          <a:bodyPr wrap="square">
            <a:spAutoFit/>
          </a:bodyPr>
          <a:lstStyle/>
          <a:p>
            <a:r>
              <a:rPr lang="en-US" sz="1400" b="0" i="0" dirty="0">
                <a:solidFill>
                  <a:srgbClr val="3A3A3A"/>
                </a:solidFill>
                <a:effectLst/>
                <a:latin typeface="Aptos Display" panose="020B0004020202020204" pitchFamily="34" charset="0"/>
              </a:rPr>
              <a:t>Project consortium consists of </a:t>
            </a:r>
            <a:endParaRPr lang="hr-BA" sz="1400" b="0" i="0" dirty="0">
              <a:solidFill>
                <a:srgbClr val="3A3A3A"/>
              </a:solidFill>
              <a:effectLst/>
              <a:latin typeface="Aptos Display" panose="020B0004020202020204" pitchFamily="34" charset="0"/>
            </a:endParaRPr>
          </a:p>
          <a:p>
            <a:r>
              <a:rPr lang="en-US" sz="1400" b="1" i="0" dirty="0">
                <a:solidFill>
                  <a:srgbClr val="3A3A3A"/>
                </a:solidFill>
                <a:effectLst/>
                <a:highlight>
                  <a:srgbClr val="FFFF00"/>
                </a:highlight>
                <a:latin typeface="Aptos Display" panose="020B0004020202020204" pitchFamily="34" charset="0"/>
              </a:rPr>
              <a:t>FOUR</a:t>
            </a:r>
            <a:r>
              <a:rPr lang="en-US" sz="1400" b="0" i="0" dirty="0">
                <a:solidFill>
                  <a:srgbClr val="3A3A3A"/>
                </a:solidFill>
                <a:effectLst/>
                <a:highlight>
                  <a:srgbClr val="FFFF00"/>
                </a:highlight>
                <a:latin typeface="Aptos Display" panose="020B0004020202020204" pitchFamily="34" charset="0"/>
              </a:rPr>
              <a:t> EU HEIs,</a:t>
            </a:r>
            <a:endParaRPr lang="hr-BA" sz="1400" b="0" i="0" dirty="0">
              <a:solidFill>
                <a:srgbClr val="3A3A3A"/>
              </a:solidFill>
              <a:effectLst/>
              <a:highlight>
                <a:srgbClr val="FFFF00"/>
              </a:highlight>
              <a:latin typeface="Aptos Display" panose="020B0004020202020204" pitchFamily="34" charset="0"/>
            </a:endParaRPr>
          </a:p>
          <a:p>
            <a:r>
              <a:rPr lang="hr-BA" sz="1400" b="1" i="0" dirty="0">
                <a:solidFill>
                  <a:srgbClr val="3A3A3A"/>
                </a:solidFill>
                <a:effectLst/>
                <a:latin typeface="Aptos Display" panose="020B0004020202020204" pitchFamily="34" charset="0"/>
              </a:rPr>
              <a:t>EIGHT</a:t>
            </a:r>
            <a:r>
              <a:rPr lang="en-US" sz="1400" b="0" i="0" dirty="0">
                <a:solidFill>
                  <a:srgbClr val="3A3A3A"/>
                </a:solidFill>
                <a:effectLst/>
                <a:latin typeface="Aptos Display" panose="020B0004020202020204" pitchFamily="34" charset="0"/>
              </a:rPr>
              <a:t> WB HEIs, </a:t>
            </a:r>
            <a:endParaRPr lang="hr-BA" sz="1400" b="0" i="0" dirty="0">
              <a:solidFill>
                <a:srgbClr val="3A3A3A"/>
              </a:solidFill>
              <a:effectLst/>
              <a:latin typeface="Aptos Display" panose="020B0004020202020204" pitchFamily="34" charset="0"/>
            </a:endParaRPr>
          </a:p>
          <a:p>
            <a:r>
              <a:rPr lang="hr-BA" sz="1400" b="1" i="0" dirty="0">
                <a:solidFill>
                  <a:srgbClr val="3A3A3A"/>
                </a:solidFill>
                <a:effectLst/>
                <a:latin typeface="Aptos Display" panose="020B0004020202020204" pitchFamily="34" charset="0"/>
              </a:rPr>
              <a:t>THREE</a:t>
            </a:r>
            <a:r>
              <a:rPr lang="en-US" sz="1400" b="0" i="0" dirty="0">
                <a:solidFill>
                  <a:srgbClr val="3A3A3A"/>
                </a:solidFill>
                <a:effectLst/>
                <a:latin typeface="Aptos Display" panose="020B0004020202020204" pitchFamily="34" charset="0"/>
              </a:rPr>
              <a:t> non-academic partner from WB countries (WBC) and </a:t>
            </a:r>
            <a:endParaRPr lang="hr-BA" sz="1400" b="0" i="0" dirty="0">
              <a:solidFill>
                <a:srgbClr val="3A3A3A"/>
              </a:solidFill>
              <a:effectLst/>
              <a:latin typeface="Aptos Display" panose="020B0004020202020204" pitchFamily="34" charset="0"/>
            </a:endParaRPr>
          </a:p>
          <a:p>
            <a:r>
              <a:rPr lang="en-US" sz="1400" b="1" i="0" dirty="0">
                <a:solidFill>
                  <a:srgbClr val="00B0F0"/>
                </a:solidFill>
                <a:effectLst/>
                <a:latin typeface="Aptos Display" panose="020B0004020202020204" pitchFamily="34" charset="0"/>
              </a:rPr>
              <a:t>ONE</a:t>
            </a:r>
            <a:r>
              <a:rPr lang="en-US" sz="1400" b="0" i="0" dirty="0">
                <a:solidFill>
                  <a:srgbClr val="00B0F0"/>
                </a:solidFill>
                <a:effectLst/>
                <a:latin typeface="Aptos Display" panose="020B0004020202020204" pitchFamily="34" charset="0"/>
              </a:rPr>
              <a:t> associated partner (AP).</a:t>
            </a:r>
            <a:endParaRPr lang="en-US" sz="1400" dirty="0">
              <a:solidFill>
                <a:srgbClr val="00B0F0"/>
              </a:solidFill>
              <a:latin typeface="Aptos Display" panose="020B0004020202020204" pitchFamily="34" charset="0"/>
            </a:endParaRPr>
          </a:p>
        </p:txBody>
      </p:sp>
      <p:sp>
        <p:nvSpPr>
          <p:cNvPr id="16" name="TextBox 15">
            <a:extLst>
              <a:ext uri="{FF2B5EF4-FFF2-40B4-BE49-F238E27FC236}">
                <a16:creationId xmlns:a16="http://schemas.microsoft.com/office/drawing/2014/main" id="{0AF71FC1-6184-BE77-96D1-46AB1A50341E}"/>
              </a:ext>
            </a:extLst>
          </p:cNvPr>
          <p:cNvSpPr txBox="1"/>
          <p:nvPr/>
        </p:nvSpPr>
        <p:spPr>
          <a:xfrm>
            <a:off x="551384" y="1206044"/>
            <a:ext cx="1008113" cy="584775"/>
          </a:xfrm>
          <a:prstGeom prst="rect">
            <a:avLst/>
          </a:prstGeom>
          <a:noFill/>
        </p:spPr>
        <p:txBody>
          <a:bodyPr wrap="square">
            <a:spAutoFit/>
          </a:bodyPr>
          <a:lstStyle/>
          <a:p>
            <a:pPr algn="ctr"/>
            <a:r>
              <a:rPr lang="en-US" sz="1600" b="0" i="0" dirty="0">
                <a:solidFill>
                  <a:srgbClr val="3A3A3A"/>
                </a:solidFill>
                <a:effectLst/>
                <a:latin typeface="Aptos Display" panose="020B0004020202020204" pitchFamily="34" charset="0"/>
              </a:rPr>
              <a:t>16 partners</a:t>
            </a:r>
            <a:endParaRPr lang="en-US" sz="1600" dirty="0">
              <a:latin typeface="Aptos Display" panose="020B0004020202020204" pitchFamily="34" charset="0"/>
            </a:endParaRPr>
          </a:p>
        </p:txBody>
      </p:sp>
      <p:sp>
        <p:nvSpPr>
          <p:cNvPr id="18" name="TextBox 17">
            <a:extLst>
              <a:ext uri="{FF2B5EF4-FFF2-40B4-BE49-F238E27FC236}">
                <a16:creationId xmlns:a16="http://schemas.microsoft.com/office/drawing/2014/main" id="{268B5022-6AD2-B672-4CA2-3199FE8F32F4}"/>
              </a:ext>
            </a:extLst>
          </p:cNvPr>
          <p:cNvSpPr txBox="1"/>
          <p:nvPr/>
        </p:nvSpPr>
        <p:spPr>
          <a:xfrm>
            <a:off x="4313539" y="2310654"/>
            <a:ext cx="6192937" cy="1308050"/>
          </a:xfrm>
          <a:prstGeom prst="rect">
            <a:avLst/>
          </a:prstGeom>
          <a:solidFill>
            <a:schemeClr val="accent1">
              <a:lumMod val="40000"/>
              <a:lumOff val="60000"/>
            </a:schemeClr>
          </a:solidFill>
        </p:spPr>
        <p:txBody>
          <a:bodyPr wrap="square">
            <a:spAutoFit/>
          </a:bodyPr>
          <a:lstStyle/>
          <a:p>
            <a:pPr algn="just" fontAlgn="base">
              <a:spcAft>
                <a:spcPts val="600"/>
              </a:spcAft>
            </a:pPr>
            <a:r>
              <a:rPr lang="en-US" sz="1600" b="1" dirty="0">
                <a:solidFill>
                  <a:srgbClr val="3A3A3A"/>
                </a:solidFill>
                <a:effectLst/>
                <a:latin typeface="Aptos Display" panose="020B0004020202020204" pitchFamily="34" charset="0"/>
                <a:ea typeface="Times New Roman" panose="02020603050405020304" pitchFamily="18" charset="0"/>
              </a:rPr>
              <a:t>EU HEI partners provide </a:t>
            </a:r>
            <a:endParaRPr lang="hr-BA" sz="1600" b="1" dirty="0">
              <a:solidFill>
                <a:srgbClr val="3A3A3A"/>
              </a:solidFill>
              <a:effectLst/>
              <a:latin typeface="Aptos Display" panose="020B0004020202020204" pitchFamily="34" charset="0"/>
              <a:ea typeface="Times New Roman" panose="02020603050405020304" pitchFamily="18" charset="0"/>
            </a:endParaRPr>
          </a:p>
          <a:p>
            <a:pPr algn="just" fontAlgn="base">
              <a:spcAft>
                <a:spcPts val="600"/>
              </a:spcAft>
            </a:pPr>
            <a:r>
              <a:rPr lang="hr-BA" sz="1600" dirty="0">
                <a:solidFill>
                  <a:srgbClr val="3A3A3A"/>
                </a:solidFill>
                <a:effectLst/>
                <a:latin typeface="Aptos Display" panose="020B0004020202020204" pitchFamily="34" charset="0"/>
                <a:ea typeface="Times New Roman" panose="02020603050405020304" pitchFamily="18" charset="0"/>
              </a:rPr>
              <a:t>- </a:t>
            </a:r>
            <a:r>
              <a:rPr lang="en-US" sz="1600" dirty="0">
                <a:solidFill>
                  <a:srgbClr val="3A3A3A"/>
                </a:solidFill>
                <a:effectLst/>
                <a:latin typeface="Aptos Display" panose="020B0004020202020204" pitchFamily="34" charset="0"/>
                <a:ea typeface="Times New Roman" panose="02020603050405020304" pitchFamily="18" charset="0"/>
              </a:rPr>
              <a:t>academic expertise, </a:t>
            </a:r>
            <a:endParaRPr lang="hr-BA" sz="1600" dirty="0">
              <a:solidFill>
                <a:srgbClr val="3A3A3A"/>
              </a:solidFill>
              <a:effectLst/>
              <a:latin typeface="Aptos Display" panose="020B0004020202020204" pitchFamily="34" charset="0"/>
              <a:ea typeface="Times New Roman" panose="02020603050405020304" pitchFamily="18" charset="0"/>
            </a:endParaRPr>
          </a:p>
          <a:p>
            <a:pPr algn="just" fontAlgn="base">
              <a:spcAft>
                <a:spcPts val="600"/>
              </a:spcAft>
            </a:pPr>
            <a:r>
              <a:rPr lang="hr-BA" sz="1600" dirty="0">
                <a:solidFill>
                  <a:srgbClr val="3A3A3A"/>
                </a:solidFill>
                <a:effectLst/>
                <a:latin typeface="Aptos Display" panose="020B0004020202020204" pitchFamily="34" charset="0"/>
                <a:ea typeface="Times New Roman" panose="02020603050405020304" pitchFamily="18" charset="0"/>
              </a:rPr>
              <a:t>- </a:t>
            </a:r>
            <a:r>
              <a:rPr lang="en-US" sz="1600" dirty="0">
                <a:solidFill>
                  <a:srgbClr val="3A3A3A"/>
                </a:solidFill>
                <a:effectLst/>
                <a:latin typeface="Aptos Display" panose="020B0004020202020204" pitchFamily="34" charset="0"/>
                <a:ea typeface="Times New Roman" panose="02020603050405020304" pitchFamily="18" charset="0"/>
              </a:rPr>
              <a:t>transfer innovative and newly developed technologies and</a:t>
            </a:r>
            <a:endParaRPr lang="hr-BA" sz="1600" dirty="0">
              <a:solidFill>
                <a:srgbClr val="3A3A3A"/>
              </a:solidFill>
              <a:latin typeface="Aptos Display" panose="020B0004020202020204" pitchFamily="34" charset="0"/>
              <a:ea typeface="Times New Roman" panose="02020603050405020304" pitchFamily="18" charset="0"/>
            </a:endParaRPr>
          </a:p>
          <a:p>
            <a:pPr algn="just" fontAlgn="base">
              <a:spcAft>
                <a:spcPts val="600"/>
              </a:spcAft>
            </a:pPr>
            <a:r>
              <a:rPr lang="hr-BA" sz="1600" dirty="0">
                <a:solidFill>
                  <a:srgbClr val="3A3A3A"/>
                </a:solidFill>
                <a:effectLst/>
                <a:latin typeface="Aptos Display" panose="020B0004020202020204" pitchFamily="34" charset="0"/>
                <a:ea typeface="Times New Roman" panose="02020603050405020304" pitchFamily="18" charset="0"/>
              </a:rPr>
              <a:t>- </a:t>
            </a:r>
            <a:r>
              <a:rPr lang="en-US" sz="1600" dirty="0">
                <a:solidFill>
                  <a:srgbClr val="3A3A3A"/>
                </a:solidFill>
                <a:effectLst/>
                <a:latin typeface="Aptos Display" panose="020B0004020202020204" pitchFamily="34" charset="0"/>
                <a:ea typeface="Times New Roman" panose="02020603050405020304" pitchFamily="18" charset="0"/>
              </a:rPr>
              <a:t>know-how best practices </a:t>
            </a:r>
            <a:endParaRPr lang="hr-BA" sz="1600" dirty="0">
              <a:solidFill>
                <a:srgbClr val="3A3A3A"/>
              </a:solidFill>
              <a:effectLst/>
              <a:latin typeface="Aptos Display" panose="020B0004020202020204" pitchFamily="34" charset="0"/>
              <a:ea typeface="Times New Roman" panose="02020603050405020304" pitchFamily="18" charset="0"/>
            </a:endParaRPr>
          </a:p>
        </p:txBody>
      </p:sp>
      <p:pic>
        <p:nvPicPr>
          <p:cNvPr id="23" name="Picture 22">
            <a:extLst>
              <a:ext uri="{FF2B5EF4-FFF2-40B4-BE49-F238E27FC236}">
                <a16:creationId xmlns:a16="http://schemas.microsoft.com/office/drawing/2014/main" id="{81A60BF3-25BE-EAA6-7D53-52E5600186A3}"/>
              </a:ext>
            </a:extLst>
          </p:cNvPr>
          <p:cNvPicPr>
            <a:picLocks noChangeAspect="1"/>
          </p:cNvPicPr>
          <p:nvPr/>
        </p:nvPicPr>
        <p:blipFill>
          <a:blip r:embed="rId2"/>
          <a:stretch>
            <a:fillRect/>
          </a:stretch>
        </p:blipFill>
        <p:spPr>
          <a:xfrm>
            <a:off x="9912297" y="1101893"/>
            <a:ext cx="1152381" cy="1104762"/>
          </a:xfrm>
          <a:prstGeom prst="rect">
            <a:avLst/>
          </a:prstGeom>
        </p:spPr>
      </p:pic>
      <p:sp>
        <p:nvSpPr>
          <p:cNvPr id="25" name="TextBox 24">
            <a:extLst>
              <a:ext uri="{FF2B5EF4-FFF2-40B4-BE49-F238E27FC236}">
                <a16:creationId xmlns:a16="http://schemas.microsoft.com/office/drawing/2014/main" id="{8DA86568-F4B7-A935-4908-65DC707EA641}"/>
              </a:ext>
            </a:extLst>
          </p:cNvPr>
          <p:cNvSpPr txBox="1"/>
          <p:nvPr/>
        </p:nvSpPr>
        <p:spPr>
          <a:xfrm>
            <a:off x="9048328" y="2367190"/>
            <a:ext cx="1368025" cy="338554"/>
          </a:xfrm>
          <a:prstGeom prst="rect">
            <a:avLst/>
          </a:prstGeom>
          <a:noFill/>
        </p:spPr>
        <p:txBody>
          <a:bodyPr wrap="square">
            <a:spAutoFit/>
          </a:bodyPr>
          <a:lstStyle/>
          <a:p>
            <a:pPr algn="ctr"/>
            <a:r>
              <a:rPr lang="hr-BA" sz="1600" b="0" i="0" dirty="0">
                <a:solidFill>
                  <a:srgbClr val="3A3A3A"/>
                </a:solidFill>
                <a:effectLst/>
                <a:latin typeface="Aptos Display" panose="020B0004020202020204" pitchFamily="34" charset="0"/>
              </a:rPr>
              <a:t>4</a:t>
            </a:r>
            <a:r>
              <a:rPr lang="en-US" sz="1600" b="0" i="0" dirty="0">
                <a:solidFill>
                  <a:srgbClr val="3A3A3A"/>
                </a:solidFill>
                <a:effectLst/>
                <a:latin typeface="Aptos Display" panose="020B0004020202020204" pitchFamily="34" charset="0"/>
              </a:rPr>
              <a:t> partners</a:t>
            </a:r>
            <a:endParaRPr lang="en-US" sz="1600" dirty="0">
              <a:latin typeface="Aptos Display" panose="020B0004020202020204" pitchFamily="34" charset="0"/>
            </a:endParaRPr>
          </a:p>
        </p:txBody>
      </p:sp>
      <p:pic>
        <p:nvPicPr>
          <p:cNvPr id="2050" name="Picture 2" descr="smailing Images • ❣️ChinnuJayan❣️ (@chinnuz04) on ShareChat">
            <a:extLst>
              <a:ext uri="{FF2B5EF4-FFF2-40B4-BE49-F238E27FC236}">
                <a16:creationId xmlns:a16="http://schemas.microsoft.com/office/drawing/2014/main" id="{AF7394D6-B6FE-68B0-F7D0-97130001C2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12500" y="2321546"/>
            <a:ext cx="1196267" cy="168569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A black background with yellow text&#10;&#10;Description automatically generated">
            <a:extLst>
              <a:ext uri="{FF2B5EF4-FFF2-40B4-BE49-F238E27FC236}">
                <a16:creationId xmlns:a16="http://schemas.microsoft.com/office/drawing/2014/main" id="{93DCD0D2-B13C-CE75-B782-54599A676B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5412" y="1101893"/>
            <a:ext cx="2630007" cy="535038"/>
          </a:xfrm>
          <a:prstGeom prst="rect">
            <a:avLst/>
          </a:prstGeom>
        </p:spPr>
      </p:pic>
      <p:sp>
        <p:nvSpPr>
          <p:cNvPr id="31" name="TextBox 30">
            <a:extLst>
              <a:ext uri="{FF2B5EF4-FFF2-40B4-BE49-F238E27FC236}">
                <a16:creationId xmlns:a16="http://schemas.microsoft.com/office/drawing/2014/main" id="{E472F835-98E2-995E-5231-2A4F57C6BD4E}"/>
              </a:ext>
            </a:extLst>
          </p:cNvPr>
          <p:cNvSpPr txBox="1"/>
          <p:nvPr/>
        </p:nvSpPr>
        <p:spPr>
          <a:xfrm>
            <a:off x="6926591" y="1648262"/>
            <a:ext cx="1606954" cy="369332"/>
          </a:xfrm>
          <a:prstGeom prst="rect">
            <a:avLst/>
          </a:prstGeom>
          <a:noFill/>
        </p:spPr>
        <p:txBody>
          <a:bodyPr wrap="square">
            <a:spAutoFit/>
          </a:bodyPr>
          <a:lstStyle/>
          <a:p>
            <a:pPr algn="l" fontAlgn="base"/>
            <a:r>
              <a:rPr lang="hr-BA" b="0" i="0" dirty="0">
                <a:solidFill>
                  <a:srgbClr val="C00000"/>
                </a:solidFill>
                <a:effectLst/>
                <a:latin typeface="Aptos Display" panose="020B0004020202020204" pitchFamily="34" charset="0"/>
              </a:rPr>
              <a:t>C</a:t>
            </a:r>
            <a:r>
              <a:rPr lang="en-US" b="0" i="0" dirty="0" err="1">
                <a:solidFill>
                  <a:srgbClr val="C00000"/>
                </a:solidFill>
                <a:effectLst/>
                <a:latin typeface="Aptos Display" panose="020B0004020202020204" pitchFamily="34" charset="0"/>
              </a:rPr>
              <a:t>oordinator</a:t>
            </a:r>
            <a:endParaRPr lang="en-US" b="0" i="0" dirty="0">
              <a:solidFill>
                <a:srgbClr val="C00000"/>
              </a:solidFill>
              <a:effectLst/>
              <a:latin typeface="Aptos Display" panose="020B0004020202020204" pitchFamily="34" charset="0"/>
            </a:endParaRPr>
          </a:p>
        </p:txBody>
      </p:sp>
      <p:pic>
        <p:nvPicPr>
          <p:cNvPr id="6" name="Picture 5">
            <a:extLst>
              <a:ext uri="{FF2B5EF4-FFF2-40B4-BE49-F238E27FC236}">
                <a16:creationId xmlns:a16="http://schemas.microsoft.com/office/drawing/2014/main" id="{9EFA9EC0-CDC3-B46C-E3FC-3A8870AE8B16}"/>
              </a:ext>
            </a:extLst>
          </p:cNvPr>
          <p:cNvPicPr>
            <a:picLocks noChangeAspect="1"/>
          </p:cNvPicPr>
          <p:nvPr/>
        </p:nvPicPr>
        <p:blipFill>
          <a:blip r:embed="rId5"/>
          <a:stretch>
            <a:fillRect/>
          </a:stretch>
        </p:blipFill>
        <p:spPr>
          <a:xfrm>
            <a:off x="491897" y="1993203"/>
            <a:ext cx="2442889" cy="4028085"/>
          </a:xfrm>
          <a:prstGeom prst="rect">
            <a:avLst/>
          </a:prstGeom>
        </p:spPr>
      </p:pic>
    </p:spTree>
    <p:extLst>
      <p:ext uri="{BB962C8B-B14F-4D97-AF65-F5344CB8AC3E}">
        <p14:creationId xmlns:p14="http://schemas.microsoft.com/office/powerpoint/2010/main" val="3911000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43A63-7087-2A74-4480-EC02EB0330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DF1C3A-2E0F-E028-F086-CE3441E8A666}"/>
              </a:ext>
            </a:extLst>
          </p:cNvPr>
          <p:cNvSpPr txBox="1"/>
          <p:nvPr/>
        </p:nvSpPr>
        <p:spPr>
          <a:xfrm>
            <a:off x="407368" y="836712"/>
            <a:ext cx="1606954" cy="369332"/>
          </a:xfrm>
          <a:prstGeom prst="rect">
            <a:avLst/>
          </a:prstGeom>
          <a:noFill/>
        </p:spPr>
        <p:txBody>
          <a:bodyPr wrap="square">
            <a:spAutoFit/>
          </a:bodyPr>
          <a:lstStyle/>
          <a:p>
            <a:pPr algn="l" fontAlgn="base"/>
            <a:r>
              <a:rPr lang="en-US" b="0" i="0" dirty="0">
                <a:solidFill>
                  <a:srgbClr val="6EC1E4"/>
                </a:solidFill>
                <a:effectLst/>
                <a:latin typeface="Aptos Display" panose="020B0004020202020204" pitchFamily="34" charset="0"/>
              </a:rPr>
              <a:t>Consortium</a:t>
            </a:r>
          </a:p>
        </p:txBody>
      </p:sp>
      <p:sp>
        <p:nvSpPr>
          <p:cNvPr id="7" name="TextBox 6">
            <a:extLst>
              <a:ext uri="{FF2B5EF4-FFF2-40B4-BE49-F238E27FC236}">
                <a16:creationId xmlns:a16="http://schemas.microsoft.com/office/drawing/2014/main" id="{1BC3E8F5-5984-C0F4-8A2F-01BAEBABCDFB}"/>
              </a:ext>
            </a:extLst>
          </p:cNvPr>
          <p:cNvSpPr txBox="1"/>
          <p:nvPr/>
        </p:nvSpPr>
        <p:spPr>
          <a:xfrm>
            <a:off x="1945833" y="968538"/>
            <a:ext cx="4971298" cy="1169551"/>
          </a:xfrm>
          <a:prstGeom prst="rect">
            <a:avLst/>
          </a:prstGeom>
          <a:noFill/>
        </p:spPr>
        <p:txBody>
          <a:bodyPr wrap="square">
            <a:spAutoFit/>
          </a:bodyPr>
          <a:lstStyle/>
          <a:p>
            <a:r>
              <a:rPr lang="en-US" sz="1400" b="0" i="0" dirty="0">
                <a:solidFill>
                  <a:srgbClr val="3A3A3A"/>
                </a:solidFill>
                <a:effectLst/>
                <a:latin typeface="Aptos Display" panose="020B0004020202020204" pitchFamily="34" charset="0"/>
              </a:rPr>
              <a:t>Project consortium consists of </a:t>
            </a:r>
            <a:endParaRPr lang="hr-BA" sz="1400" b="0" i="0" dirty="0">
              <a:solidFill>
                <a:srgbClr val="3A3A3A"/>
              </a:solidFill>
              <a:effectLst/>
              <a:latin typeface="Aptos Display" panose="020B0004020202020204" pitchFamily="34" charset="0"/>
            </a:endParaRPr>
          </a:p>
          <a:p>
            <a:r>
              <a:rPr lang="en-US" sz="1400" b="1" i="0" dirty="0">
                <a:solidFill>
                  <a:srgbClr val="3A3A3A"/>
                </a:solidFill>
                <a:effectLst/>
                <a:latin typeface="Aptos Display" panose="020B0004020202020204" pitchFamily="34" charset="0"/>
              </a:rPr>
              <a:t>FOUR</a:t>
            </a:r>
            <a:r>
              <a:rPr lang="en-US" sz="1400" b="0" i="0" dirty="0">
                <a:solidFill>
                  <a:srgbClr val="3A3A3A"/>
                </a:solidFill>
                <a:effectLst/>
                <a:latin typeface="Aptos Display" panose="020B0004020202020204" pitchFamily="34" charset="0"/>
              </a:rPr>
              <a:t> EU HEIs,</a:t>
            </a:r>
            <a:endParaRPr lang="hr-BA" sz="1400" b="0" i="0" dirty="0">
              <a:solidFill>
                <a:srgbClr val="3A3A3A"/>
              </a:solidFill>
              <a:effectLst/>
              <a:latin typeface="Aptos Display" panose="020B0004020202020204" pitchFamily="34" charset="0"/>
            </a:endParaRPr>
          </a:p>
          <a:p>
            <a:r>
              <a:rPr lang="hr-BA" sz="1400" b="1" dirty="0">
                <a:solidFill>
                  <a:srgbClr val="3A3A3A"/>
                </a:solidFill>
                <a:highlight>
                  <a:srgbClr val="FFFF00"/>
                </a:highlight>
                <a:latin typeface="Aptos Display" panose="020B0004020202020204" pitchFamily="34" charset="0"/>
              </a:rPr>
              <a:t>EIGHT</a:t>
            </a:r>
            <a:r>
              <a:rPr lang="en-US" sz="1400" b="0" i="0" dirty="0">
                <a:solidFill>
                  <a:srgbClr val="3A3A3A"/>
                </a:solidFill>
                <a:effectLst/>
                <a:highlight>
                  <a:srgbClr val="FFFF00"/>
                </a:highlight>
                <a:latin typeface="Aptos Display" panose="020B0004020202020204" pitchFamily="34" charset="0"/>
              </a:rPr>
              <a:t> WB HEIs, </a:t>
            </a:r>
            <a:endParaRPr lang="hr-BA" sz="1400" b="0" i="0" dirty="0">
              <a:solidFill>
                <a:srgbClr val="3A3A3A"/>
              </a:solidFill>
              <a:effectLst/>
              <a:highlight>
                <a:srgbClr val="FFFF00"/>
              </a:highlight>
              <a:latin typeface="Aptos Display" panose="020B0004020202020204" pitchFamily="34" charset="0"/>
            </a:endParaRPr>
          </a:p>
          <a:p>
            <a:r>
              <a:rPr lang="hr-BA" sz="1400" b="1" dirty="0">
                <a:solidFill>
                  <a:srgbClr val="3A3A3A"/>
                </a:solidFill>
                <a:latin typeface="Aptos Display" panose="020B0004020202020204" pitchFamily="34" charset="0"/>
              </a:rPr>
              <a:t>THREE</a:t>
            </a:r>
            <a:r>
              <a:rPr lang="en-US" sz="1400" b="0" i="0" dirty="0">
                <a:solidFill>
                  <a:srgbClr val="3A3A3A"/>
                </a:solidFill>
                <a:effectLst/>
                <a:latin typeface="Aptos Display" panose="020B0004020202020204" pitchFamily="34" charset="0"/>
              </a:rPr>
              <a:t> non-academic partner from WB countries (WBC) and </a:t>
            </a:r>
            <a:endParaRPr lang="hr-BA" sz="1400" b="0" i="0" dirty="0">
              <a:solidFill>
                <a:srgbClr val="3A3A3A"/>
              </a:solidFill>
              <a:effectLst/>
              <a:latin typeface="Aptos Display" panose="020B0004020202020204" pitchFamily="34" charset="0"/>
            </a:endParaRPr>
          </a:p>
          <a:p>
            <a:r>
              <a:rPr lang="en-US" sz="1400" b="1" i="0" dirty="0">
                <a:effectLst/>
                <a:latin typeface="Aptos Display" panose="020B0004020202020204" pitchFamily="34" charset="0"/>
              </a:rPr>
              <a:t>ONE</a:t>
            </a:r>
            <a:r>
              <a:rPr lang="en-US" sz="1400" b="0" i="0" dirty="0">
                <a:solidFill>
                  <a:srgbClr val="3A3A3A"/>
                </a:solidFill>
                <a:effectLst/>
                <a:latin typeface="Aptos Display" panose="020B0004020202020204" pitchFamily="34" charset="0"/>
              </a:rPr>
              <a:t> associated partner (AP).</a:t>
            </a:r>
            <a:endParaRPr lang="en-US" sz="1400" dirty="0">
              <a:latin typeface="Aptos Display" panose="020B0004020202020204" pitchFamily="34" charset="0"/>
            </a:endParaRPr>
          </a:p>
        </p:txBody>
      </p:sp>
      <p:sp>
        <p:nvSpPr>
          <p:cNvPr id="16" name="TextBox 15">
            <a:extLst>
              <a:ext uri="{FF2B5EF4-FFF2-40B4-BE49-F238E27FC236}">
                <a16:creationId xmlns:a16="http://schemas.microsoft.com/office/drawing/2014/main" id="{A893C53F-C4D3-1710-1F2F-7859E2BCA44D}"/>
              </a:ext>
            </a:extLst>
          </p:cNvPr>
          <p:cNvSpPr txBox="1"/>
          <p:nvPr/>
        </p:nvSpPr>
        <p:spPr>
          <a:xfrm>
            <a:off x="551384" y="1206044"/>
            <a:ext cx="1008113" cy="276999"/>
          </a:xfrm>
          <a:prstGeom prst="rect">
            <a:avLst/>
          </a:prstGeom>
          <a:noFill/>
        </p:spPr>
        <p:txBody>
          <a:bodyPr wrap="square">
            <a:spAutoFit/>
          </a:bodyPr>
          <a:lstStyle/>
          <a:p>
            <a:pPr algn="ctr"/>
            <a:r>
              <a:rPr lang="en-US" sz="1200" b="0" i="0" dirty="0">
                <a:solidFill>
                  <a:srgbClr val="3A3A3A"/>
                </a:solidFill>
                <a:effectLst/>
                <a:latin typeface="Aptos Display" panose="020B0004020202020204" pitchFamily="34" charset="0"/>
              </a:rPr>
              <a:t>16 partners</a:t>
            </a:r>
            <a:endParaRPr lang="en-US" sz="1200" dirty="0">
              <a:latin typeface="Aptos Display" panose="020B0004020202020204" pitchFamily="34" charset="0"/>
            </a:endParaRPr>
          </a:p>
        </p:txBody>
      </p:sp>
      <p:sp>
        <p:nvSpPr>
          <p:cNvPr id="4" name="TextBox 3">
            <a:extLst>
              <a:ext uri="{FF2B5EF4-FFF2-40B4-BE49-F238E27FC236}">
                <a16:creationId xmlns:a16="http://schemas.microsoft.com/office/drawing/2014/main" id="{E565A13D-792B-412C-6B28-1E782ECA94F9}"/>
              </a:ext>
            </a:extLst>
          </p:cNvPr>
          <p:cNvSpPr txBox="1"/>
          <p:nvPr/>
        </p:nvSpPr>
        <p:spPr>
          <a:xfrm>
            <a:off x="269148" y="3955424"/>
            <a:ext cx="6730724" cy="1400383"/>
          </a:xfrm>
          <a:prstGeom prst="rect">
            <a:avLst/>
          </a:prstGeom>
          <a:noFill/>
        </p:spPr>
        <p:txBody>
          <a:bodyPr wrap="square">
            <a:spAutoFit/>
          </a:bodyPr>
          <a:lstStyle/>
          <a:p>
            <a:pPr algn="just" fontAlgn="base">
              <a:spcAft>
                <a:spcPts val="600"/>
              </a:spcAft>
            </a:pPr>
            <a:r>
              <a:rPr lang="en-US" sz="1400" dirty="0">
                <a:solidFill>
                  <a:srgbClr val="3A3A3A"/>
                </a:solidFill>
                <a:effectLst/>
                <a:latin typeface="Aptos Display" panose="020B0004020202020204" pitchFamily="34" charset="0"/>
                <a:ea typeface="Times New Roman" panose="02020603050405020304" pitchFamily="18" charset="0"/>
              </a:rPr>
              <a:t>WB HEIs will improve the level of student </a:t>
            </a:r>
            <a:r>
              <a:rPr lang="hr-BA" sz="1400" dirty="0">
                <a:solidFill>
                  <a:srgbClr val="3A3A3A"/>
                </a:solidFill>
                <a:effectLst/>
                <a:latin typeface="Aptos Display" panose="020B0004020202020204" pitchFamily="34" charset="0"/>
                <a:ea typeface="Times New Roman" panose="02020603050405020304" pitchFamily="18" charset="0"/>
              </a:rPr>
              <a:t>competencies</a:t>
            </a:r>
            <a:r>
              <a:rPr lang="en-US" sz="1400" dirty="0">
                <a:solidFill>
                  <a:srgbClr val="3A3A3A"/>
                </a:solidFill>
                <a:effectLst/>
                <a:latin typeface="Aptos Display" panose="020B0004020202020204" pitchFamily="34" charset="0"/>
                <a:ea typeface="Times New Roman" panose="02020603050405020304" pitchFamily="18" charset="0"/>
              </a:rPr>
              <a:t> and skills through</a:t>
            </a:r>
            <a:r>
              <a:rPr lang="hr-BA" sz="1400" dirty="0">
                <a:solidFill>
                  <a:srgbClr val="3A3A3A"/>
                </a:solidFill>
                <a:latin typeface="Aptos Display" panose="020B0004020202020204" pitchFamily="34" charset="0"/>
                <a:ea typeface="Times New Roman" panose="02020603050405020304" pitchFamily="18" charset="0"/>
              </a:rPr>
              <a:t>:</a:t>
            </a:r>
            <a:endParaRPr lang="hr-BA" sz="1400" dirty="0">
              <a:solidFill>
                <a:srgbClr val="3A3A3A"/>
              </a:solidFill>
              <a:effectLst/>
              <a:latin typeface="Aptos Display" panose="020B0004020202020204" pitchFamily="34" charset="0"/>
              <a:ea typeface="Times New Roman" panose="02020603050405020304" pitchFamily="18" charset="0"/>
            </a:endParaRPr>
          </a:p>
          <a:p>
            <a:pPr algn="just" fontAlgn="base">
              <a:spcAft>
                <a:spcPts val="600"/>
              </a:spcAft>
            </a:pPr>
            <a:r>
              <a:rPr lang="hr-BA" sz="1400" dirty="0">
                <a:solidFill>
                  <a:srgbClr val="3A3A3A"/>
                </a:solidFill>
                <a:latin typeface="Aptos Display" panose="020B0004020202020204" pitchFamily="34" charset="0"/>
                <a:ea typeface="Times New Roman" panose="02020603050405020304" pitchFamily="18" charset="0"/>
              </a:rPr>
              <a:t>- </a:t>
            </a:r>
            <a:r>
              <a:rPr lang="en-US" sz="1400" dirty="0">
                <a:solidFill>
                  <a:srgbClr val="3A3A3A"/>
                </a:solidFill>
                <a:effectLst/>
                <a:latin typeface="Aptos Display" panose="020B0004020202020204" pitchFamily="34" charset="0"/>
                <a:ea typeface="Times New Roman" panose="02020603050405020304" pitchFamily="18" charset="0"/>
              </a:rPr>
              <a:t>modernization/development of Undergrad/Master studies curricula, </a:t>
            </a:r>
            <a:endParaRPr lang="hr-BA" sz="1400" dirty="0">
              <a:solidFill>
                <a:srgbClr val="3A3A3A"/>
              </a:solidFill>
              <a:effectLst/>
              <a:latin typeface="Aptos Display" panose="020B0004020202020204" pitchFamily="34" charset="0"/>
              <a:ea typeface="Times New Roman" panose="02020603050405020304" pitchFamily="18" charset="0"/>
            </a:endParaRPr>
          </a:p>
          <a:p>
            <a:pPr algn="just" fontAlgn="base">
              <a:spcAft>
                <a:spcPts val="600"/>
              </a:spcAft>
            </a:pPr>
            <a:r>
              <a:rPr lang="hr-BA" sz="1400" dirty="0">
                <a:solidFill>
                  <a:srgbClr val="3A3A3A"/>
                </a:solidFill>
                <a:latin typeface="Aptos Display" panose="020B0004020202020204" pitchFamily="34" charset="0"/>
                <a:ea typeface="Times New Roman" panose="02020603050405020304" pitchFamily="18" charset="0"/>
              </a:rPr>
              <a:t>- </a:t>
            </a:r>
            <a:r>
              <a:rPr lang="en-US" sz="1400" dirty="0">
                <a:solidFill>
                  <a:srgbClr val="3A3A3A"/>
                </a:solidFill>
                <a:effectLst/>
                <a:latin typeface="Aptos Display" panose="020B0004020202020204" pitchFamily="34" charset="0"/>
                <a:ea typeface="Times New Roman" panose="02020603050405020304" pitchFamily="18" charset="0"/>
              </a:rPr>
              <a:t>increase the level of teaching staff expert and language skills,</a:t>
            </a:r>
            <a:endParaRPr lang="hr-BA" sz="1400" dirty="0">
              <a:solidFill>
                <a:srgbClr val="3A3A3A"/>
              </a:solidFill>
              <a:effectLst/>
              <a:latin typeface="Aptos Display" panose="020B0004020202020204" pitchFamily="34" charset="0"/>
              <a:ea typeface="Times New Roman" panose="02020603050405020304" pitchFamily="18" charset="0"/>
            </a:endParaRPr>
          </a:p>
          <a:p>
            <a:pPr algn="just" fontAlgn="base">
              <a:spcAft>
                <a:spcPts val="600"/>
              </a:spcAft>
            </a:pPr>
            <a:r>
              <a:rPr lang="hr-BA" sz="1400" dirty="0">
                <a:solidFill>
                  <a:srgbClr val="3A3A3A"/>
                </a:solidFill>
                <a:latin typeface="Aptos Display" panose="020B0004020202020204" pitchFamily="34" charset="0"/>
                <a:ea typeface="Times New Roman" panose="02020603050405020304" pitchFamily="18" charset="0"/>
              </a:rPr>
              <a:t>- </a:t>
            </a:r>
            <a:r>
              <a:rPr lang="en-US" sz="1400" b="0" i="0" dirty="0">
                <a:solidFill>
                  <a:srgbClr val="3A3A3A"/>
                </a:solidFill>
                <a:effectLst/>
                <a:latin typeface="Aptos Display" panose="020B0004020202020204" pitchFamily="34" charset="0"/>
              </a:rPr>
              <a:t>increase awareness of public sector on risks related to TDG and improve skills of TDG professionals through trainings devoted to them.</a:t>
            </a:r>
            <a:endParaRPr lang="en-US" sz="1400" dirty="0">
              <a:solidFill>
                <a:srgbClr val="FF0000"/>
              </a:solidFill>
              <a:effectLst/>
              <a:latin typeface="Aptos Display" panose="020B0004020202020204" pitchFamily="34" charset="0"/>
              <a:ea typeface="Times New Roman" panose="02020603050405020304" pitchFamily="18" charset="0"/>
            </a:endParaRPr>
          </a:p>
        </p:txBody>
      </p:sp>
      <p:pic>
        <p:nvPicPr>
          <p:cNvPr id="8" name="Picture 7">
            <a:extLst>
              <a:ext uri="{FF2B5EF4-FFF2-40B4-BE49-F238E27FC236}">
                <a16:creationId xmlns:a16="http://schemas.microsoft.com/office/drawing/2014/main" id="{4C376F03-7AAD-BECB-8239-26FB2EF6D778}"/>
              </a:ext>
            </a:extLst>
          </p:cNvPr>
          <p:cNvPicPr>
            <a:picLocks noChangeAspect="1"/>
          </p:cNvPicPr>
          <p:nvPr/>
        </p:nvPicPr>
        <p:blipFill>
          <a:blip r:embed="rId2"/>
          <a:stretch>
            <a:fillRect/>
          </a:stretch>
        </p:blipFill>
        <p:spPr>
          <a:xfrm>
            <a:off x="424672" y="3071813"/>
            <a:ext cx="792341" cy="759599"/>
          </a:xfrm>
          <a:prstGeom prst="rect">
            <a:avLst/>
          </a:prstGeom>
        </p:spPr>
      </p:pic>
      <p:pic>
        <p:nvPicPr>
          <p:cNvPr id="3074" name="Picture 2" descr="Construction Worker - Reading Plan Stock Vector - Illustration of manual,  handy: 30532710">
            <a:extLst>
              <a:ext uri="{FF2B5EF4-FFF2-40B4-BE49-F238E27FC236}">
                <a16:creationId xmlns:a16="http://schemas.microsoft.com/office/drawing/2014/main" id="{D3EFF9F2-2CAD-F01D-687A-0A96F07BE8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031267"/>
            <a:ext cx="2270980" cy="19871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B440105-7BD3-1299-2DBA-D52B1E9B5000}"/>
              </a:ext>
            </a:extLst>
          </p:cNvPr>
          <p:cNvSpPr txBox="1"/>
          <p:nvPr/>
        </p:nvSpPr>
        <p:spPr>
          <a:xfrm>
            <a:off x="6744072" y="1483043"/>
            <a:ext cx="1823698" cy="369332"/>
          </a:xfrm>
          <a:prstGeom prst="rect">
            <a:avLst/>
          </a:prstGeom>
          <a:solidFill>
            <a:srgbClr val="0070C0"/>
          </a:solidFill>
        </p:spPr>
        <p:txBody>
          <a:bodyPr wrap="square">
            <a:spAutoFit/>
          </a:bodyPr>
          <a:lstStyle/>
          <a:p>
            <a:r>
              <a:rPr lang="en-US" dirty="0">
                <a:solidFill>
                  <a:schemeClr val="bg1"/>
                </a:solidFill>
                <a:latin typeface="Aptos Display" panose="020B0004020202020204" pitchFamily="34" charset="0"/>
              </a:rPr>
              <a:t>workers</a:t>
            </a:r>
          </a:p>
        </p:txBody>
      </p:sp>
      <p:pic>
        <p:nvPicPr>
          <p:cNvPr id="3076" name="Picture 4" descr="Female Construction Worker | Great PowerPoint ClipArt for Presentations -  PresenterMedia.com">
            <a:extLst>
              <a:ext uri="{FF2B5EF4-FFF2-40B4-BE49-F238E27FC236}">
                <a16:creationId xmlns:a16="http://schemas.microsoft.com/office/drawing/2014/main" id="{763FB5FA-6153-34EF-45C0-F03A07A49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9500" y="1936892"/>
            <a:ext cx="1174427" cy="3789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737B605-91A6-5F63-6725-1257C913FF8B}"/>
              </a:ext>
            </a:extLst>
          </p:cNvPr>
          <p:cNvPicPr>
            <a:picLocks noChangeAspect="1"/>
          </p:cNvPicPr>
          <p:nvPr/>
        </p:nvPicPr>
        <p:blipFill>
          <a:blip r:embed="rId5"/>
          <a:stretch>
            <a:fillRect/>
          </a:stretch>
        </p:blipFill>
        <p:spPr>
          <a:xfrm>
            <a:off x="8544272" y="836712"/>
            <a:ext cx="2420216" cy="5374957"/>
          </a:xfrm>
          <a:prstGeom prst="rect">
            <a:avLst/>
          </a:prstGeom>
        </p:spPr>
      </p:pic>
      <p:pic>
        <p:nvPicPr>
          <p:cNvPr id="13" name="Picture 12">
            <a:extLst>
              <a:ext uri="{FF2B5EF4-FFF2-40B4-BE49-F238E27FC236}">
                <a16:creationId xmlns:a16="http://schemas.microsoft.com/office/drawing/2014/main" id="{D9DDE6B6-EA24-5781-9D52-B5530C221CE6}"/>
              </a:ext>
            </a:extLst>
          </p:cNvPr>
          <p:cNvPicPr>
            <a:picLocks noChangeAspect="1"/>
          </p:cNvPicPr>
          <p:nvPr/>
        </p:nvPicPr>
        <p:blipFill>
          <a:blip r:embed="rId6"/>
          <a:stretch>
            <a:fillRect/>
          </a:stretch>
        </p:blipFill>
        <p:spPr>
          <a:xfrm>
            <a:off x="4295800" y="5725139"/>
            <a:ext cx="4186662" cy="386964"/>
          </a:xfrm>
          <a:prstGeom prst="rect">
            <a:avLst/>
          </a:prstGeom>
        </p:spPr>
      </p:pic>
    </p:spTree>
    <p:extLst>
      <p:ext uri="{BB962C8B-B14F-4D97-AF65-F5344CB8AC3E}">
        <p14:creationId xmlns:p14="http://schemas.microsoft.com/office/powerpoint/2010/main" val="157958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A6608-5206-413C-B875-A36B5DE852BF}"/>
              </a:ext>
            </a:extLst>
          </p:cNvPr>
          <p:cNvSpPr>
            <a:spLocks noGrp="1"/>
          </p:cNvSpPr>
          <p:nvPr>
            <p:ph type="title"/>
          </p:nvPr>
        </p:nvSpPr>
        <p:spPr>
          <a:xfrm>
            <a:off x="335360" y="810797"/>
            <a:ext cx="2376264" cy="457963"/>
          </a:xfrm>
          <a:solidFill>
            <a:schemeClr val="bg2">
              <a:lumMod val="50000"/>
            </a:schemeClr>
          </a:solidFill>
        </p:spPr>
        <p:txBody>
          <a:bodyPr anchor="ctr">
            <a:noAutofit/>
          </a:bodyPr>
          <a:lstStyle/>
          <a:p>
            <a:pPr algn="l"/>
            <a:r>
              <a:rPr lang="bs-Latn-BA" sz="1400" dirty="0">
                <a:solidFill>
                  <a:schemeClr val="bg1"/>
                </a:solidFill>
              </a:rPr>
              <a:t>MAIN OBJECTIVES PROJECT</a:t>
            </a:r>
            <a:endParaRPr lang="en-US" sz="1400" dirty="0">
              <a:solidFill>
                <a:schemeClr val="bg1"/>
              </a:solidFill>
            </a:endParaRPr>
          </a:p>
        </p:txBody>
      </p:sp>
      <p:graphicFrame>
        <p:nvGraphicFramePr>
          <p:cNvPr id="5" name="Content Placeholder 2">
            <a:extLst>
              <a:ext uri="{FF2B5EF4-FFF2-40B4-BE49-F238E27FC236}">
                <a16:creationId xmlns:a16="http://schemas.microsoft.com/office/drawing/2014/main" id="{4E73EFF9-9AB9-AE7F-A241-898FC96B96B4}"/>
              </a:ext>
            </a:extLst>
          </p:cNvPr>
          <p:cNvGraphicFramePr>
            <a:graphicFrameLocks noGrp="1"/>
          </p:cNvGraphicFramePr>
          <p:nvPr>
            <p:ph idx="1"/>
            <p:extLst>
              <p:ext uri="{D42A27DB-BD31-4B8C-83A1-F6EECF244321}">
                <p14:modId xmlns:p14="http://schemas.microsoft.com/office/powerpoint/2010/main" val="298657784"/>
              </p:ext>
            </p:extLst>
          </p:nvPr>
        </p:nvGraphicFramePr>
        <p:xfrm>
          <a:off x="609600" y="1268760"/>
          <a:ext cx="11319048" cy="4857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D1B1F32-0C30-1C7B-0C7C-07E28555F3B7}"/>
              </a:ext>
            </a:extLst>
          </p:cNvPr>
          <p:cNvPicPr>
            <a:picLocks noChangeAspect="1"/>
          </p:cNvPicPr>
          <p:nvPr/>
        </p:nvPicPr>
        <p:blipFill>
          <a:blip r:embed="rId7"/>
          <a:stretch>
            <a:fillRect/>
          </a:stretch>
        </p:blipFill>
        <p:spPr>
          <a:xfrm>
            <a:off x="9984433" y="1740185"/>
            <a:ext cx="1055531" cy="620260"/>
          </a:xfrm>
          <a:prstGeom prst="rect">
            <a:avLst/>
          </a:prstGeom>
        </p:spPr>
      </p:pic>
      <p:pic>
        <p:nvPicPr>
          <p:cNvPr id="6" name="Picture 5">
            <a:extLst>
              <a:ext uri="{FF2B5EF4-FFF2-40B4-BE49-F238E27FC236}">
                <a16:creationId xmlns:a16="http://schemas.microsoft.com/office/drawing/2014/main" id="{9D3C3A5B-5FDE-DA24-D66B-9EA4EA0D44D5}"/>
              </a:ext>
            </a:extLst>
          </p:cNvPr>
          <p:cNvPicPr>
            <a:picLocks noChangeAspect="1"/>
          </p:cNvPicPr>
          <p:nvPr/>
        </p:nvPicPr>
        <p:blipFill>
          <a:blip r:embed="rId7"/>
          <a:stretch>
            <a:fillRect/>
          </a:stretch>
        </p:blipFill>
        <p:spPr>
          <a:xfrm>
            <a:off x="9984432" y="3312915"/>
            <a:ext cx="1055531" cy="620260"/>
          </a:xfrm>
          <a:prstGeom prst="rect">
            <a:avLst/>
          </a:prstGeom>
        </p:spPr>
      </p:pic>
      <p:pic>
        <p:nvPicPr>
          <p:cNvPr id="7" name="Picture 6">
            <a:extLst>
              <a:ext uri="{FF2B5EF4-FFF2-40B4-BE49-F238E27FC236}">
                <a16:creationId xmlns:a16="http://schemas.microsoft.com/office/drawing/2014/main" id="{15EF7812-EB5C-9D47-53F7-4C697BA1E28F}"/>
              </a:ext>
            </a:extLst>
          </p:cNvPr>
          <p:cNvPicPr>
            <a:picLocks noChangeAspect="1"/>
          </p:cNvPicPr>
          <p:nvPr/>
        </p:nvPicPr>
        <p:blipFill>
          <a:blip r:embed="rId7"/>
          <a:stretch>
            <a:fillRect/>
          </a:stretch>
        </p:blipFill>
        <p:spPr>
          <a:xfrm>
            <a:off x="9984432" y="5085184"/>
            <a:ext cx="1055531" cy="620260"/>
          </a:xfrm>
          <a:prstGeom prst="rect">
            <a:avLst/>
          </a:prstGeom>
        </p:spPr>
      </p:pic>
    </p:spTree>
    <p:extLst>
      <p:ext uri="{BB962C8B-B14F-4D97-AF65-F5344CB8AC3E}">
        <p14:creationId xmlns:p14="http://schemas.microsoft.com/office/powerpoint/2010/main" val="2907003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DC8C8B3-DA3C-CDD3-7B5D-9C6C9AE4194E}"/>
              </a:ext>
            </a:extLst>
          </p:cNvPr>
          <p:cNvSpPr txBox="1"/>
          <p:nvPr/>
        </p:nvSpPr>
        <p:spPr>
          <a:xfrm>
            <a:off x="363690" y="831433"/>
            <a:ext cx="3356046" cy="369332"/>
          </a:xfrm>
          <a:prstGeom prst="rect">
            <a:avLst/>
          </a:prstGeom>
          <a:noFill/>
        </p:spPr>
        <p:txBody>
          <a:bodyPr wrap="square">
            <a:spAutoFit/>
          </a:bodyPr>
          <a:lstStyle/>
          <a:p>
            <a:pPr algn="l" fontAlgn="base"/>
            <a:r>
              <a:rPr lang="en-US" b="0" i="0" dirty="0">
                <a:solidFill>
                  <a:srgbClr val="FF6600"/>
                </a:solidFill>
                <a:effectLst/>
                <a:latin typeface="Aptos Display" panose="020B0004020202020204" pitchFamily="34" charset="0"/>
              </a:rPr>
              <a:t>Workplan</a:t>
            </a:r>
            <a:r>
              <a:rPr lang="hr-BA" b="0" i="0" dirty="0">
                <a:solidFill>
                  <a:srgbClr val="FF6600"/>
                </a:solidFill>
                <a:effectLst/>
                <a:latin typeface="Aptos Display" panose="020B0004020202020204" pitchFamily="34" charset="0"/>
              </a:rPr>
              <a:t> DGTRANS (3 Years)</a:t>
            </a:r>
            <a:endParaRPr lang="en-US" b="0" i="0" dirty="0">
              <a:solidFill>
                <a:srgbClr val="FF6600"/>
              </a:solidFill>
              <a:effectLst/>
              <a:latin typeface="Aptos Display" panose="020B0004020202020204" pitchFamily="34" charset="0"/>
            </a:endParaRPr>
          </a:p>
        </p:txBody>
      </p:sp>
      <p:pic>
        <p:nvPicPr>
          <p:cNvPr id="4098" name="Picture 2" descr="Free construction workers, Download Free construction workers png images,  Free ClipArts on Clipart Library">
            <a:extLst>
              <a:ext uri="{FF2B5EF4-FFF2-40B4-BE49-F238E27FC236}">
                <a16:creationId xmlns:a16="http://schemas.microsoft.com/office/drawing/2014/main" id="{B62FF7C3-0B61-ABCB-3AEB-7CABBDA7D5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708" y="3048394"/>
            <a:ext cx="3036028" cy="30651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2974091-8308-386F-6519-05CAF3582B8D}"/>
              </a:ext>
            </a:extLst>
          </p:cNvPr>
          <p:cNvPicPr>
            <a:picLocks noChangeAspect="1"/>
          </p:cNvPicPr>
          <p:nvPr/>
        </p:nvPicPr>
        <p:blipFill>
          <a:blip r:embed="rId3"/>
          <a:stretch>
            <a:fillRect/>
          </a:stretch>
        </p:blipFill>
        <p:spPr>
          <a:xfrm>
            <a:off x="4191547" y="831433"/>
            <a:ext cx="7665093" cy="5351999"/>
          </a:xfrm>
          <a:prstGeom prst="rect">
            <a:avLst/>
          </a:prstGeom>
        </p:spPr>
      </p:pic>
      <p:pic>
        <p:nvPicPr>
          <p:cNvPr id="7" name="Picture 6">
            <a:extLst>
              <a:ext uri="{FF2B5EF4-FFF2-40B4-BE49-F238E27FC236}">
                <a16:creationId xmlns:a16="http://schemas.microsoft.com/office/drawing/2014/main" id="{17E2D245-05AB-BC90-E690-4563EBFD85C7}"/>
              </a:ext>
            </a:extLst>
          </p:cNvPr>
          <p:cNvPicPr>
            <a:picLocks noChangeAspect="1"/>
          </p:cNvPicPr>
          <p:nvPr/>
        </p:nvPicPr>
        <p:blipFill>
          <a:blip r:embed="rId4"/>
          <a:stretch>
            <a:fillRect/>
          </a:stretch>
        </p:blipFill>
        <p:spPr>
          <a:xfrm>
            <a:off x="249340" y="1325609"/>
            <a:ext cx="3904764" cy="1048830"/>
          </a:xfrm>
          <a:prstGeom prst="rect">
            <a:avLst/>
          </a:prstGeom>
        </p:spPr>
      </p:pic>
    </p:spTree>
    <p:extLst>
      <p:ext uri="{BB962C8B-B14F-4D97-AF65-F5344CB8AC3E}">
        <p14:creationId xmlns:p14="http://schemas.microsoft.com/office/powerpoint/2010/main" val="992597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B965F-2EB7-D29A-D0D1-1F5E4042A40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20C99D1-4E03-0ED2-55EB-BD8CB1220C07}"/>
              </a:ext>
            </a:extLst>
          </p:cNvPr>
          <p:cNvSpPr txBox="1"/>
          <p:nvPr/>
        </p:nvSpPr>
        <p:spPr>
          <a:xfrm>
            <a:off x="363690" y="831433"/>
            <a:ext cx="3156769" cy="369332"/>
          </a:xfrm>
          <a:prstGeom prst="rect">
            <a:avLst/>
          </a:prstGeom>
          <a:noFill/>
        </p:spPr>
        <p:txBody>
          <a:bodyPr wrap="square">
            <a:spAutoFit/>
          </a:bodyPr>
          <a:lstStyle/>
          <a:p>
            <a:pPr algn="l" fontAlgn="base"/>
            <a:r>
              <a:rPr lang="en-US" b="0" i="0" dirty="0">
                <a:solidFill>
                  <a:srgbClr val="6EC1E4"/>
                </a:solidFill>
                <a:effectLst/>
                <a:latin typeface="Aptos Display" panose="020B0004020202020204" pitchFamily="34" charset="0"/>
              </a:rPr>
              <a:t>Workplan</a:t>
            </a:r>
            <a:r>
              <a:rPr lang="hr-BA" b="0" i="0" dirty="0">
                <a:solidFill>
                  <a:srgbClr val="6EC1E4"/>
                </a:solidFill>
                <a:effectLst/>
                <a:latin typeface="Aptos Display" panose="020B0004020202020204" pitchFamily="34" charset="0"/>
              </a:rPr>
              <a:t> PELMOB (3 Years)</a:t>
            </a:r>
            <a:endParaRPr lang="en-US" b="0" i="0" dirty="0">
              <a:solidFill>
                <a:srgbClr val="6EC1E4"/>
              </a:solidFill>
              <a:effectLst/>
              <a:latin typeface="Aptos Display" panose="020B0004020202020204" pitchFamily="34" charset="0"/>
            </a:endParaRPr>
          </a:p>
        </p:txBody>
      </p:sp>
      <p:pic>
        <p:nvPicPr>
          <p:cNvPr id="6" name="Picture 2" descr="Free construction workers, Download Free construction workers png images,  Free ClipArts on Clipart Library">
            <a:extLst>
              <a:ext uri="{FF2B5EF4-FFF2-40B4-BE49-F238E27FC236}">
                <a16:creationId xmlns:a16="http://schemas.microsoft.com/office/drawing/2014/main" id="{623ABC5F-DCF2-39B9-CB0D-ED6FA18C8A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956" y="2989422"/>
            <a:ext cx="3036028" cy="306511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6BC4847-4FD3-8FE1-7A4B-9963D96A1C4D}"/>
              </a:ext>
            </a:extLst>
          </p:cNvPr>
          <p:cNvPicPr>
            <a:picLocks noChangeAspect="1"/>
          </p:cNvPicPr>
          <p:nvPr/>
        </p:nvPicPr>
        <p:blipFill>
          <a:blip r:embed="rId3"/>
          <a:stretch>
            <a:fillRect/>
          </a:stretch>
        </p:blipFill>
        <p:spPr>
          <a:xfrm>
            <a:off x="4244113" y="866705"/>
            <a:ext cx="7552932" cy="5270268"/>
          </a:xfrm>
          <a:prstGeom prst="rect">
            <a:avLst/>
          </a:prstGeom>
        </p:spPr>
      </p:pic>
      <p:pic>
        <p:nvPicPr>
          <p:cNvPr id="7" name="Picture 6">
            <a:extLst>
              <a:ext uri="{FF2B5EF4-FFF2-40B4-BE49-F238E27FC236}">
                <a16:creationId xmlns:a16="http://schemas.microsoft.com/office/drawing/2014/main" id="{AF50D424-E703-BAB8-46D0-1E80A9AFA32F}"/>
              </a:ext>
            </a:extLst>
          </p:cNvPr>
          <p:cNvPicPr>
            <a:picLocks noChangeAspect="1"/>
          </p:cNvPicPr>
          <p:nvPr/>
        </p:nvPicPr>
        <p:blipFill>
          <a:blip r:embed="rId4"/>
          <a:stretch>
            <a:fillRect/>
          </a:stretch>
        </p:blipFill>
        <p:spPr>
          <a:xfrm>
            <a:off x="263352" y="1200765"/>
            <a:ext cx="3880422" cy="1502342"/>
          </a:xfrm>
          <a:prstGeom prst="rect">
            <a:avLst/>
          </a:prstGeom>
        </p:spPr>
      </p:pic>
    </p:spTree>
    <p:extLst>
      <p:ext uri="{BB962C8B-B14F-4D97-AF65-F5344CB8AC3E}">
        <p14:creationId xmlns:p14="http://schemas.microsoft.com/office/powerpoint/2010/main" val="3911197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FCAD6-D857-13FC-77C5-A743D175AC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BF2B6-5393-060A-F14D-0BFC4B054A86}"/>
              </a:ext>
            </a:extLst>
          </p:cNvPr>
          <p:cNvSpPr>
            <a:spLocks noGrp="1"/>
          </p:cNvSpPr>
          <p:nvPr>
            <p:ph type="title"/>
          </p:nvPr>
        </p:nvSpPr>
        <p:spPr>
          <a:xfrm>
            <a:off x="185622" y="920736"/>
            <a:ext cx="3895002" cy="547464"/>
          </a:xfrm>
        </p:spPr>
        <p:txBody>
          <a:bodyPr>
            <a:noAutofit/>
          </a:bodyPr>
          <a:lstStyle/>
          <a:p>
            <a:pPr algn="l"/>
            <a:r>
              <a:rPr lang="bs-Latn-BA" sz="2400" dirty="0"/>
              <a:t>PROJECT ACHIEVEMENTS</a:t>
            </a:r>
            <a:endParaRPr lang="en-US" sz="2400" dirty="0"/>
          </a:p>
        </p:txBody>
      </p:sp>
      <p:graphicFrame>
        <p:nvGraphicFramePr>
          <p:cNvPr id="3" name="Table 2">
            <a:extLst>
              <a:ext uri="{FF2B5EF4-FFF2-40B4-BE49-F238E27FC236}">
                <a16:creationId xmlns:a16="http://schemas.microsoft.com/office/drawing/2014/main" id="{410CFC82-9A1B-980B-CB12-81BB936BA4C3}"/>
              </a:ext>
            </a:extLst>
          </p:cNvPr>
          <p:cNvGraphicFramePr>
            <a:graphicFrameLocks noGrp="1"/>
          </p:cNvGraphicFramePr>
          <p:nvPr>
            <p:extLst>
              <p:ext uri="{D42A27DB-BD31-4B8C-83A1-F6EECF244321}">
                <p14:modId xmlns:p14="http://schemas.microsoft.com/office/powerpoint/2010/main" val="4013935379"/>
              </p:ext>
            </p:extLst>
          </p:nvPr>
        </p:nvGraphicFramePr>
        <p:xfrm>
          <a:off x="1811524" y="2148761"/>
          <a:ext cx="2623966" cy="518160"/>
        </p:xfrm>
        <a:graphic>
          <a:graphicData uri="http://schemas.openxmlformats.org/drawingml/2006/table">
            <a:tbl>
              <a:tblPr/>
              <a:tblGrid>
                <a:gridCol w="2623966">
                  <a:extLst>
                    <a:ext uri="{9D8B030D-6E8A-4147-A177-3AD203B41FA5}">
                      <a16:colId xmlns:a16="http://schemas.microsoft.com/office/drawing/2014/main" val="1381574390"/>
                    </a:ext>
                  </a:extLst>
                </a:gridCol>
              </a:tblGrid>
              <a:tr h="0">
                <a:tc>
                  <a:txBody>
                    <a:bodyPr/>
                    <a:lstStyle/>
                    <a:p>
                      <a:pPr algn="ct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Greece </a:t>
                      </a:r>
                      <a:endParaRPr lang="hr-BA" sz="14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11" name="Table 10">
            <a:extLst>
              <a:ext uri="{FF2B5EF4-FFF2-40B4-BE49-F238E27FC236}">
                <a16:creationId xmlns:a16="http://schemas.microsoft.com/office/drawing/2014/main" id="{A81C794F-B3D4-C5BB-8BC6-4483FE8F7AA0}"/>
              </a:ext>
            </a:extLst>
          </p:cNvPr>
          <p:cNvGraphicFramePr>
            <a:graphicFrameLocks noGrp="1"/>
          </p:cNvGraphicFramePr>
          <p:nvPr>
            <p:extLst>
              <p:ext uri="{D42A27DB-BD31-4B8C-83A1-F6EECF244321}">
                <p14:modId xmlns:p14="http://schemas.microsoft.com/office/powerpoint/2010/main" val="2708266507"/>
              </p:ext>
            </p:extLst>
          </p:nvPr>
        </p:nvGraphicFramePr>
        <p:xfrm>
          <a:off x="4141878" y="849288"/>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11</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sp>
        <p:nvSpPr>
          <p:cNvPr id="5" name="TextBox 4">
            <a:extLst>
              <a:ext uri="{FF2B5EF4-FFF2-40B4-BE49-F238E27FC236}">
                <a16:creationId xmlns:a16="http://schemas.microsoft.com/office/drawing/2014/main" id="{17D8EC4C-3C2A-9083-822C-6780C0C300A5}"/>
              </a:ext>
            </a:extLst>
          </p:cNvPr>
          <p:cNvSpPr txBox="1"/>
          <p:nvPr/>
        </p:nvSpPr>
        <p:spPr>
          <a:xfrm>
            <a:off x="4921970" y="754416"/>
            <a:ext cx="7084408" cy="769441"/>
          </a:xfrm>
          <a:prstGeom prst="rect">
            <a:avLst/>
          </a:prstGeom>
          <a:noFill/>
        </p:spPr>
        <p:txBody>
          <a:bodyPr wrap="square">
            <a:spAutoFit/>
          </a:bodyPr>
          <a:lstStyle/>
          <a:p>
            <a:r>
              <a:rPr lang="hr-BA" sz="1600" b="1" i="0" dirty="0">
                <a:effectLst/>
                <a:latin typeface="Aptos Display" panose="020B0004020202020204" pitchFamily="34" charset="0"/>
              </a:rPr>
              <a:t>11 </a:t>
            </a:r>
            <a:r>
              <a:rPr lang="en-US" sz="1600" b="1" i="0" dirty="0">
                <a:effectLst/>
                <a:latin typeface="Aptos Display" panose="020B0004020202020204" pitchFamily="34" charset="0"/>
              </a:rPr>
              <a:t>REPORTS ON </a:t>
            </a:r>
            <a:r>
              <a:rPr lang="hr-BA" sz="1600" b="1" i="0" dirty="0">
                <a:effectLst/>
                <a:latin typeface="Aptos Display" panose="020B0004020202020204" pitchFamily="34" charset="0"/>
              </a:rPr>
              <a:t>ANALYSES </a:t>
            </a:r>
            <a:r>
              <a:rPr lang="en-US" sz="1600" b="1" i="0" dirty="0">
                <a:effectLst/>
                <a:latin typeface="Aptos Display" panose="020B0004020202020204" pitchFamily="34" charset="0"/>
              </a:rPr>
              <a:t>KEY ISSUES </a:t>
            </a:r>
            <a:r>
              <a:rPr lang="hr-BA" sz="1600" b="1" i="0" dirty="0">
                <a:effectLst/>
                <a:latin typeface="Aptos Display" panose="020B0004020202020204" pitchFamily="34" charset="0"/>
              </a:rPr>
              <a:t>RELATED TO TDG</a:t>
            </a:r>
          </a:p>
          <a:p>
            <a:r>
              <a:rPr lang="en-US" sz="1400" b="0" i="0" dirty="0">
                <a:solidFill>
                  <a:srgbClr val="000000"/>
                </a:solidFill>
                <a:effectLst/>
                <a:latin typeface="Aptos Display" panose="020B0004020202020204" pitchFamily="34" charset="0"/>
              </a:rPr>
              <a:t>4 Reports per each WBC and 1 Integrate report</a:t>
            </a:r>
            <a:br>
              <a:rPr lang="en-US" sz="1400" b="0" i="0" dirty="0">
                <a:solidFill>
                  <a:srgbClr val="000000"/>
                </a:solidFill>
                <a:effectLst/>
                <a:latin typeface="Aptos Display" panose="020B0004020202020204" pitchFamily="34" charset="0"/>
              </a:rPr>
            </a:br>
            <a:r>
              <a:rPr lang="en-US" sz="1400" b="0" i="0" dirty="0">
                <a:solidFill>
                  <a:srgbClr val="000000"/>
                </a:solidFill>
                <a:effectLst/>
                <a:latin typeface="Aptos Display" panose="020B0004020202020204" pitchFamily="34" charset="0"/>
              </a:rPr>
              <a:t>5 Reports per each PC and 1 Integrate report</a:t>
            </a:r>
            <a:endParaRPr lang="en-US" sz="1400" dirty="0">
              <a:effectLst/>
              <a:latin typeface="Aptos Display" panose="020B0004020202020204" pitchFamily="34" charset="0"/>
            </a:endParaRPr>
          </a:p>
        </p:txBody>
      </p:sp>
      <p:graphicFrame>
        <p:nvGraphicFramePr>
          <p:cNvPr id="7" name="Table 6">
            <a:extLst>
              <a:ext uri="{FF2B5EF4-FFF2-40B4-BE49-F238E27FC236}">
                <a16:creationId xmlns:a16="http://schemas.microsoft.com/office/drawing/2014/main" id="{11DC1534-34DF-805E-7440-4E746FD042DE}"/>
              </a:ext>
            </a:extLst>
          </p:cNvPr>
          <p:cNvGraphicFramePr>
            <a:graphicFrameLocks noGrp="1"/>
          </p:cNvGraphicFramePr>
          <p:nvPr>
            <p:extLst>
              <p:ext uri="{D42A27DB-BD31-4B8C-83A1-F6EECF244321}">
                <p14:modId xmlns:p14="http://schemas.microsoft.com/office/powerpoint/2010/main" val="2706365825"/>
              </p:ext>
            </p:extLst>
          </p:nvPr>
        </p:nvGraphicFramePr>
        <p:xfrm>
          <a:off x="1797041" y="2869164"/>
          <a:ext cx="2638449" cy="518160"/>
        </p:xfrm>
        <a:graphic>
          <a:graphicData uri="http://schemas.openxmlformats.org/drawingml/2006/table">
            <a:tbl>
              <a:tblPr/>
              <a:tblGrid>
                <a:gridCol w="2638449">
                  <a:extLst>
                    <a:ext uri="{9D8B030D-6E8A-4147-A177-3AD203B41FA5}">
                      <a16:colId xmlns:a16="http://schemas.microsoft.com/office/drawing/2014/main" val="1381574390"/>
                    </a:ext>
                  </a:extLst>
                </a:gridCol>
              </a:tblGrid>
              <a:tr h="0">
                <a:tc>
                  <a:txBody>
                    <a:bodyPr/>
                    <a:lstStyle/>
                    <a:p>
                      <a:pPr algn="ct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400" b="1" i="0" dirty="0">
                          <a:solidFill>
                            <a:srgbClr val="FF6600"/>
                          </a:solidFill>
                          <a:effectLst/>
                          <a:latin typeface="Aptos Display" panose="020B0004020202020204" pitchFamily="34" charset="0"/>
                        </a:rPr>
                        <a:t>Slovenia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8" name="Table 7">
            <a:extLst>
              <a:ext uri="{FF2B5EF4-FFF2-40B4-BE49-F238E27FC236}">
                <a16:creationId xmlns:a16="http://schemas.microsoft.com/office/drawing/2014/main" id="{EB8D8C23-DA5D-E1C2-B74C-ACB463E1829B}"/>
              </a:ext>
            </a:extLst>
          </p:cNvPr>
          <p:cNvGraphicFramePr>
            <a:graphicFrameLocks noGrp="1"/>
          </p:cNvGraphicFramePr>
          <p:nvPr>
            <p:extLst>
              <p:ext uri="{D42A27DB-BD31-4B8C-83A1-F6EECF244321}">
                <p14:modId xmlns:p14="http://schemas.microsoft.com/office/powerpoint/2010/main" val="2645188297"/>
              </p:ext>
            </p:extLst>
          </p:nvPr>
        </p:nvGraphicFramePr>
        <p:xfrm>
          <a:off x="1765401" y="3590311"/>
          <a:ext cx="2664296" cy="518160"/>
        </p:xfrm>
        <a:graphic>
          <a:graphicData uri="http://schemas.openxmlformats.org/drawingml/2006/table">
            <a:tbl>
              <a:tblPr/>
              <a:tblGrid>
                <a:gridCol w="2664296">
                  <a:extLst>
                    <a:ext uri="{9D8B030D-6E8A-4147-A177-3AD203B41FA5}">
                      <a16:colId xmlns:a16="http://schemas.microsoft.com/office/drawing/2014/main" val="1381574390"/>
                    </a:ext>
                  </a:extLst>
                </a:gridCol>
              </a:tblGrid>
              <a:tr h="0">
                <a:tc>
                  <a:txBody>
                    <a:bodyPr/>
                    <a:lstStyle/>
                    <a:p>
                      <a:pPr algn="ct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400" b="1" i="0" dirty="0">
                          <a:solidFill>
                            <a:srgbClr val="FF6600"/>
                          </a:solidFill>
                          <a:effectLst/>
                          <a:latin typeface="Aptos Display" panose="020B0004020202020204" pitchFamily="34" charset="0"/>
                        </a:rPr>
                        <a:t>Hungary</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9" name="Table 8">
            <a:extLst>
              <a:ext uri="{FF2B5EF4-FFF2-40B4-BE49-F238E27FC236}">
                <a16:creationId xmlns:a16="http://schemas.microsoft.com/office/drawing/2014/main" id="{3BA21039-4B5D-20E9-2E05-144AFC9F64BC}"/>
              </a:ext>
            </a:extLst>
          </p:cNvPr>
          <p:cNvGraphicFramePr>
            <a:graphicFrameLocks noGrp="1"/>
          </p:cNvGraphicFramePr>
          <p:nvPr>
            <p:extLst>
              <p:ext uri="{D42A27DB-BD31-4B8C-83A1-F6EECF244321}">
                <p14:modId xmlns:p14="http://schemas.microsoft.com/office/powerpoint/2010/main" val="652749196"/>
              </p:ext>
            </p:extLst>
          </p:nvPr>
        </p:nvGraphicFramePr>
        <p:xfrm>
          <a:off x="5494989" y="2263816"/>
          <a:ext cx="4392488" cy="579120"/>
        </p:xfrm>
        <a:graphic>
          <a:graphicData uri="http://schemas.openxmlformats.org/drawingml/2006/table">
            <a:tbl>
              <a:tblPr/>
              <a:tblGrid>
                <a:gridCol w="4392488">
                  <a:extLst>
                    <a:ext uri="{9D8B030D-6E8A-4147-A177-3AD203B41FA5}">
                      <a16:colId xmlns:a16="http://schemas.microsoft.com/office/drawing/2014/main" val="1381574390"/>
                    </a:ext>
                  </a:extLst>
                </a:gridCol>
              </a:tblGrid>
              <a:tr h="0">
                <a:tc>
                  <a:txBody>
                    <a:bodyPr/>
                    <a:lstStyle/>
                    <a:p>
                      <a:pPr algn="ct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en-US" sz="1600" b="1" i="0" dirty="0">
                          <a:solidFill>
                            <a:srgbClr val="FF6600"/>
                          </a:solidFill>
                          <a:effectLst/>
                          <a:latin typeface="Aptos Display" panose="020B0004020202020204" pitchFamily="34" charset="0"/>
                        </a:rPr>
                        <a:t> </a:t>
                      </a:r>
                      <a:r>
                        <a:rPr lang="hr-BA" sz="1600" b="1" i="0" dirty="0">
                          <a:solidFill>
                            <a:srgbClr val="FF6600"/>
                          </a:solidFill>
                          <a:effectLst/>
                          <a:latin typeface="Aptos Display" panose="020B0004020202020204" pitchFamily="34" charset="0"/>
                        </a:rPr>
                        <a:t>Bosnia and Herzegovina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13" name="Table 12">
            <a:extLst>
              <a:ext uri="{FF2B5EF4-FFF2-40B4-BE49-F238E27FC236}">
                <a16:creationId xmlns:a16="http://schemas.microsoft.com/office/drawing/2014/main" id="{8B6530AC-0B9D-F60A-F88E-3CBFF150EF07}"/>
              </a:ext>
            </a:extLst>
          </p:cNvPr>
          <p:cNvGraphicFramePr>
            <a:graphicFrameLocks noGrp="1"/>
          </p:cNvGraphicFramePr>
          <p:nvPr>
            <p:extLst>
              <p:ext uri="{D42A27DB-BD31-4B8C-83A1-F6EECF244321}">
                <p14:modId xmlns:p14="http://schemas.microsoft.com/office/powerpoint/2010/main" val="3882782285"/>
              </p:ext>
            </p:extLst>
          </p:nvPr>
        </p:nvGraphicFramePr>
        <p:xfrm>
          <a:off x="1765401" y="4288372"/>
          <a:ext cx="2664296" cy="518160"/>
        </p:xfrm>
        <a:graphic>
          <a:graphicData uri="http://schemas.openxmlformats.org/drawingml/2006/table">
            <a:tbl>
              <a:tblPr/>
              <a:tblGrid>
                <a:gridCol w="2664296">
                  <a:extLst>
                    <a:ext uri="{9D8B030D-6E8A-4147-A177-3AD203B41FA5}">
                      <a16:colId xmlns:a16="http://schemas.microsoft.com/office/drawing/2014/main" val="1381574390"/>
                    </a:ext>
                  </a:extLst>
                </a:gridCol>
              </a:tblGrid>
              <a:tr h="0">
                <a:tc>
                  <a:txBody>
                    <a:bodyPr/>
                    <a:lstStyle/>
                    <a:p>
                      <a:pPr algn="ct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400" b="1" i="0" dirty="0">
                          <a:solidFill>
                            <a:srgbClr val="FF6600"/>
                          </a:solidFill>
                          <a:effectLst/>
                          <a:latin typeface="Aptos Display" panose="020B0004020202020204" pitchFamily="34" charset="0"/>
                        </a:rPr>
                        <a:t>Poland</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14" name="Table 13">
            <a:extLst>
              <a:ext uri="{FF2B5EF4-FFF2-40B4-BE49-F238E27FC236}">
                <a16:creationId xmlns:a16="http://schemas.microsoft.com/office/drawing/2014/main" id="{8DF92376-F0EF-8C20-7C9C-C9B8A9A89B43}"/>
              </a:ext>
            </a:extLst>
          </p:cNvPr>
          <p:cNvGraphicFramePr>
            <a:graphicFrameLocks noGrp="1"/>
          </p:cNvGraphicFramePr>
          <p:nvPr>
            <p:extLst>
              <p:ext uri="{D42A27DB-BD31-4B8C-83A1-F6EECF244321}">
                <p14:modId xmlns:p14="http://schemas.microsoft.com/office/powerpoint/2010/main" val="2967097830"/>
              </p:ext>
            </p:extLst>
          </p:nvPr>
        </p:nvGraphicFramePr>
        <p:xfrm>
          <a:off x="5545887" y="3981847"/>
          <a:ext cx="4380310" cy="579120"/>
        </p:xfrm>
        <a:graphic>
          <a:graphicData uri="http://schemas.openxmlformats.org/drawingml/2006/table">
            <a:tbl>
              <a:tblPr/>
              <a:tblGrid>
                <a:gridCol w="4380310">
                  <a:extLst>
                    <a:ext uri="{9D8B030D-6E8A-4147-A177-3AD203B41FA5}">
                      <a16:colId xmlns:a16="http://schemas.microsoft.com/office/drawing/2014/main" val="1381574390"/>
                    </a:ext>
                  </a:extLst>
                </a:gridCol>
              </a:tblGrid>
              <a:tr h="0">
                <a:tc>
                  <a:txBody>
                    <a:bodyPr/>
                    <a:lstStyle/>
                    <a:p>
                      <a:pPr algn="ct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600" b="1" i="0" dirty="0">
                          <a:solidFill>
                            <a:srgbClr val="FF6600"/>
                          </a:solidFill>
                          <a:effectLst/>
                          <a:latin typeface="Aptos Display" panose="020B0004020202020204" pitchFamily="34" charset="0"/>
                        </a:rPr>
                        <a:t>Kosovo*</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15" name="Table 14">
            <a:extLst>
              <a:ext uri="{FF2B5EF4-FFF2-40B4-BE49-F238E27FC236}">
                <a16:creationId xmlns:a16="http://schemas.microsoft.com/office/drawing/2014/main" id="{DD9806E2-3E5C-33A1-588B-C4596D4F11F1}"/>
              </a:ext>
            </a:extLst>
          </p:cNvPr>
          <p:cNvGraphicFramePr>
            <a:graphicFrameLocks noGrp="1"/>
          </p:cNvGraphicFramePr>
          <p:nvPr>
            <p:extLst>
              <p:ext uri="{D42A27DB-BD31-4B8C-83A1-F6EECF244321}">
                <p14:modId xmlns:p14="http://schemas.microsoft.com/office/powerpoint/2010/main" val="4057228399"/>
              </p:ext>
            </p:extLst>
          </p:nvPr>
        </p:nvGraphicFramePr>
        <p:xfrm>
          <a:off x="5508944" y="3127371"/>
          <a:ext cx="4380310" cy="579120"/>
        </p:xfrm>
        <a:graphic>
          <a:graphicData uri="http://schemas.openxmlformats.org/drawingml/2006/table">
            <a:tbl>
              <a:tblPr/>
              <a:tblGrid>
                <a:gridCol w="4380310">
                  <a:extLst>
                    <a:ext uri="{9D8B030D-6E8A-4147-A177-3AD203B41FA5}">
                      <a16:colId xmlns:a16="http://schemas.microsoft.com/office/drawing/2014/main" val="1381574390"/>
                    </a:ext>
                  </a:extLst>
                </a:gridCol>
              </a:tblGrid>
              <a:tr h="0">
                <a:tc>
                  <a:txBody>
                    <a:bodyPr/>
                    <a:lstStyle/>
                    <a:p>
                      <a:pPr algn="ct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600" b="1" i="0" dirty="0">
                          <a:solidFill>
                            <a:srgbClr val="FF6600"/>
                          </a:solidFill>
                          <a:effectLst/>
                          <a:latin typeface="Aptos Display" panose="020B0004020202020204" pitchFamily="34" charset="0"/>
                        </a:rPr>
                        <a:t>Montenegro</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16" name="Table 15">
            <a:extLst>
              <a:ext uri="{FF2B5EF4-FFF2-40B4-BE49-F238E27FC236}">
                <a16:creationId xmlns:a16="http://schemas.microsoft.com/office/drawing/2014/main" id="{D48EE6C9-2925-7FEF-FC44-19DFDF6569ED}"/>
              </a:ext>
            </a:extLst>
          </p:cNvPr>
          <p:cNvGraphicFramePr>
            <a:graphicFrameLocks noGrp="1"/>
          </p:cNvGraphicFramePr>
          <p:nvPr>
            <p:extLst>
              <p:ext uri="{D42A27DB-BD31-4B8C-83A1-F6EECF244321}">
                <p14:modId xmlns:p14="http://schemas.microsoft.com/office/powerpoint/2010/main" val="1816238319"/>
              </p:ext>
            </p:extLst>
          </p:nvPr>
        </p:nvGraphicFramePr>
        <p:xfrm>
          <a:off x="5574794" y="4848485"/>
          <a:ext cx="4380309" cy="579120"/>
        </p:xfrm>
        <a:graphic>
          <a:graphicData uri="http://schemas.openxmlformats.org/drawingml/2006/table">
            <a:tbl>
              <a:tblPr/>
              <a:tblGrid>
                <a:gridCol w="4380309">
                  <a:extLst>
                    <a:ext uri="{9D8B030D-6E8A-4147-A177-3AD203B41FA5}">
                      <a16:colId xmlns:a16="http://schemas.microsoft.com/office/drawing/2014/main" val="1381574390"/>
                    </a:ext>
                  </a:extLst>
                </a:gridCol>
              </a:tblGrid>
              <a:tr h="214935">
                <a:tc>
                  <a:txBody>
                    <a:bodyPr/>
                    <a:lstStyle/>
                    <a:p>
                      <a:pPr algn="ct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6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600" b="1" i="0" dirty="0">
                          <a:solidFill>
                            <a:srgbClr val="FF6600"/>
                          </a:solidFill>
                          <a:effectLst/>
                          <a:latin typeface="Aptos Display" panose="020B0004020202020204" pitchFamily="34" charset="0"/>
                        </a:rPr>
                        <a:t>Albania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sp>
        <p:nvSpPr>
          <p:cNvPr id="4" name="TextBox 3">
            <a:extLst>
              <a:ext uri="{FF2B5EF4-FFF2-40B4-BE49-F238E27FC236}">
                <a16:creationId xmlns:a16="http://schemas.microsoft.com/office/drawing/2014/main" id="{2AB54648-FCAA-F00F-3E0E-2E084C284E4F}"/>
              </a:ext>
            </a:extLst>
          </p:cNvPr>
          <p:cNvSpPr txBox="1"/>
          <p:nvPr/>
        </p:nvSpPr>
        <p:spPr>
          <a:xfrm>
            <a:off x="8757763" y="1005915"/>
            <a:ext cx="2850940" cy="261610"/>
          </a:xfrm>
          <a:prstGeom prst="rect">
            <a:avLst/>
          </a:prstGeom>
          <a:noFill/>
        </p:spPr>
        <p:txBody>
          <a:bodyPr wrap="square">
            <a:spAutoFit/>
          </a:bodyPr>
          <a:lstStyle/>
          <a:p>
            <a:r>
              <a:rPr lang="hr-BA" sz="1100" b="0" i="0" dirty="0">
                <a:solidFill>
                  <a:srgbClr val="3A3A3A"/>
                </a:solidFill>
                <a:effectLst/>
                <a:latin typeface="Aptos Display" panose="020B0004020202020204" pitchFamily="34" charset="0"/>
              </a:rPr>
              <a:t>Poland, Hungary, </a:t>
            </a:r>
            <a:r>
              <a:rPr lang="hr-BA" sz="1100" dirty="0">
                <a:solidFill>
                  <a:srgbClr val="3A3A3A"/>
                </a:solidFill>
                <a:latin typeface="Aptos Display" panose="020B0004020202020204" pitchFamily="34" charset="0"/>
              </a:rPr>
              <a:t>Slovnia</a:t>
            </a:r>
            <a:r>
              <a:rPr lang="hr-BA" sz="1100" b="0" i="0" dirty="0">
                <a:solidFill>
                  <a:srgbClr val="3A3A3A"/>
                </a:solidFill>
                <a:effectLst/>
                <a:latin typeface="Aptos Display" panose="020B0004020202020204" pitchFamily="34" charset="0"/>
              </a:rPr>
              <a:t>, Greece</a:t>
            </a:r>
            <a:endParaRPr lang="en-US" sz="1100" dirty="0">
              <a:latin typeface="Aptos Display" panose="020B0004020202020204" pitchFamily="34" charset="0"/>
            </a:endParaRPr>
          </a:p>
        </p:txBody>
      </p:sp>
      <p:pic>
        <p:nvPicPr>
          <p:cNvPr id="12" name="Picture 4">
            <a:extLst>
              <a:ext uri="{FF2B5EF4-FFF2-40B4-BE49-F238E27FC236}">
                <a16:creationId xmlns:a16="http://schemas.microsoft.com/office/drawing/2014/main" id="{97E75A1D-7F33-CDEB-867C-C16E2ED8244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656" y="3579752"/>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0984A915-175D-7930-233F-F4C4F70679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7393" y="4265805"/>
            <a:ext cx="581182" cy="58118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a:extLst>
              <a:ext uri="{FF2B5EF4-FFF2-40B4-BE49-F238E27FC236}">
                <a16:creationId xmlns:a16="http://schemas.microsoft.com/office/drawing/2014/main" id="{923EC513-4A75-13C0-982C-E265AE4621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42897" y="2263815"/>
            <a:ext cx="598967" cy="59896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B6125A4E-5290-DB43-3550-31A9600172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58637" y="2263815"/>
            <a:ext cx="628914" cy="62891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a:extLst>
              <a:ext uri="{FF2B5EF4-FFF2-40B4-BE49-F238E27FC236}">
                <a16:creationId xmlns:a16="http://schemas.microsoft.com/office/drawing/2014/main" id="{2B88AB7C-A9BA-F56A-019B-82D2BC4515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71093" y="3138138"/>
            <a:ext cx="512791" cy="51279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0">
            <a:extLst>
              <a:ext uri="{FF2B5EF4-FFF2-40B4-BE49-F238E27FC236}">
                <a16:creationId xmlns:a16="http://schemas.microsoft.com/office/drawing/2014/main" id="{127B06D7-F6F8-B975-7C63-03933FD7700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0334" y="3136863"/>
            <a:ext cx="512791" cy="5127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D36A8537-A287-CD63-B545-086A5BAC6CD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99408" y="3983534"/>
            <a:ext cx="598967" cy="59896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a:extLst>
              <a:ext uri="{FF2B5EF4-FFF2-40B4-BE49-F238E27FC236}">
                <a16:creationId xmlns:a16="http://schemas.microsoft.com/office/drawing/2014/main" id="{A1206530-6971-3634-9745-CC4D35AB5C6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10810585" y="4015094"/>
            <a:ext cx="512791" cy="512791"/>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Rounded Corners 29">
            <a:extLst>
              <a:ext uri="{FF2B5EF4-FFF2-40B4-BE49-F238E27FC236}">
                <a16:creationId xmlns:a16="http://schemas.microsoft.com/office/drawing/2014/main" id="{88EFEDAB-0F04-F802-85F4-A33E78785F77}"/>
              </a:ext>
            </a:extLst>
          </p:cNvPr>
          <p:cNvSpPr/>
          <p:nvPr/>
        </p:nvSpPr>
        <p:spPr>
          <a:xfrm>
            <a:off x="5151930" y="1852539"/>
            <a:ext cx="6344670" cy="4024733"/>
          </a:xfrm>
          <a:prstGeom prst="roundRect">
            <a:avLst/>
          </a:prstGeom>
          <a:solidFill>
            <a:schemeClr val="accent3">
              <a:lumMod val="60000"/>
              <a:lumOff val="40000"/>
              <a:alpha val="13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36" name="TextBox 35">
            <a:extLst>
              <a:ext uri="{FF2B5EF4-FFF2-40B4-BE49-F238E27FC236}">
                <a16:creationId xmlns:a16="http://schemas.microsoft.com/office/drawing/2014/main" id="{E9F4CF2A-0228-CFDD-390E-7B4D983175F2}"/>
              </a:ext>
            </a:extLst>
          </p:cNvPr>
          <p:cNvSpPr txBox="1"/>
          <p:nvPr/>
        </p:nvSpPr>
        <p:spPr>
          <a:xfrm>
            <a:off x="8755149" y="1207178"/>
            <a:ext cx="2995587" cy="430887"/>
          </a:xfrm>
          <a:prstGeom prst="rect">
            <a:avLst/>
          </a:prstGeom>
          <a:noFill/>
        </p:spPr>
        <p:txBody>
          <a:bodyPr wrap="square">
            <a:spAutoFit/>
          </a:bodyPr>
          <a:lstStyle/>
          <a:p>
            <a:r>
              <a:rPr lang="en-US" sz="1100" b="0" i="0" dirty="0">
                <a:solidFill>
                  <a:srgbClr val="3A3A3A"/>
                </a:solidFill>
                <a:effectLst/>
                <a:latin typeface="Aptos Display" panose="020B0004020202020204" pitchFamily="34" charset="0"/>
              </a:rPr>
              <a:t>Bosnia and Herzegovina, </a:t>
            </a:r>
            <a:r>
              <a:rPr lang="hr-BA" sz="1100" b="0" i="0" dirty="0">
                <a:solidFill>
                  <a:srgbClr val="3A3A3A"/>
                </a:solidFill>
                <a:effectLst/>
                <a:latin typeface="Aptos Display" panose="020B0004020202020204" pitchFamily="34" charset="0"/>
              </a:rPr>
              <a:t>Serbia, </a:t>
            </a:r>
            <a:r>
              <a:rPr lang="en-US" sz="1100" b="0" i="0" dirty="0">
                <a:solidFill>
                  <a:srgbClr val="3A3A3A"/>
                </a:solidFill>
                <a:effectLst/>
                <a:latin typeface="Aptos Display" panose="020B0004020202020204" pitchFamily="34" charset="0"/>
              </a:rPr>
              <a:t>Kosovo*, Montenegro, Albania. </a:t>
            </a:r>
            <a:endParaRPr lang="en-US" sz="1100" dirty="0">
              <a:latin typeface="Aptos Display" panose="020B0004020202020204" pitchFamily="34" charset="0"/>
            </a:endParaRPr>
          </a:p>
        </p:txBody>
      </p:sp>
      <p:pic>
        <p:nvPicPr>
          <p:cNvPr id="38" name="Picture 37">
            <a:extLst>
              <a:ext uri="{FF2B5EF4-FFF2-40B4-BE49-F238E27FC236}">
                <a16:creationId xmlns:a16="http://schemas.microsoft.com/office/drawing/2014/main" id="{D4C70FA8-0680-2BE2-B137-0BBF6092868D}"/>
              </a:ext>
            </a:extLst>
          </p:cNvPr>
          <p:cNvPicPr>
            <a:picLocks noChangeAspect="1"/>
          </p:cNvPicPr>
          <p:nvPr/>
        </p:nvPicPr>
        <p:blipFill>
          <a:blip r:embed="rId10"/>
          <a:stretch>
            <a:fillRect/>
          </a:stretch>
        </p:blipFill>
        <p:spPr>
          <a:xfrm>
            <a:off x="871601" y="2869164"/>
            <a:ext cx="842767" cy="550608"/>
          </a:xfrm>
          <a:prstGeom prst="rect">
            <a:avLst/>
          </a:prstGeom>
        </p:spPr>
      </p:pic>
      <p:pic>
        <p:nvPicPr>
          <p:cNvPr id="40" name="Picture 39">
            <a:extLst>
              <a:ext uri="{FF2B5EF4-FFF2-40B4-BE49-F238E27FC236}">
                <a16:creationId xmlns:a16="http://schemas.microsoft.com/office/drawing/2014/main" id="{A6215AFB-BF4A-3B0A-3E78-A0A3E9900448}"/>
              </a:ext>
            </a:extLst>
          </p:cNvPr>
          <p:cNvPicPr>
            <a:picLocks noChangeAspect="1"/>
          </p:cNvPicPr>
          <p:nvPr/>
        </p:nvPicPr>
        <p:blipFill>
          <a:blip r:embed="rId11"/>
          <a:stretch>
            <a:fillRect/>
          </a:stretch>
        </p:blipFill>
        <p:spPr>
          <a:xfrm>
            <a:off x="1146803" y="1914185"/>
            <a:ext cx="535521" cy="794999"/>
          </a:xfrm>
          <a:prstGeom prst="rect">
            <a:avLst/>
          </a:prstGeom>
        </p:spPr>
      </p:pic>
      <p:graphicFrame>
        <p:nvGraphicFramePr>
          <p:cNvPr id="41" name="Table 40">
            <a:extLst>
              <a:ext uri="{FF2B5EF4-FFF2-40B4-BE49-F238E27FC236}">
                <a16:creationId xmlns:a16="http://schemas.microsoft.com/office/drawing/2014/main" id="{5EA3C937-1F66-BE91-B3E6-55CF8E5361B6}"/>
              </a:ext>
            </a:extLst>
          </p:cNvPr>
          <p:cNvGraphicFramePr>
            <a:graphicFrameLocks noGrp="1"/>
          </p:cNvGraphicFramePr>
          <p:nvPr>
            <p:extLst>
              <p:ext uri="{D42A27DB-BD31-4B8C-83A1-F6EECF244321}">
                <p14:modId xmlns:p14="http://schemas.microsoft.com/office/powerpoint/2010/main" val="4220355699"/>
              </p:ext>
            </p:extLst>
          </p:nvPr>
        </p:nvGraphicFramePr>
        <p:xfrm>
          <a:off x="1765401" y="5018828"/>
          <a:ext cx="2670089" cy="518160"/>
        </p:xfrm>
        <a:graphic>
          <a:graphicData uri="http://schemas.openxmlformats.org/drawingml/2006/table">
            <a:tbl>
              <a:tblPr/>
              <a:tblGrid>
                <a:gridCol w="2670089">
                  <a:extLst>
                    <a:ext uri="{9D8B030D-6E8A-4147-A177-3AD203B41FA5}">
                      <a16:colId xmlns:a16="http://schemas.microsoft.com/office/drawing/2014/main" val="1381574390"/>
                    </a:ext>
                  </a:extLst>
                </a:gridCol>
              </a:tblGrid>
              <a:tr h="0">
                <a:tc>
                  <a:txBody>
                    <a:bodyPr/>
                    <a:lstStyle/>
                    <a:p>
                      <a:pPr algn="ct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a:t>
                      </a:r>
                      <a:r>
                        <a:rPr kumimoji="0" lang="en-US"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key issues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related to TDG in </a:t>
                      </a:r>
                      <a:r>
                        <a:rPr lang="hr-BA" sz="1400" b="1" i="0" dirty="0">
                          <a:solidFill>
                            <a:srgbClr val="FF6600"/>
                          </a:solidFill>
                          <a:effectLst/>
                          <a:latin typeface="Aptos Display" panose="020B0004020202020204" pitchFamily="34" charset="0"/>
                        </a:rPr>
                        <a:t>Serbia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pic>
        <p:nvPicPr>
          <p:cNvPr id="47" name="Picture 46">
            <a:extLst>
              <a:ext uri="{FF2B5EF4-FFF2-40B4-BE49-F238E27FC236}">
                <a16:creationId xmlns:a16="http://schemas.microsoft.com/office/drawing/2014/main" id="{2ADAC1CC-7B76-8ED6-E0EA-12FB5F9FCE57}"/>
              </a:ext>
            </a:extLst>
          </p:cNvPr>
          <p:cNvPicPr>
            <a:picLocks noChangeAspect="1"/>
          </p:cNvPicPr>
          <p:nvPr/>
        </p:nvPicPr>
        <p:blipFill>
          <a:blip r:embed="rId12"/>
          <a:stretch>
            <a:fillRect/>
          </a:stretch>
        </p:blipFill>
        <p:spPr>
          <a:xfrm>
            <a:off x="1138170" y="5025004"/>
            <a:ext cx="552785" cy="548919"/>
          </a:xfrm>
          <a:prstGeom prst="rect">
            <a:avLst/>
          </a:prstGeom>
        </p:spPr>
      </p:pic>
      <p:pic>
        <p:nvPicPr>
          <p:cNvPr id="51" name="Picture 50">
            <a:extLst>
              <a:ext uri="{FF2B5EF4-FFF2-40B4-BE49-F238E27FC236}">
                <a16:creationId xmlns:a16="http://schemas.microsoft.com/office/drawing/2014/main" id="{BA72F851-7891-DC80-9DAD-AA61E326D429}"/>
              </a:ext>
            </a:extLst>
          </p:cNvPr>
          <p:cNvPicPr>
            <a:picLocks noChangeAspect="1"/>
          </p:cNvPicPr>
          <p:nvPr/>
        </p:nvPicPr>
        <p:blipFill rotWithShape="1">
          <a:blip r:embed="rId13"/>
          <a:srcRect t="35269" b="34612"/>
          <a:stretch/>
        </p:blipFill>
        <p:spPr>
          <a:xfrm>
            <a:off x="10718947" y="4839724"/>
            <a:ext cx="598967" cy="544511"/>
          </a:xfrm>
          <a:prstGeom prst="rect">
            <a:avLst/>
          </a:prstGeom>
        </p:spPr>
      </p:pic>
      <p:pic>
        <p:nvPicPr>
          <p:cNvPr id="52" name="Picture 51">
            <a:extLst>
              <a:ext uri="{FF2B5EF4-FFF2-40B4-BE49-F238E27FC236}">
                <a16:creationId xmlns:a16="http://schemas.microsoft.com/office/drawing/2014/main" id="{76615EB7-1E5D-3BE9-26D1-FD6023A83380}"/>
              </a:ext>
            </a:extLst>
          </p:cNvPr>
          <p:cNvPicPr>
            <a:picLocks noChangeAspect="1"/>
          </p:cNvPicPr>
          <p:nvPr/>
        </p:nvPicPr>
        <p:blipFill rotWithShape="1">
          <a:blip r:embed="rId13"/>
          <a:srcRect b="69944"/>
          <a:stretch/>
        </p:blipFill>
        <p:spPr>
          <a:xfrm>
            <a:off x="10060913" y="4839816"/>
            <a:ext cx="638370" cy="579121"/>
          </a:xfrm>
          <a:prstGeom prst="rect">
            <a:avLst/>
          </a:prstGeom>
        </p:spPr>
      </p:pic>
      <p:sp>
        <p:nvSpPr>
          <p:cNvPr id="53" name="Rectangle: Rounded Corners 52">
            <a:extLst>
              <a:ext uri="{FF2B5EF4-FFF2-40B4-BE49-F238E27FC236}">
                <a16:creationId xmlns:a16="http://schemas.microsoft.com/office/drawing/2014/main" id="{351A267F-469D-D03A-C0BD-FEFF502F3B03}"/>
              </a:ext>
            </a:extLst>
          </p:cNvPr>
          <p:cNvSpPr/>
          <p:nvPr/>
        </p:nvSpPr>
        <p:spPr>
          <a:xfrm>
            <a:off x="799373" y="1766769"/>
            <a:ext cx="3977196" cy="4182511"/>
          </a:xfrm>
          <a:prstGeom prst="roundRect">
            <a:avLst/>
          </a:prstGeom>
          <a:solidFill>
            <a:schemeClr val="accent3">
              <a:lumMod val="60000"/>
              <a:lumOff val="40000"/>
              <a:alpha val="13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Tree>
    <p:extLst>
      <p:ext uri="{BB962C8B-B14F-4D97-AF65-F5344CB8AC3E}">
        <p14:creationId xmlns:p14="http://schemas.microsoft.com/office/powerpoint/2010/main" val="23309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3AFE4-BE6B-EC78-F82B-FEB47792C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F9F5A-29B1-8746-32B9-1D386BAA1F82}"/>
              </a:ext>
            </a:extLst>
          </p:cNvPr>
          <p:cNvSpPr>
            <a:spLocks noGrp="1"/>
          </p:cNvSpPr>
          <p:nvPr>
            <p:ph type="title"/>
          </p:nvPr>
        </p:nvSpPr>
        <p:spPr>
          <a:xfrm>
            <a:off x="361976" y="836712"/>
            <a:ext cx="3672606" cy="547464"/>
          </a:xfrm>
        </p:spPr>
        <p:txBody>
          <a:bodyPr>
            <a:noAutofit/>
          </a:bodyPr>
          <a:lstStyle/>
          <a:p>
            <a:pPr algn="l"/>
            <a:r>
              <a:rPr lang="bs-Latn-BA" sz="2400" dirty="0"/>
              <a:t>PROJECT ACHIEVEMENTS</a:t>
            </a:r>
            <a:endParaRPr lang="en-US" sz="2400" dirty="0"/>
          </a:p>
        </p:txBody>
      </p:sp>
      <p:graphicFrame>
        <p:nvGraphicFramePr>
          <p:cNvPr id="12" name="Table 11">
            <a:extLst>
              <a:ext uri="{FF2B5EF4-FFF2-40B4-BE49-F238E27FC236}">
                <a16:creationId xmlns:a16="http://schemas.microsoft.com/office/drawing/2014/main" id="{965886DD-6993-CA35-AACF-8DFE822B9B45}"/>
              </a:ext>
            </a:extLst>
          </p:cNvPr>
          <p:cNvGraphicFramePr>
            <a:graphicFrameLocks noGrp="1"/>
          </p:cNvGraphicFramePr>
          <p:nvPr>
            <p:extLst>
              <p:ext uri="{D42A27DB-BD31-4B8C-83A1-F6EECF244321}">
                <p14:modId xmlns:p14="http://schemas.microsoft.com/office/powerpoint/2010/main" val="1425441392"/>
              </p:ext>
            </p:extLst>
          </p:nvPr>
        </p:nvGraphicFramePr>
        <p:xfrm>
          <a:off x="4151786" y="836712"/>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bs-Latn-BA" sz="3500" b="1" i="0" dirty="0">
                          <a:solidFill>
                            <a:srgbClr val="FF6600"/>
                          </a:solidFill>
                          <a:effectLst/>
                          <a:latin typeface="Aptos Display" panose="020B0004020202020204" pitchFamily="34" charset="0"/>
                        </a:rPr>
                        <a:t>14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sp>
        <p:nvSpPr>
          <p:cNvPr id="5" name="TextBox 4">
            <a:extLst>
              <a:ext uri="{FF2B5EF4-FFF2-40B4-BE49-F238E27FC236}">
                <a16:creationId xmlns:a16="http://schemas.microsoft.com/office/drawing/2014/main" id="{6261F239-2F1A-F516-283E-89EBF3B14AED}"/>
              </a:ext>
            </a:extLst>
          </p:cNvPr>
          <p:cNvSpPr txBox="1"/>
          <p:nvPr/>
        </p:nvSpPr>
        <p:spPr>
          <a:xfrm>
            <a:off x="5087888" y="971944"/>
            <a:ext cx="6840760" cy="338554"/>
          </a:xfrm>
          <a:prstGeom prst="rect">
            <a:avLst/>
          </a:prstGeom>
          <a:noFill/>
        </p:spPr>
        <p:txBody>
          <a:bodyPr wrap="square">
            <a:spAutoFit/>
          </a:bodyPr>
          <a:lstStyle/>
          <a:p>
            <a:r>
              <a:rPr lang="hr-BA" sz="1600" b="1" dirty="0">
                <a:latin typeface="Aptos Display" panose="020B0004020202020204" pitchFamily="34" charset="0"/>
              </a:rPr>
              <a:t>14 </a:t>
            </a:r>
            <a:r>
              <a:rPr lang="en-US" sz="1600" b="1" dirty="0">
                <a:latin typeface="Aptos Display" panose="020B0004020202020204" pitchFamily="34" charset="0"/>
              </a:rPr>
              <a:t>REPORTS ON ANALYSES EXISTING CURRICULA </a:t>
            </a:r>
            <a:r>
              <a:rPr lang="en-US" sz="1200" dirty="0">
                <a:latin typeface="Aptos Display" panose="020B0004020202020204" pitchFamily="34" charset="0"/>
              </a:rPr>
              <a:t>related to</a:t>
            </a:r>
            <a:r>
              <a:rPr lang="bs-Latn-BA" sz="1200" dirty="0">
                <a:latin typeface="Aptos Display" panose="020B0004020202020204" pitchFamily="34" charset="0"/>
              </a:rPr>
              <a:t> TDG</a:t>
            </a:r>
            <a:r>
              <a:rPr lang="en-US" sz="1200" dirty="0">
                <a:latin typeface="Aptos Display" panose="020B0004020202020204" pitchFamily="34" charset="0"/>
              </a:rPr>
              <a:t> in </a:t>
            </a:r>
            <a:r>
              <a:rPr lang="hr-BA" sz="1200" dirty="0">
                <a:latin typeface="Aptos Display" panose="020B0004020202020204" pitchFamily="34" charset="0"/>
              </a:rPr>
              <a:t>PC</a:t>
            </a:r>
            <a:r>
              <a:rPr lang="en-US" sz="1200" dirty="0">
                <a:latin typeface="Aptos Display" panose="020B0004020202020204" pitchFamily="34" charset="0"/>
              </a:rPr>
              <a:t> and WB HEIs</a:t>
            </a:r>
            <a:r>
              <a:rPr lang="hr-BA" sz="1200" dirty="0">
                <a:latin typeface="Aptos Display" panose="020B0004020202020204" pitchFamily="34" charset="0"/>
              </a:rPr>
              <a:t>  </a:t>
            </a:r>
            <a:endParaRPr lang="en-US" sz="1200" dirty="0">
              <a:latin typeface="Aptos Display" panose="020B0004020202020204" pitchFamily="34" charset="0"/>
            </a:endParaRPr>
          </a:p>
        </p:txBody>
      </p:sp>
      <p:sp>
        <p:nvSpPr>
          <p:cNvPr id="3" name="TextBox 2">
            <a:extLst>
              <a:ext uri="{FF2B5EF4-FFF2-40B4-BE49-F238E27FC236}">
                <a16:creationId xmlns:a16="http://schemas.microsoft.com/office/drawing/2014/main" id="{09465FF9-1081-4B4F-C874-732A86278B23}"/>
              </a:ext>
            </a:extLst>
          </p:cNvPr>
          <p:cNvSpPr txBox="1"/>
          <p:nvPr/>
        </p:nvSpPr>
        <p:spPr>
          <a:xfrm>
            <a:off x="1244167" y="1522128"/>
            <a:ext cx="2926991" cy="246221"/>
          </a:xfrm>
          <a:prstGeom prst="rect">
            <a:avLst/>
          </a:prstGeom>
          <a:noFill/>
        </p:spPr>
        <p:txBody>
          <a:bodyPr wrap="square">
            <a:spAutoFit/>
          </a:bodyPr>
          <a:lstStyle/>
          <a:p>
            <a:pPr algn="l" fontAlgn="base"/>
            <a:r>
              <a:rPr lang="bs-Latn-BA" sz="1000" b="0" i="0" u="sng" dirty="0">
                <a:effectLst/>
                <a:latin typeface="Aptos Display" panose="020B0004020202020204" pitchFamily="34" charset="0"/>
                <a:hlinkClick r:id="rId2"/>
              </a:rPr>
              <a:t>Polytechneío Krítis</a:t>
            </a:r>
            <a:endParaRPr lang="bs-Latn-BA" sz="1000" b="0" i="0" dirty="0">
              <a:effectLst/>
              <a:latin typeface="Aptos Display" panose="020B0004020202020204" pitchFamily="34" charset="0"/>
            </a:endParaRPr>
          </a:p>
        </p:txBody>
      </p:sp>
      <p:sp>
        <p:nvSpPr>
          <p:cNvPr id="13" name="TextBox 12">
            <a:extLst>
              <a:ext uri="{FF2B5EF4-FFF2-40B4-BE49-F238E27FC236}">
                <a16:creationId xmlns:a16="http://schemas.microsoft.com/office/drawing/2014/main" id="{CA566315-97F3-DFD6-9D86-81C2EAAB5519}"/>
              </a:ext>
            </a:extLst>
          </p:cNvPr>
          <p:cNvSpPr txBox="1"/>
          <p:nvPr/>
        </p:nvSpPr>
        <p:spPr>
          <a:xfrm>
            <a:off x="5235278" y="2147631"/>
            <a:ext cx="2664293"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1" i="0" dirty="0">
                <a:solidFill>
                  <a:srgbClr val="FF6600"/>
                </a:solidFill>
                <a:effectLst/>
                <a:latin typeface="Aptos Display" panose="020B0004020202020204" pitchFamily="34" charset="0"/>
              </a:rPr>
              <a:t>UPKM</a:t>
            </a:r>
            <a:endParaRPr lang="en-US" sz="1400" b="1" dirty="0">
              <a:solidFill>
                <a:srgbClr val="FF6600"/>
              </a:solidFill>
              <a:latin typeface="Aptos Display" panose="020B0004020202020204" pitchFamily="34" charset="0"/>
            </a:endParaRPr>
          </a:p>
        </p:txBody>
      </p:sp>
      <p:sp>
        <p:nvSpPr>
          <p:cNvPr id="14" name="TextBox 13">
            <a:extLst>
              <a:ext uri="{FF2B5EF4-FFF2-40B4-BE49-F238E27FC236}">
                <a16:creationId xmlns:a16="http://schemas.microsoft.com/office/drawing/2014/main" id="{C8B1D6F1-95C1-80C2-8705-61A922BD0AF7}"/>
              </a:ext>
            </a:extLst>
          </p:cNvPr>
          <p:cNvSpPr txBox="1"/>
          <p:nvPr/>
        </p:nvSpPr>
        <p:spPr>
          <a:xfrm>
            <a:off x="5235189" y="3808263"/>
            <a:ext cx="2651844" cy="523220"/>
          </a:xfrm>
          <a:prstGeom prst="rect">
            <a:avLst/>
          </a:prstGeom>
          <a:solidFill>
            <a:schemeClr val="accent3">
              <a:lumMod val="40000"/>
              <a:lumOff val="60000"/>
            </a:schemeClr>
          </a:solidFill>
          <a:ln w="12700">
            <a:solidFill>
              <a:srgbClr val="FF6600"/>
            </a:solidFill>
          </a:ln>
        </p:spPr>
        <p:txBody>
          <a:bodyPr wrap="square">
            <a:spAutoFit/>
          </a:bodyPr>
          <a:lstStyle/>
          <a:p>
            <a:pPr algn="ctr"/>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1" i="0" dirty="0">
                <a:solidFill>
                  <a:srgbClr val="FF6600"/>
                </a:solidFill>
                <a:effectLst/>
                <a:latin typeface="Aptos Display" panose="020B0004020202020204" pitchFamily="34" charset="0"/>
              </a:rPr>
              <a:t>UES</a:t>
            </a:r>
            <a:endParaRPr lang="en-US" sz="1400" b="1" dirty="0">
              <a:solidFill>
                <a:srgbClr val="FF6600"/>
              </a:solidFill>
              <a:latin typeface="Aptos Display" panose="020B0004020202020204" pitchFamily="34" charset="0"/>
            </a:endParaRPr>
          </a:p>
        </p:txBody>
      </p:sp>
      <p:pic>
        <p:nvPicPr>
          <p:cNvPr id="2056" name="Picture 8">
            <a:extLst>
              <a:ext uri="{FF2B5EF4-FFF2-40B4-BE49-F238E27FC236}">
                <a16:creationId xmlns:a16="http://schemas.microsoft.com/office/drawing/2014/main" id="{76380D92-5482-295A-8555-484E83F827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647" y="2155745"/>
            <a:ext cx="523220" cy="52322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99816F52-64F2-A8A6-C3C7-6BAEAB4CA5CF}"/>
              </a:ext>
            </a:extLst>
          </p:cNvPr>
          <p:cNvSpPr txBox="1"/>
          <p:nvPr/>
        </p:nvSpPr>
        <p:spPr>
          <a:xfrm>
            <a:off x="8773864" y="2988955"/>
            <a:ext cx="2829549"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0" i="0" dirty="0">
                <a:solidFill>
                  <a:srgbClr val="FF6600"/>
                </a:solidFill>
                <a:effectLst/>
                <a:latin typeface="Aptos Display" panose="020B0004020202020204" pitchFamily="34" charset="0"/>
              </a:rPr>
              <a:t> </a:t>
            </a:r>
            <a:r>
              <a:rPr lang="hr-BA" sz="1400" b="1" i="0" dirty="0">
                <a:solidFill>
                  <a:srgbClr val="FF6600"/>
                </a:solidFill>
                <a:effectLst/>
                <a:latin typeface="Aptos Display" panose="020B0004020202020204" pitchFamily="34" charset="0"/>
              </a:rPr>
              <a:t>UPT</a:t>
            </a:r>
            <a:endParaRPr lang="en-US" sz="1400" b="1" dirty="0">
              <a:solidFill>
                <a:srgbClr val="FF6600"/>
              </a:solidFill>
              <a:latin typeface="Aptos Display" panose="020B0004020202020204" pitchFamily="34" charset="0"/>
            </a:endParaRPr>
          </a:p>
        </p:txBody>
      </p:sp>
      <p:sp>
        <p:nvSpPr>
          <p:cNvPr id="21" name="TextBox 20">
            <a:extLst>
              <a:ext uri="{FF2B5EF4-FFF2-40B4-BE49-F238E27FC236}">
                <a16:creationId xmlns:a16="http://schemas.microsoft.com/office/drawing/2014/main" id="{3DC527D6-AB2A-7419-1CCA-080D78172E1F}"/>
              </a:ext>
            </a:extLst>
          </p:cNvPr>
          <p:cNvSpPr txBox="1"/>
          <p:nvPr/>
        </p:nvSpPr>
        <p:spPr>
          <a:xfrm>
            <a:off x="8802727" y="4682776"/>
            <a:ext cx="2829548"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1" i="0" dirty="0">
                <a:solidFill>
                  <a:srgbClr val="FF6600"/>
                </a:solidFill>
                <a:effectLst/>
                <a:latin typeface="Aptos Display" panose="020B0004020202020204" pitchFamily="34" charset="0"/>
              </a:rPr>
              <a:t>IBCM</a:t>
            </a:r>
            <a:endParaRPr lang="en-US" sz="1400" b="1" dirty="0">
              <a:solidFill>
                <a:srgbClr val="FF6600"/>
              </a:solidFill>
              <a:latin typeface="Aptos Display" panose="020B0004020202020204" pitchFamily="34" charset="0"/>
            </a:endParaRPr>
          </a:p>
        </p:txBody>
      </p:sp>
      <p:sp>
        <p:nvSpPr>
          <p:cNvPr id="22" name="TextBox 21">
            <a:extLst>
              <a:ext uri="{FF2B5EF4-FFF2-40B4-BE49-F238E27FC236}">
                <a16:creationId xmlns:a16="http://schemas.microsoft.com/office/drawing/2014/main" id="{E0F1F1F4-078D-8C60-39F3-5F987DE9CB61}"/>
              </a:ext>
            </a:extLst>
          </p:cNvPr>
          <p:cNvSpPr txBox="1"/>
          <p:nvPr/>
        </p:nvSpPr>
        <p:spPr>
          <a:xfrm>
            <a:off x="5246815" y="4682776"/>
            <a:ext cx="2663443"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1" i="0" dirty="0">
                <a:solidFill>
                  <a:srgbClr val="FF6600"/>
                </a:solidFill>
                <a:effectLst/>
                <a:latin typeface="Aptos Display" panose="020B0004020202020204" pitchFamily="34" charset="0"/>
              </a:rPr>
              <a:t>UOM</a:t>
            </a:r>
            <a:endParaRPr lang="en-US" sz="1400" b="1" dirty="0">
              <a:solidFill>
                <a:srgbClr val="FF6600"/>
              </a:solidFill>
              <a:latin typeface="Aptos Display" panose="020B0004020202020204" pitchFamily="34" charset="0"/>
            </a:endParaRPr>
          </a:p>
        </p:txBody>
      </p:sp>
      <p:sp>
        <p:nvSpPr>
          <p:cNvPr id="23" name="TextBox 22">
            <a:extLst>
              <a:ext uri="{FF2B5EF4-FFF2-40B4-BE49-F238E27FC236}">
                <a16:creationId xmlns:a16="http://schemas.microsoft.com/office/drawing/2014/main" id="{9C4427AC-01A9-6F4A-1F05-8A59C6268DCB}"/>
              </a:ext>
            </a:extLst>
          </p:cNvPr>
          <p:cNvSpPr txBox="1"/>
          <p:nvPr/>
        </p:nvSpPr>
        <p:spPr>
          <a:xfrm>
            <a:off x="8802727" y="2165282"/>
            <a:ext cx="2800686"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1" i="0" dirty="0">
                <a:solidFill>
                  <a:srgbClr val="FF6600"/>
                </a:solidFill>
                <a:effectLst/>
                <a:latin typeface="Aptos Display" panose="020B0004020202020204" pitchFamily="34" charset="0"/>
              </a:rPr>
              <a:t>AUB</a:t>
            </a:r>
            <a:endParaRPr lang="en-US" sz="1400" b="1" dirty="0">
              <a:solidFill>
                <a:srgbClr val="FF6600"/>
              </a:solidFill>
              <a:latin typeface="Aptos Display" panose="020B0004020202020204" pitchFamily="34" charset="0"/>
            </a:endParaRPr>
          </a:p>
        </p:txBody>
      </p:sp>
      <p:sp>
        <p:nvSpPr>
          <p:cNvPr id="25" name="TextBox 24">
            <a:extLst>
              <a:ext uri="{FF2B5EF4-FFF2-40B4-BE49-F238E27FC236}">
                <a16:creationId xmlns:a16="http://schemas.microsoft.com/office/drawing/2014/main" id="{6C1E8D6A-C498-1E0F-8417-564D008E8737}"/>
              </a:ext>
            </a:extLst>
          </p:cNvPr>
          <p:cNvSpPr txBox="1"/>
          <p:nvPr/>
        </p:nvSpPr>
        <p:spPr>
          <a:xfrm>
            <a:off x="5219094" y="3009803"/>
            <a:ext cx="2664294"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1" i="0" dirty="0">
                <a:solidFill>
                  <a:srgbClr val="FF6600"/>
                </a:solidFill>
                <a:effectLst/>
                <a:latin typeface="Aptos Display" panose="020B0004020202020204" pitchFamily="34" charset="0"/>
              </a:rPr>
              <a:t>UNSA</a:t>
            </a:r>
            <a:endParaRPr lang="en-US" sz="1400" b="1" dirty="0">
              <a:solidFill>
                <a:srgbClr val="FF6600"/>
              </a:solidFill>
              <a:latin typeface="Aptos Display" panose="020B0004020202020204" pitchFamily="34" charset="0"/>
            </a:endParaRPr>
          </a:p>
        </p:txBody>
      </p:sp>
      <p:pic>
        <p:nvPicPr>
          <p:cNvPr id="2058" name="Picture 10">
            <a:extLst>
              <a:ext uri="{FF2B5EF4-FFF2-40B4-BE49-F238E27FC236}">
                <a16:creationId xmlns:a16="http://schemas.microsoft.com/office/drawing/2014/main" id="{18771C80-E6D4-BF14-2EEB-2CB62F8687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7544" y="3817389"/>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9280A94B-DE03-14DA-130C-708B1D1D6C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1218" y="2979868"/>
            <a:ext cx="568028" cy="568028"/>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7A5F3FBE-C9CE-F3E1-50FA-FDAB4D583C27}"/>
              </a:ext>
            </a:extLst>
          </p:cNvPr>
          <p:cNvSpPr txBox="1"/>
          <p:nvPr/>
        </p:nvSpPr>
        <p:spPr>
          <a:xfrm>
            <a:off x="5103562" y="2752694"/>
            <a:ext cx="1808117" cy="246221"/>
          </a:xfrm>
          <a:prstGeom prst="rect">
            <a:avLst/>
          </a:prstGeom>
          <a:noFill/>
        </p:spPr>
        <p:txBody>
          <a:bodyPr wrap="square">
            <a:spAutoFit/>
          </a:bodyPr>
          <a:lstStyle/>
          <a:p>
            <a:pPr algn="l" fontAlgn="base"/>
            <a:r>
              <a:rPr lang="en-US" sz="1000" b="0" i="0" u="sng" dirty="0" err="1">
                <a:solidFill>
                  <a:srgbClr val="EB8803"/>
                </a:solidFill>
                <a:effectLst/>
                <a:latin typeface="Aptos Display" panose="020B0004020202020204" pitchFamily="34" charset="0"/>
                <a:hlinkClick r:id="rId6">
                  <a:extLst>
                    <a:ext uri="{A12FA001-AC4F-418D-AE19-62706E023703}">
                      <ahyp:hlinkClr xmlns:ahyp="http://schemas.microsoft.com/office/drawing/2018/hyperlinkcolor" val="tx"/>
                    </a:ext>
                  </a:extLst>
                </a:hlinkClick>
              </a:rPr>
              <a:t>Univerzitet</a:t>
            </a:r>
            <a:r>
              <a:rPr lang="en-US" sz="1000" b="0" i="0" u="sng" dirty="0">
                <a:solidFill>
                  <a:srgbClr val="EB8803"/>
                </a:solidFill>
                <a:effectLst/>
                <a:latin typeface="Aptos Display" panose="020B0004020202020204" pitchFamily="34" charset="0"/>
                <a:hlinkClick r:id="rId6">
                  <a:extLst>
                    <a:ext uri="{A12FA001-AC4F-418D-AE19-62706E023703}">
                      <ahyp:hlinkClr xmlns:ahyp="http://schemas.microsoft.com/office/drawing/2018/hyperlinkcolor" val="tx"/>
                    </a:ext>
                  </a:extLst>
                </a:hlinkClick>
              </a:rPr>
              <a:t> u </a:t>
            </a:r>
            <a:r>
              <a:rPr lang="en-US" sz="1000" b="0" i="0" u="sng" dirty="0" err="1">
                <a:solidFill>
                  <a:srgbClr val="FF6600"/>
                </a:solidFill>
                <a:effectLst/>
                <a:latin typeface="Aptos Display" panose="020B0004020202020204" pitchFamily="34" charset="0"/>
                <a:hlinkClick r:id="rId6">
                  <a:extLst>
                    <a:ext uri="{A12FA001-AC4F-418D-AE19-62706E023703}">
                      <ahyp:hlinkClr xmlns:ahyp="http://schemas.microsoft.com/office/drawing/2018/hyperlinkcolor" val="tx"/>
                    </a:ext>
                  </a:extLst>
                </a:hlinkClick>
              </a:rPr>
              <a:t>Sarajevu</a:t>
            </a:r>
            <a:endParaRPr lang="en-US" sz="1000" b="0" i="0" dirty="0">
              <a:solidFill>
                <a:srgbClr val="FF6600"/>
              </a:solidFill>
              <a:effectLst/>
              <a:latin typeface="Aptos Display" panose="020B0004020202020204" pitchFamily="34" charset="0"/>
            </a:endParaRPr>
          </a:p>
        </p:txBody>
      </p:sp>
      <p:pic>
        <p:nvPicPr>
          <p:cNvPr id="2066" name="Picture 18">
            <a:extLst>
              <a:ext uri="{FF2B5EF4-FFF2-40B4-BE49-F238E27FC236}">
                <a16:creationId xmlns:a16="http://schemas.microsoft.com/office/drawing/2014/main" id="{DB781E29-B603-4B9C-C78A-5C49DE6D26F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18634" y="4675180"/>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6822041E-F3D3-2C36-2BC3-80B9DF0E920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18063" y="2108024"/>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a:extLst>
              <a:ext uri="{FF2B5EF4-FFF2-40B4-BE49-F238E27FC236}">
                <a16:creationId xmlns:a16="http://schemas.microsoft.com/office/drawing/2014/main" id="{9D9F73D4-D48F-6472-555C-61C5611CD7B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8216875" y="4668369"/>
            <a:ext cx="523220" cy="523220"/>
          </a:xfrm>
          <a:prstGeom prst="rect">
            <a:avLst/>
          </a:prstGeom>
          <a:noFill/>
          <a:extLst>
            <a:ext uri="{909E8E84-426E-40DD-AFC4-6F175D3DCCD1}">
              <a14:hiddenFill xmlns:a14="http://schemas.microsoft.com/office/drawing/2010/main">
                <a:solidFill>
                  <a:srgbClr val="FFFFFF"/>
                </a:solidFill>
              </a14:hiddenFill>
            </a:ext>
          </a:extLst>
        </p:spPr>
      </p:pic>
      <p:sp>
        <p:nvSpPr>
          <p:cNvPr id="2048" name="TextBox 2047">
            <a:extLst>
              <a:ext uri="{FF2B5EF4-FFF2-40B4-BE49-F238E27FC236}">
                <a16:creationId xmlns:a16="http://schemas.microsoft.com/office/drawing/2014/main" id="{11181404-14BF-FA66-33C7-29815991D415}"/>
              </a:ext>
            </a:extLst>
          </p:cNvPr>
          <p:cNvSpPr txBox="1"/>
          <p:nvPr/>
        </p:nvSpPr>
        <p:spPr>
          <a:xfrm>
            <a:off x="5142548" y="1895272"/>
            <a:ext cx="1525449" cy="246221"/>
          </a:xfrm>
          <a:prstGeom prst="rect">
            <a:avLst/>
          </a:prstGeom>
          <a:noFill/>
        </p:spPr>
        <p:txBody>
          <a:bodyPr wrap="square">
            <a:spAutoFit/>
          </a:bodyPr>
          <a:lstStyle/>
          <a:p>
            <a:pPr algn="l" fontAlgn="base"/>
            <a:r>
              <a:rPr lang="en-US" sz="1000" b="0" i="0" u="sng" dirty="0">
                <a:solidFill>
                  <a:srgbClr val="FF6600"/>
                </a:solidFill>
                <a:effectLst/>
                <a:latin typeface="Aptos Display" panose="020B0004020202020204" pitchFamily="34" charset="0"/>
                <a:hlinkClick r:id="rId10">
                  <a:extLst>
                    <a:ext uri="{A12FA001-AC4F-418D-AE19-62706E023703}">
                      <ahyp:hlinkClr xmlns:ahyp="http://schemas.microsoft.com/office/drawing/2018/hyperlinkcolor" val="tx"/>
                    </a:ext>
                  </a:extLst>
                </a:hlinkClick>
              </a:rPr>
              <a:t>University of Mitrovica</a:t>
            </a:r>
            <a:endParaRPr lang="en-US" sz="1000" b="0" i="0" dirty="0">
              <a:solidFill>
                <a:srgbClr val="FF6600"/>
              </a:solidFill>
              <a:effectLst/>
              <a:latin typeface="Aptos Display" panose="020B0004020202020204" pitchFamily="34" charset="0"/>
            </a:endParaRPr>
          </a:p>
        </p:txBody>
      </p:sp>
      <p:sp>
        <p:nvSpPr>
          <p:cNvPr id="2051" name="TextBox 2050">
            <a:extLst>
              <a:ext uri="{FF2B5EF4-FFF2-40B4-BE49-F238E27FC236}">
                <a16:creationId xmlns:a16="http://schemas.microsoft.com/office/drawing/2014/main" id="{5E661D89-2143-CB25-9A1C-1AA4EB4D4B37}"/>
              </a:ext>
            </a:extLst>
          </p:cNvPr>
          <p:cNvSpPr txBox="1"/>
          <p:nvPr/>
        </p:nvSpPr>
        <p:spPr>
          <a:xfrm>
            <a:off x="5186450" y="3586685"/>
            <a:ext cx="2016072" cy="246221"/>
          </a:xfrm>
          <a:prstGeom prst="rect">
            <a:avLst/>
          </a:prstGeom>
          <a:noFill/>
        </p:spPr>
        <p:txBody>
          <a:bodyPr wrap="square">
            <a:spAutoFit/>
          </a:bodyPr>
          <a:lstStyle/>
          <a:p>
            <a:pPr algn="l" fontAlgn="base"/>
            <a:r>
              <a:rPr lang="en-US" sz="1000" b="0" i="0" u="sng" dirty="0" err="1">
                <a:solidFill>
                  <a:srgbClr val="EB8803"/>
                </a:solidFill>
                <a:effectLst/>
                <a:latin typeface="Aptos Display" panose="020B0004020202020204" pitchFamily="34" charset="0"/>
                <a:hlinkClick r:id="rId11">
                  <a:extLst>
                    <a:ext uri="{A12FA001-AC4F-418D-AE19-62706E023703}">
                      <ahyp:hlinkClr xmlns:ahyp="http://schemas.microsoft.com/office/drawing/2018/hyperlinkcolor" val="tx"/>
                    </a:ext>
                  </a:extLst>
                </a:hlinkClick>
              </a:rPr>
              <a:t>Univerzitet</a:t>
            </a:r>
            <a:r>
              <a:rPr lang="en-US" sz="1000" b="0" i="0" u="sng" dirty="0">
                <a:solidFill>
                  <a:srgbClr val="EB8803"/>
                </a:solidFill>
                <a:effectLst/>
                <a:latin typeface="Aptos Display" panose="020B0004020202020204" pitchFamily="34" charset="0"/>
                <a:hlinkClick r:id="rId11">
                  <a:extLst>
                    <a:ext uri="{A12FA001-AC4F-418D-AE19-62706E023703}">
                      <ahyp:hlinkClr xmlns:ahyp="http://schemas.microsoft.com/office/drawing/2018/hyperlinkcolor" val="tx"/>
                    </a:ext>
                  </a:extLst>
                </a:hlinkClick>
              </a:rPr>
              <a:t> u </a:t>
            </a:r>
            <a:r>
              <a:rPr lang="en-US" sz="1000" b="0" i="0" u="sng" dirty="0" err="1">
                <a:solidFill>
                  <a:srgbClr val="EB8803"/>
                </a:solidFill>
                <a:effectLst/>
                <a:latin typeface="Aptos Display" panose="020B0004020202020204" pitchFamily="34" charset="0"/>
                <a:hlinkClick r:id="rId11">
                  <a:extLst>
                    <a:ext uri="{A12FA001-AC4F-418D-AE19-62706E023703}">
                      <ahyp:hlinkClr xmlns:ahyp="http://schemas.microsoft.com/office/drawing/2018/hyperlinkcolor" val="tx"/>
                    </a:ext>
                  </a:extLst>
                </a:hlinkClick>
              </a:rPr>
              <a:t>Istočnom</a:t>
            </a:r>
            <a:r>
              <a:rPr lang="en-US" sz="1000" b="0" i="0" u="sng" dirty="0">
                <a:solidFill>
                  <a:srgbClr val="EB8803"/>
                </a:solidFill>
                <a:effectLst/>
                <a:latin typeface="Aptos Display" panose="020B0004020202020204" pitchFamily="34" charset="0"/>
                <a:hlinkClick r:id="rId11">
                  <a:extLst>
                    <a:ext uri="{A12FA001-AC4F-418D-AE19-62706E023703}">
                      <ahyp:hlinkClr xmlns:ahyp="http://schemas.microsoft.com/office/drawing/2018/hyperlinkcolor" val="tx"/>
                    </a:ext>
                  </a:extLst>
                </a:hlinkClick>
              </a:rPr>
              <a:t> </a:t>
            </a:r>
            <a:r>
              <a:rPr lang="en-US" sz="1000" b="0" i="0" u="sng" dirty="0" err="1">
                <a:solidFill>
                  <a:srgbClr val="FF6600"/>
                </a:solidFill>
                <a:effectLst/>
                <a:latin typeface="Aptos Display" panose="020B0004020202020204" pitchFamily="34" charset="0"/>
                <a:hlinkClick r:id="rId11">
                  <a:extLst>
                    <a:ext uri="{A12FA001-AC4F-418D-AE19-62706E023703}">
                      <ahyp:hlinkClr xmlns:ahyp="http://schemas.microsoft.com/office/drawing/2018/hyperlinkcolor" val="tx"/>
                    </a:ext>
                  </a:extLst>
                </a:hlinkClick>
              </a:rPr>
              <a:t>Sarajevu</a:t>
            </a:r>
            <a:endParaRPr lang="en-US" sz="1000" b="0" i="0" dirty="0">
              <a:solidFill>
                <a:srgbClr val="FF6600"/>
              </a:solidFill>
              <a:effectLst/>
              <a:latin typeface="Aptos Display" panose="020B0004020202020204" pitchFamily="34" charset="0"/>
            </a:endParaRPr>
          </a:p>
        </p:txBody>
      </p:sp>
      <p:sp>
        <p:nvSpPr>
          <p:cNvPr id="2059" name="TextBox 2058">
            <a:extLst>
              <a:ext uri="{FF2B5EF4-FFF2-40B4-BE49-F238E27FC236}">
                <a16:creationId xmlns:a16="http://schemas.microsoft.com/office/drawing/2014/main" id="{DCA4994B-6239-31D8-924A-9AD695EE05A1}"/>
              </a:ext>
            </a:extLst>
          </p:cNvPr>
          <p:cNvSpPr txBox="1"/>
          <p:nvPr/>
        </p:nvSpPr>
        <p:spPr>
          <a:xfrm>
            <a:off x="8698481" y="2750734"/>
            <a:ext cx="2307303" cy="246221"/>
          </a:xfrm>
          <a:prstGeom prst="rect">
            <a:avLst/>
          </a:prstGeom>
          <a:noFill/>
        </p:spPr>
        <p:txBody>
          <a:bodyPr wrap="square">
            <a:spAutoFit/>
          </a:bodyPr>
          <a:lstStyle/>
          <a:p>
            <a:pPr algn="l" fontAlgn="base"/>
            <a:r>
              <a:rPr lang="en-US" sz="1000" b="0" i="0" u="sng" dirty="0" err="1">
                <a:solidFill>
                  <a:srgbClr val="FF6600"/>
                </a:solidFill>
                <a:effectLst/>
                <a:latin typeface="Aptos Display" panose="020B0004020202020204" pitchFamily="34" charset="0"/>
              </a:rPr>
              <a:t>Universiteti</a:t>
            </a:r>
            <a:r>
              <a:rPr lang="en-US" sz="1000" b="0" i="0" u="sng" dirty="0">
                <a:solidFill>
                  <a:srgbClr val="FF6600"/>
                </a:solidFill>
                <a:effectLst/>
                <a:latin typeface="Aptos Display" panose="020B0004020202020204" pitchFamily="34" charset="0"/>
              </a:rPr>
              <a:t> </a:t>
            </a:r>
            <a:r>
              <a:rPr lang="en-US" sz="1000" b="0" i="0" u="sng" dirty="0" err="1">
                <a:solidFill>
                  <a:srgbClr val="FF6600"/>
                </a:solidFill>
                <a:effectLst/>
                <a:latin typeface="Aptos Display" panose="020B0004020202020204" pitchFamily="34" charset="0"/>
              </a:rPr>
              <a:t>Politeknik</a:t>
            </a:r>
            <a:r>
              <a:rPr lang="en-US" sz="1000" b="0" i="0" u="sng" dirty="0">
                <a:solidFill>
                  <a:srgbClr val="FF6600"/>
                </a:solidFill>
                <a:effectLst/>
                <a:latin typeface="Aptos Display" panose="020B0004020202020204" pitchFamily="34" charset="0"/>
              </a:rPr>
              <a:t> i </a:t>
            </a:r>
            <a:r>
              <a:rPr lang="en-US" sz="1000" b="0" i="0" u="sng" dirty="0" err="1">
                <a:solidFill>
                  <a:srgbClr val="FF6600"/>
                </a:solidFill>
                <a:effectLst/>
                <a:latin typeface="Aptos Display" panose="020B0004020202020204" pitchFamily="34" charset="0"/>
              </a:rPr>
              <a:t>Tiranës</a:t>
            </a:r>
            <a:endParaRPr lang="en-US" sz="1000" b="0" i="0" dirty="0">
              <a:solidFill>
                <a:srgbClr val="FF6600"/>
              </a:solidFill>
              <a:effectLst/>
              <a:latin typeface="Aptos Display" panose="020B0004020202020204" pitchFamily="34" charset="0"/>
            </a:endParaRPr>
          </a:p>
        </p:txBody>
      </p:sp>
      <p:sp>
        <p:nvSpPr>
          <p:cNvPr id="2067" name="TextBox 2066">
            <a:extLst>
              <a:ext uri="{FF2B5EF4-FFF2-40B4-BE49-F238E27FC236}">
                <a16:creationId xmlns:a16="http://schemas.microsoft.com/office/drawing/2014/main" id="{CEEE324A-ED9E-7354-E670-F6DE1CE4550D}"/>
              </a:ext>
            </a:extLst>
          </p:cNvPr>
          <p:cNvSpPr txBox="1"/>
          <p:nvPr/>
        </p:nvSpPr>
        <p:spPr>
          <a:xfrm>
            <a:off x="8740095" y="4437115"/>
            <a:ext cx="2592288" cy="246221"/>
          </a:xfrm>
          <a:prstGeom prst="rect">
            <a:avLst/>
          </a:prstGeom>
          <a:noFill/>
        </p:spPr>
        <p:txBody>
          <a:bodyPr wrap="square">
            <a:spAutoFit/>
          </a:bodyPr>
          <a:lstStyle/>
          <a:p>
            <a:pPr algn="l" fontAlgn="base"/>
            <a:r>
              <a:rPr lang="en-US" sz="1000" b="0" i="0" u="sng" dirty="0">
                <a:solidFill>
                  <a:srgbClr val="FF6600"/>
                </a:solidFill>
                <a:effectLst/>
                <a:latin typeface="Aptos Display" panose="020B0004020202020204" pitchFamily="34" charset="0"/>
                <a:hlinkClick r:id="rId12">
                  <a:extLst>
                    <a:ext uri="{A12FA001-AC4F-418D-AE19-62706E023703}">
                      <ahyp:hlinkClr xmlns:ahyp="http://schemas.microsoft.com/office/drawing/2018/hyperlinkcolor" val="tx"/>
                    </a:ext>
                  </a:extLst>
                </a:hlinkClick>
              </a:rPr>
              <a:t>International Business College Mitrovica</a:t>
            </a:r>
            <a:endParaRPr lang="en-US" sz="1000" b="0" i="0" dirty="0">
              <a:solidFill>
                <a:srgbClr val="FF6600"/>
              </a:solidFill>
              <a:effectLst/>
              <a:latin typeface="Aptos Display" panose="020B0004020202020204" pitchFamily="34" charset="0"/>
            </a:endParaRPr>
          </a:p>
        </p:txBody>
      </p:sp>
      <p:sp>
        <p:nvSpPr>
          <p:cNvPr id="2071" name="TextBox 2070">
            <a:extLst>
              <a:ext uri="{FF2B5EF4-FFF2-40B4-BE49-F238E27FC236}">
                <a16:creationId xmlns:a16="http://schemas.microsoft.com/office/drawing/2014/main" id="{7EBC6B47-E9A1-1019-7FFF-D366CC6AC28B}"/>
              </a:ext>
            </a:extLst>
          </p:cNvPr>
          <p:cNvSpPr txBox="1"/>
          <p:nvPr/>
        </p:nvSpPr>
        <p:spPr>
          <a:xfrm>
            <a:off x="8738029" y="1916835"/>
            <a:ext cx="1650713" cy="246221"/>
          </a:xfrm>
          <a:prstGeom prst="rect">
            <a:avLst/>
          </a:prstGeom>
          <a:noFill/>
        </p:spPr>
        <p:txBody>
          <a:bodyPr wrap="square">
            <a:spAutoFit/>
          </a:bodyPr>
          <a:lstStyle/>
          <a:p>
            <a:pPr algn="l" fontAlgn="base"/>
            <a:r>
              <a:rPr lang="en-US" sz="1000" b="0" i="0" u="sng" dirty="0" err="1">
                <a:solidFill>
                  <a:srgbClr val="FF6600"/>
                </a:solidFill>
                <a:effectLst/>
                <a:latin typeface="Aptos Display" panose="020B0004020202020204" pitchFamily="34" charset="0"/>
                <a:hlinkClick r:id="rId13">
                  <a:extLst>
                    <a:ext uri="{A12FA001-AC4F-418D-AE19-62706E023703}">
                      <ahyp:hlinkClr xmlns:ahyp="http://schemas.microsoft.com/office/drawing/2018/hyperlinkcolor" val="tx"/>
                    </a:ext>
                  </a:extLst>
                </a:hlinkClick>
              </a:rPr>
              <a:t>Univerzitet</a:t>
            </a:r>
            <a:r>
              <a:rPr lang="en-US" sz="1000" b="0" i="0" u="sng" dirty="0">
                <a:solidFill>
                  <a:srgbClr val="FF6600"/>
                </a:solidFill>
                <a:effectLst/>
                <a:latin typeface="Aptos Display" panose="020B0004020202020204" pitchFamily="34" charset="0"/>
                <a:hlinkClick r:id="rId13">
                  <a:extLst>
                    <a:ext uri="{A12FA001-AC4F-418D-AE19-62706E023703}">
                      <ahyp:hlinkClr xmlns:ahyp="http://schemas.microsoft.com/office/drawing/2018/hyperlinkcolor" val="tx"/>
                    </a:ext>
                  </a:extLst>
                </a:hlinkClick>
              </a:rPr>
              <a:t> "</a:t>
            </a:r>
            <a:r>
              <a:rPr lang="en-US" sz="1000" b="0" i="0" u="sng" dirty="0" err="1">
                <a:solidFill>
                  <a:srgbClr val="FF6600"/>
                </a:solidFill>
                <a:effectLst/>
                <a:latin typeface="Aptos Display" panose="020B0004020202020204" pitchFamily="34" charset="0"/>
                <a:hlinkClick r:id="rId13">
                  <a:extLst>
                    <a:ext uri="{A12FA001-AC4F-418D-AE19-62706E023703}">
                      <ahyp:hlinkClr xmlns:ahyp="http://schemas.microsoft.com/office/drawing/2018/hyperlinkcolor" val="tx"/>
                    </a:ext>
                  </a:extLst>
                </a:hlinkClick>
              </a:rPr>
              <a:t>Adriatik</a:t>
            </a:r>
            <a:r>
              <a:rPr lang="en-US" sz="1000" b="0" i="0" u="sng" dirty="0">
                <a:solidFill>
                  <a:srgbClr val="FF6600"/>
                </a:solidFill>
                <a:effectLst/>
                <a:latin typeface="Aptos Display" panose="020B0004020202020204" pitchFamily="34" charset="0"/>
                <a:hlinkClick r:id="rId13">
                  <a:extLst>
                    <a:ext uri="{A12FA001-AC4F-418D-AE19-62706E023703}">
                      <ahyp:hlinkClr xmlns:ahyp="http://schemas.microsoft.com/office/drawing/2018/hyperlinkcolor" val="tx"/>
                    </a:ext>
                  </a:extLst>
                </a:hlinkClick>
              </a:rPr>
              <a:t>" Bar</a:t>
            </a:r>
            <a:endParaRPr lang="en-US" sz="1000" b="0" i="0" dirty="0">
              <a:solidFill>
                <a:srgbClr val="FF6600"/>
              </a:solidFill>
              <a:effectLst/>
              <a:latin typeface="Aptos Display" panose="020B0004020202020204" pitchFamily="34" charset="0"/>
            </a:endParaRPr>
          </a:p>
        </p:txBody>
      </p:sp>
      <p:sp>
        <p:nvSpPr>
          <p:cNvPr id="2075" name="TextBox 2074">
            <a:extLst>
              <a:ext uri="{FF2B5EF4-FFF2-40B4-BE49-F238E27FC236}">
                <a16:creationId xmlns:a16="http://schemas.microsoft.com/office/drawing/2014/main" id="{ADAF3927-BB15-4472-B9A0-0080C4361F0B}"/>
              </a:ext>
            </a:extLst>
          </p:cNvPr>
          <p:cNvSpPr txBox="1"/>
          <p:nvPr/>
        </p:nvSpPr>
        <p:spPr>
          <a:xfrm>
            <a:off x="5140050" y="4428959"/>
            <a:ext cx="1461923" cy="246221"/>
          </a:xfrm>
          <a:prstGeom prst="rect">
            <a:avLst/>
          </a:prstGeom>
          <a:noFill/>
        </p:spPr>
        <p:txBody>
          <a:bodyPr wrap="square">
            <a:spAutoFit/>
          </a:bodyPr>
          <a:lstStyle/>
          <a:p>
            <a:pPr algn="l" fontAlgn="base"/>
            <a:r>
              <a:rPr lang="en-US" sz="1000" b="0" i="0" u="sng" dirty="0" err="1">
                <a:solidFill>
                  <a:srgbClr val="EB8803"/>
                </a:solidFill>
                <a:effectLst/>
                <a:latin typeface="Aptos Display" panose="020B0004020202020204" pitchFamily="34" charset="0"/>
                <a:hlinkClick r:id="rId14">
                  <a:extLst>
                    <a:ext uri="{A12FA001-AC4F-418D-AE19-62706E023703}">
                      <ahyp:hlinkClr xmlns:ahyp="http://schemas.microsoft.com/office/drawing/2018/hyperlinkcolor" val="tx"/>
                    </a:ext>
                  </a:extLst>
                </a:hlinkClick>
              </a:rPr>
              <a:t>Univerzitet</a:t>
            </a:r>
            <a:r>
              <a:rPr lang="en-US" sz="1000" b="0" i="0" u="sng" dirty="0">
                <a:solidFill>
                  <a:srgbClr val="EB8803"/>
                </a:solidFill>
                <a:effectLst/>
                <a:latin typeface="Aptos Display" panose="020B0004020202020204" pitchFamily="34" charset="0"/>
                <a:hlinkClick r:id="rId14">
                  <a:extLst>
                    <a:ext uri="{A12FA001-AC4F-418D-AE19-62706E023703}">
                      <ahyp:hlinkClr xmlns:ahyp="http://schemas.microsoft.com/office/drawing/2018/hyperlinkcolor" val="tx"/>
                    </a:ext>
                  </a:extLst>
                </a:hlinkClick>
              </a:rPr>
              <a:t> </a:t>
            </a:r>
            <a:r>
              <a:rPr lang="en-US" sz="1000" b="0" i="0" u="sng" dirty="0" err="1">
                <a:solidFill>
                  <a:srgbClr val="EB8803"/>
                </a:solidFill>
                <a:effectLst/>
                <a:latin typeface="Aptos Display" panose="020B0004020202020204" pitchFamily="34" charset="0"/>
                <a:hlinkClick r:id="rId14">
                  <a:extLst>
                    <a:ext uri="{A12FA001-AC4F-418D-AE19-62706E023703}">
                      <ahyp:hlinkClr xmlns:ahyp="http://schemas.microsoft.com/office/drawing/2018/hyperlinkcolor" val="tx"/>
                    </a:ext>
                  </a:extLst>
                </a:hlinkClick>
              </a:rPr>
              <a:t>Crne</a:t>
            </a:r>
            <a:r>
              <a:rPr lang="en-US" sz="1000" b="0" i="0" u="sng" dirty="0">
                <a:solidFill>
                  <a:srgbClr val="FF6600"/>
                </a:solidFill>
                <a:effectLst/>
                <a:latin typeface="Aptos Display" panose="020B0004020202020204" pitchFamily="34" charset="0"/>
                <a:hlinkClick r:id="rId14">
                  <a:extLst>
                    <a:ext uri="{A12FA001-AC4F-418D-AE19-62706E023703}">
                      <ahyp:hlinkClr xmlns:ahyp="http://schemas.microsoft.com/office/drawing/2018/hyperlinkcolor" val="tx"/>
                    </a:ext>
                  </a:extLst>
                </a:hlinkClick>
              </a:rPr>
              <a:t> Gore</a:t>
            </a:r>
            <a:endParaRPr lang="en-US" sz="1000" b="0" i="0" dirty="0">
              <a:solidFill>
                <a:srgbClr val="FF6600"/>
              </a:solidFill>
              <a:effectLst/>
              <a:latin typeface="Aptos Display" panose="020B0004020202020204" pitchFamily="34" charset="0"/>
            </a:endParaRPr>
          </a:p>
        </p:txBody>
      </p:sp>
      <p:sp>
        <p:nvSpPr>
          <p:cNvPr id="17" name="TextBox 16">
            <a:extLst>
              <a:ext uri="{FF2B5EF4-FFF2-40B4-BE49-F238E27FC236}">
                <a16:creationId xmlns:a16="http://schemas.microsoft.com/office/drawing/2014/main" id="{8F522398-23DE-1E57-29CA-429F413BB562}"/>
              </a:ext>
            </a:extLst>
          </p:cNvPr>
          <p:cNvSpPr txBox="1"/>
          <p:nvPr/>
        </p:nvSpPr>
        <p:spPr>
          <a:xfrm>
            <a:off x="5126039" y="1320312"/>
            <a:ext cx="6956490" cy="261610"/>
          </a:xfrm>
          <a:prstGeom prst="rect">
            <a:avLst/>
          </a:prstGeom>
          <a:noFill/>
        </p:spPr>
        <p:txBody>
          <a:bodyPr wrap="square">
            <a:spAutoFit/>
          </a:bodyPr>
          <a:lstStyle/>
          <a:p>
            <a:r>
              <a:rPr lang="en-US" sz="1100" b="0" i="0" dirty="0">
                <a:solidFill>
                  <a:srgbClr val="3A3A3A"/>
                </a:solidFill>
                <a:effectLst/>
                <a:latin typeface="Aptos Display" panose="020B0004020202020204" pitchFamily="34" charset="0"/>
              </a:rPr>
              <a:t>8 WB HEIs and 5 PC Reports on Analysis on existing</a:t>
            </a:r>
            <a:r>
              <a:rPr lang="hr-BA" sz="1100" b="0" i="0" dirty="0">
                <a:solidFill>
                  <a:srgbClr val="3A3A3A"/>
                </a:solidFill>
                <a:effectLst/>
                <a:latin typeface="Aptos Display" panose="020B0004020202020204" pitchFamily="34" charset="0"/>
              </a:rPr>
              <a:t> </a:t>
            </a:r>
            <a:r>
              <a:rPr lang="en-US" sz="1100" b="0" i="0" dirty="0">
                <a:solidFill>
                  <a:srgbClr val="3A3A3A"/>
                </a:solidFill>
                <a:effectLst/>
                <a:latin typeface="Aptos Display" panose="020B0004020202020204" pitchFamily="34" charset="0"/>
              </a:rPr>
              <a:t>curricula related to TDG and 1 Integrate report</a:t>
            </a:r>
          </a:p>
        </p:txBody>
      </p:sp>
      <p:sp>
        <p:nvSpPr>
          <p:cNvPr id="15" name="Rectangle: Rounded Corners 14">
            <a:extLst>
              <a:ext uri="{FF2B5EF4-FFF2-40B4-BE49-F238E27FC236}">
                <a16:creationId xmlns:a16="http://schemas.microsoft.com/office/drawing/2014/main" id="{4A63B593-3F2E-B750-BA31-11E63CA10882}"/>
              </a:ext>
            </a:extLst>
          </p:cNvPr>
          <p:cNvSpPr/>
          <p:nvPr/>
        </p:nvSpPr>
        <p:spPr>
          <a:xfrm>
            <a:off x="4497069" y="1795483"/>
            <a:ext cx="7344591" cy="3868284"/>
          </a:xfrm>
          <a:prstGeom prst="roundRect">
            <a:avLst/>
          </a:prstGeom>
          <a:solidFill>
            <a:schemeClr val="accent3">
              <a:lumMod val="40000"/>
              <a:lumOff val="60000"/>
              <a:alpha val="18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graphicFrame>
        <p:nvGraphicFramePr>
          <p:cNvPr id="27" name="Table 26">
            <a:extLst>
              <a:ext uri="{FF2B5EF4-FFF2-40B4-BE49-F238E27FC236}">
                <a16:creationId xmlns:a16="http://schemas.microsoft.com/office/drawing/2014/main" id="{83FFD358-C71F-A167-FA86-C69D46B64A2D}"/>
              </a:ext>
            </a:extLst>
          </p:cNvPr>
          <p:cNvGraphicFramePr>
            <a:graphicFrameLocks noGrp="1"/>
          </p:cNvGraphicFramePr>
          <p:nvPr>
            <p:extLst>
              <p:ext uri="{D42A27DB-BD31-4B8C-83A1-F6EECF244321}">
                <p14:modId xmlns:p14="http://schemas.microsoft.com/office/powerpoint/2010/main" val="3165559302"/>
              </p:ext>
            </p:extLst>
          </p:nvPr>
        </p:nvGraphicFramePr>
        <p:xfrm>
          <a:off x="1271749" y="1795483"/>
          <a:ext cx="2762832" cy="518160"/>
        </p:xfrm>
        <a:graphic>
          <a:graphicData uri="http://schemas.openxmlformats.org/drawingml/2006/table">
            <a:tbl>
              <a:tblPr/>
              <a:tblGrid>
                <a:gridCol w="2762832">
                  <a:extLst>
                    <a:ext uri="{9D8B030D-6E8A-4147-A177-3AD203B41FA5}">
                      <a16:colId xmlns:a16="http://schemas.microsoft.com/office/drawing/2014/main" val="1381574390"/>
                    </a:ext>
                  </a:extLst>
                </a:gridCol>
              </a:tblGrid>
              <a:tr h="0">
                <a:tc>
                  <a:txBody>
                    <a:bodyPr/>
                    <a:lstStyle/>
                    <a:p>
                      <a:pPr algn="ctr"/>
                      <a:r>
                        <a:rPr kumimoji="0" lang="en-US"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Existing Curricula related to TDG  in </a:t>
                      </a:r>
                      <a:r>
                        <a:rPr kumimoji="0" lang="hr-BA" sz="1400" b="1"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TUC </a:t>
                      </a:r>
                      <a:endParaRPr lang="hr-BA" sz="14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29" name="Table 28">
            <a:extLst>
              <a:ext uri="{FF2B5EF4-FFF2-40B4-BE49-F238E27FC236}">
                <a16:creationId xmlns:a16="http://schemas.microsoft.com/office/drawing/2014/main" id="{09BF98A2-D470-5318-0DA0-23696F035D8B}"/>
              </a:ext>
            </a:extLst>
          </p:cNvPr>
          <p:cNvGraphicFramePr>
            <a:graphicFrameLocks noGrp="1"/>
          </p:cNvGraphicFramePr>
          <p:nvPr>
            <p:extLst>
              <p:ext uri="{D42A27DB-BD31-4B8C-83A1-F6EECF244321}">
                <p14:modId xmlns:p14="http://schemas.microsoft.com/office/powerpoint/2010/main" val="531272518"/>
              </p:ext>
            </p:extLst>
          </p:nvPr>
        </p:nvGraphicFramePr>
        <p:xfrm>
          <a:off x="1271749" y="2658244"/>
          <a:ext cx="2766790" cy="518160"/>
        </p:xfrm>
        <a:graphic>
          <a:graphicData uri="http://schemas.openxmlformats.org/drawingml/2006/table">
            <a:tbl>
              <a:tblPr/>
              <a:tblGrid>
                <a:gridCol w="2766790">
                  <a:extLst>
                    <a:ext uri="{9D8B030D-6E8A-4147-A177-3AD203B41FA5}">
                      <a16:colId xmlns:a16="http://schemas.microsoft.com/office/drawing/2014/main" val="1381574390"/>
                    </a:ext>
                  </a:extLst>
                </a:gridCol>
              </a:tblGrid>
              <a:tr h="0">
                <a:tc>
                  <a:txBody>
                    <a:bodyPr/>
                    <a:lstStyle/>
                    <a:p>
                      <a:pPr algn="ctr"/>
                      <a:r>
                        <a:rPr kumimoji="0" lang="en-US"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Existing Curricula related to TDG in </a:t>
                      </a:r>
                      <a:r>
                        <a:rPr lang="hr-BA" sz="1400" b="1" i="0" dirty="0">
                          <a:solidFill>
                            <a:srgbClr val="FF6600"/>
                          </a:solidFill>
                          <a:effectLst/>
                          <a:latin typeface="Aptos Display" panose="020B0004020202020204" pitchFamily="34" charset="0"/>
                        </a:rPr>
                        <a:t>UM</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31" name="Table 30">
            <a:extLst>
              <a:ext uri="{FF2B5EF4-FFF2-40B4-BE49-F238E27FC236}">
                <a16:creationId xmlns:a16="http://schemas.microsoft.com/office/drawing/2014/main" id="{753B36FF-6ABD-EAB9-23FD-F8D58321E819}"/>
              </a:ext>
            </a:extLst>
          </p:cNvPr>
          <p:cNvGraphicFramePr>
            <a:graphicFrameLocks noGrp="1"/>
          </p:cNvGraphicFramePr>
          <p:nvPr>
            <p:extLst>
              <p:ext uri="{D42A27DB-BD31-4B8C-83A1-F6EECF244321}">
                <p14:modId xmlns:p14="http://schemas.microsoft.com/office/powerpoint/2010/main" val="3970888179"/>
              </p:ext>
            </p:extLst>
          </p:nvPr>
        </p:nvGraphicFramePr>
        <p:xfrm>
          <a:off x="1268568" y="3570060"/>
          <a:ext cx="2769972" cy="518160"/>
        </p:xfrm>
        <a:graphic>
          <a:graphicData uri="http://schemas.openxmlformats.org/drawingml/2006/table">
            <a:tbl>
              <a:tblPr/>
              <a:tblGrid>
                <a:gridCol w="2769972">
                  <a:extLst>
                    <a:ext uri="{9D8B030D-6E8A-4147-A177-3AD203B41FA5}">
                      <a16:colId xmlns:a16="http://schemas.microsoft.com/office/drawing/2014/main" val="1381574390"/>
                    </a:ext>
                  </a:extLst>
                </a:gridCol>
              </a:tblGrid>
              <a:tr h="0">
                <a:tc>
                  <a:txBody>
                    <a:bodyPr/>
                    <a:lstStyle/>
                    <a:p>
                      <a:pPr algn="ctr"/>
                      <a:r>
                        <a:rPr kumimoji="0" lang="en-US"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Existing Curricula related to TDG in </a:t>
                      </a:r>
                      <a:r>
                        <a:rPr lang="hr-BA" sz="1400" b="1" i="0" dirty="0">
                          <a:solidFill>
                            <a:srgbClr val="FF6600"/>
                          </a:solidFill>
                          <a:effectLst/>
                          <a:latin typeface="Aptos Display" panose="020B0004020202020204" pitchFamily="34" charset="0"/>
                        </a:rPr>
                        <a:t>OE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graphicFrame>
        <p:nvGraphicFramePr>
          <p:cNvPr id="2049" name="Table 2048">
            <a:extLst>
              <a:ext uri="{FF2B5EF4-FFF2-40B4-BE49-F238E27FC236}">
                <a16:creationId xmlns:a16="http://schemas.microsoft.com/office/drawing/2014/main" id="{C5179689-39D4-CF9C-47C0-ADE2CCAEE69F}"/>
              </a:ext>
            </a:extLst>
          </p:cNvPr>
          <p:cNvGraphicFramePr>
            <a:graphicFrameLocks noGrp="1"/>
          </p:cNvGraphicFramePr>
          <p:nvPr>
            <p:extLst>
              <p:ext uri="{D42A27DB-BD31-4B8C-83A1-F6EECF244321}">
                <p14:modId xmlns:p14="http://schemas.microsoft.com/office/powerpoint/2010/main" val="3038031312"/>
              </p:ext>
            </p:extLst>
          </p:nvPr>
        </p:nvGraphicFramePr>
        <p:xfrm>
          <a:off x="1261568" y="4462721"/>
          <a:ext cx="2776972" cy="518160"/>
        </p:xfrm>
        <a:graphic>
          <a:graphicData uri="http://schemas.openxmlformats.org/drawingml/2006/table">
            <a:tbl>
              <a:tblPr/>
              <a:tblGrid>
                <a:gridCol w="2776972">
                  <a:extLst>
                    <a:ext uri="{9D8B030D-6E8A-4147-A177-3AD203B41FA5}">
                      <a16:colId xmlns:a16="http://schemas.microsoft.com/office/drawing/2014/main" val="1381574390"/>
                    </a:ext>
                  </a:extLst>
                </a:gridCol>
              </a:tblGrid>
              <a:tr h="0">
                <a:tc>
                  <a:txBody>
                    <a:bodyPr/>
                    <a:lstStyle/>
                    <a:p>
                      <a:pPr algn="ctr"/>
                      <a:r>
                        <a:rPr kumimoji="0" lang="en-US"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Existing Curricula related to TDG in </a:t>
                      </a:r>
                      <a:r>
                        <a:rPr lang="hr-BA" sz="1400" b="1" i="0" dirty="0">
                          <a:solidFill>
                            <a:srgbClr val="FF6600"/>
                          </a:solidFill>
                          <a:effectLst/>
                          <a:latin typeface="Aptos Display" panose="020B0004020202020204" pitchFamily="34" charset="0"/>
                        </a:rPr>
                        <a:t>LUT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pic>
        <p:nvPicPr>
          <p:cNvPr id="2053" name="Picture 4">
            <a:extLst>
              <a:ext uri="{FF2B5EF4-FFF2-40B4-BE49-F238E27FC236}">
                <a16:creationId xmlns:a16="http://schemas.microsoft.com/office/drawing/2014/main" id="{1353521D-A6DA-B47B-7ED3-C2671ABD62E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40664" y="3558951"/>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6">
            <a:extLst>
              <a:ext uri="{FF2B5EF4-FFF2-40B4-BE49-F238E27FC236}">
                <a16:creationId xmlns:a16="http://schemas.microsoft.com/office/drawing/2014/main" id="{60CA8CAA-BF2F-C673-3E24-687D895F465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23560" y="4440154"/>
            <a:ext cx="581182" cy="581182"/>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2060">
            <a:extLst>
              <a:ext uri="{FF2B5EF4-FFF2-40B4-BE49-F238E27FC236}">
                <a16:creationId xmlns:a16="http://schemas.microsoft.com/office/drawing/2014/main" id="{3555AEF4-327C-AF1B-2775-8D4AC44EAE68}"/>
              </a:ext>
            </a:extLst>
          </p:cNvPr>
          <p:cNvPicPr>
            <a:picLocks noChangeAspect="1"/>
          </p:cNvPicPr>
          <p:nvPr/>
        </p:nvPicPr>
        <p:blipFill>
          <a:blip r:embed="rId17"/>
          <a:stretch>
            <a:fillRect/>
          </a:stretch>
        </p:blipFill>
        <p:spPr>
          <a:xfrm>
            <a:off x="361975" y="2658244"/>
            <a:ext cx="842767" cy="550608"/>
          </a:xfrm>
          <a:prstGeom prst="rect">
            <a:avLst/>
          </a:prstGeom>
        </p:spPr>
      </p:pic>
      <p:pic>
        <p:nvPicPr>
          <p:cNvPr id="2065" name="Picture 2064">
            <a:extLst>
              <a:ext uri="{FF2B5EF4-FFF2-40B4-BE49-F238E27FC236}">
                <a16:creationId xmlns:a16="http://schemas.microsoft.com/office/drawing/2014/main" id="{04482E19-8E54-C6E0-6C98-482EFCCE05D0}"/>
              </a:ext>
            </a:extLst>
          </p:cNvPr>
          <p:cNvPicPr>
            <a:picLocks noChangeAspect="1"/>
          </p:cNvPicPr>
          <p:nvPr/>
        </p:nvPicPr>
        <p:blipFill>
          <a:blip r:embed="rId18"/>
          <a:stretch>
            <a:fillRect/>
          </a:stretch>
        </p:blipFill>
        <p:spPr>
          <a:xfrm>
            <a:off x="607028" y="1560907"/>
            <a:ext cx="535521" cy="794999"/>
          </a:xfrm>
          <a:prstGeom prst="rect">
            <a:avLst/>
          </a:prstGeom>
        </p:spPr>
      </p:pic>
      <p:sp>
        <p:nvSpPr>
          <p:cNvPr id="2069" name="Rectangle: Rounded Corners 2068">
            <a:extLst>
              <a:ext uri="{FF2B5EF4-FFF2-40B4-BE49-F238E27FC236}">
                <a16:creationId xmlns:a16="http://schemas.microsoft.com/office/drawing/2014/main" id="{B7771A8C-3716-F766-BB6A-BA29DF71C0B3}"/>
              </a:ext>
            </a:extLst>
          </p:cNvPr>
          <p:cNvSpPr/>
          <p:nvPr/>
        </p:nvSpPr>
        <p:spPr>
          <a:xfrm>
            <a:off x="350340" y="1484784"/>
            <a:ext cx="3945460" cy="4680520"/>
          </a:xfrm>
          <a:prstGeom prst="roundRect">
            <a:avLst/>
          </a:prstGeom>
          <a:solidFill>
            <a:schemeClr val="accent3">
              <a:lumMod val="60000"/>
              <a:lumOff val="40000"/>
              <a:alpha val="13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2073" name="TextBox 2072">
            <a:extLst>
              <a:ext uri="{FF2B5EF4-FFF2-40B4-BE49-F238E27FC236}">
                <a16:creationId xmlns:a16="http://schemas.microsoft.com/office/drawing/2014/main" id="{744FFDE3-8DD1-D807-E478-113A36A19C6D}"/>
              </a:ext>
            </a:extLst>
          </p:cNvPr>
          <p:cNvSpPr txBox="1"/>
          <p:nvPr/>
        </p:nvSpPr>
        <p:spPr>
          <a:xfrm>
            <a:off x="1233459" y="2411571"/>
            <a:ext cx="2638449" cy="246221"/>
          </a:xfrm>
          <a:prstGeom prst="rect">
            <a:avLst/>
          </a:prstGeom>
          <a:noFill/>
        </p:spPr>
        <p:txBody>
          <a:bodyPr wrap="square">
            <a:spAutoFit/>
          </a:bodyPr>
          <a:lstStyle/>
          <a:p>
            <a:pPr algn="l" fontAlgn="base"/>
            <a:r>
              <a:rPr lang="bs-Latn-BA" sz="1000" b="0" i="0" u="sng" dirty="0">
                <a:effectLst/>
                <a:latin typeface="Aptos Display" panose="020B0004020202020204" pitchFamily="34" charset="0"/>
                <a:hlinkClick r:id="rId19"/>
              </a:rPr>
              <a:t>Univerza v Mariboru</a:t>
            </a:r>
            <a:endParaRPr lang="bs-Latn-BA" sz="1000" b="0" i="0" dirty="0">
              <a:effectLst/>
              <a:latin typeface="Aptos Display" panose="020B0004020202020204" pitchFamily="34" charset="0"/>
            </a:endParaRPr>
          </a:p>
        </p:txBody>
      </p:sp>
      <p:sp>
        <p:nvSpPr>
          <p:cNvPr id="2076" name="TextBox 2075">
            <a:extLst>
              <a:ext uri="{FF2B5EF4-FFF2-40B4-BE49-F238E27FC236}">
                <a16:creationId xmlns:a16="http://schemas.microsoft.com/office/drawing/2014/main" id="{0C49693E-98C7-8974-6740-462D5DD2F376}"/>
              </a:ext>
            </a:extLst>
          </p:cNvPr>
          <p:cNvSpPr txBox="1"/>
          <p:nvPr/>
        </p:nvSpPr>
        <p:spPr>
          <a:xfrm>
            <a:off x="1171318" y="3304685"/>
            <a:ext cx="2638449" cy="246221"/>
          </a:xfrm>
          <a:prstGeom prst="rect">
            <a:avLst/>
          </a:prstGeom>
          <a:noFill/>
        </p:spPr>
        <p:txBody>
          <a:bodyPr wrap="square">
            <a:spAutoFit/>
          </a:bodyPr>
          <a:lstStyle/>
          <a:p>
            <a:pPr algn="l" fontAlgn="base"/>
            <a:r>
              <a:rPr lang="bs-Latn-BA" sz="1000" b="0" i="0" u="sng" dirty="0">
                <a:effectLst/>
                <a:latin typeface="Aptos Display" panose="020B0004020202020204" pitchFamily="34" charset="0"/>
                <a:hlinkClick r:id="rId20"/>
              </a:rPr>
              <a:t>Óbudai Egyetem</a:t>
            </a:r>
            <a:endParaRPr lang="bs-Latn-BA" sz="1000" b="0" i="0" dirty="0">
              <a:effectLst/>
              <a:latin typeface="Aptos Display" panose="020B0004020202020204" pitchFamily="34" charset="0"/>
            </a:endParaRPr>
          </a:p>
        </p:txBody>
      </p:sp>
      <p:sp>
        <p:nvSpPr>
          <p:cNvPr id="2077" name="TextBox 2076">
            <a:extLst>
              <a:ext uri="{FF2B5EF4-FFF2-40B4-BE49-F238E27FC236}">
                <a16:creationId xmlns:a16="http://schemas.microsoft.com/office/drawing/2014/main" id="{67B4D88E-2598-CC63-E553-9799FB9A41ED}"/>
              </a:ext>
            </a:extLst>
          </p:cNvPr>
          <p:cNvSpPr txBox="1"/>
          <p:nvPr/>
        </p:nvSpPr>
        <p:spPr>
          <a:xfrm>
            <a:off x="1177669" y="4203302"/>
            <a:ext cx="2638449" cy="246221"/>
          </a:xfrm>
          <a:prstGeom prst="rect">
            <a:avLst/>
          </a:prstGeom>
          <a:noFill/>
        </p:spPr>
        <p:txBody>
          <a:bodyPr wrap="square">
            <a:spAutoFit/>
          </a:bodyPr>
          <a:lstStyle/>
          <a:p>
            <a:pPr algn="l" fontAlgn="base"/>
            <a:r>
              <a:rPr lang="bs-Latn-BA" sz="1000" b="0" i="0" u="sng" dirty="0">
                <a:effectLst/>
                <a:latin typeface="Aptos Display" panose="020B0004020202020204" pitchFamily="34" charset="0"/>
                <a:hlinkClick r:id="rId21"/>
              </a:rPr>
              <a:t>Politechnika Lubelska</a:t>
            </a:r>
            <a:endParaRPr lang="bs-Latn-BA" sz="1000" b="0" i="0" dirty="0">
              <a:effectLst/>
              <a:latin typeface="Aptos Display" panose="020B0004020202020204" pitchFamily="34" charset="0"/>
            </a:endParaRPr>
          </a:p>
        </p:txBody>
      </p:sp>
      <p:graphicFrame>
        <p:nvGraphicFramePr>
          <p:cNvPr id="2078" name="Table 2077">
            <a:extLst>
              <a:ext uri="{FF2B5EF4-FFF2-40B4-BE49-F238E27FC236}">
                <a16:creationId xmlns:a16="http://schemas.microsoft.com/office/drawing/2014/main" id="{96D0B9D7-6155-46B9-1AC6-71D27B958A89}"/>
              </a:ext>
            </a:extLst>
          </p:cNvPr>
          <p:cNvGraphicFramePr>
            <a:graphicFrameLocks noGrp="1"/>
          </p:cNvGraphicFramePr>
          <p:nvPr>
            <p:extLst>
              <p:ext uri="{D42A27DB-BD31-4B8C-83A1-F6EECF244321}">
                <p14:modId xmlns:p14="http://schemas.microsoft.com/office/powerpoint/2010/main" val="34704712"/>
              </p:ext>
            </p:extLst>
          </p:nvPr>
        </p:nvGraphicFramePr>
        <p:xfrm>
          <a:off x="1244168" y="5372753"/>
          <a:ext cx="2790414" cy="518160"/>
        </p:xfrm>
        <a:graphic>
          <a:graphicData uri="http://schemas.openxmlformats.org/drawingml/2006/table">
            <a:tbl>
              <a:tblPr/>
              <a:tblGrid>
                <a:gridCol w="2790414">
                  <a:extLst>
                    <a:ext uri="{9D8B030D-6E8A-4147-A177-3AD203B41FA5}">
                      <a16:colId xmlns:a16="http://schemas.microsoft.com/office/drawing/2014/main" val="1381574390"/>
                    </a:ext>
                  </a:extLst>
                </a:gridCol>
              </a:tblGrid>
              <a:tr h="0">
                <a:tc>
                  <a:txBody>
                    <a:bodyPr/>
                    <a:lstStyle/>
                    <a:p>
                      <a:pPr algn="ctr"/>
                      <a:r>
                        <a:rPr kumimoji="0" lang="en-US"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Report on </a:t>
                      </a:r>
                      <a:r>
                        <a:rPr kumimoji="0" lang="hr-BA" sz="1400" b="0" i="0" u="none" strike="noStrike" kern="1200" cap="none" spc="0" normalizeH="0" baseline="0" noProof="0" dirty="0">
                          <a:ln>
                            <a:noFill/>
                          </a:ln>
                          <a:solidFill>
                            <a:srgbClr val="FF6600"/>
                          </a:solidFill>
                          <a:effectLst/>
                          <a:uLnTx/>
                          <a:uFillTx/>
                          <a:latin typeface="Aptos Display" panose="020B0004020202020204" pitchFamily="34" charset="0"/>
                          <a:ea typeface="+mn-ea"/>
                          <a:cs typeface="+mn-cs"/>
                        </a:rPr>
                        <a:t>analyses Existing Curricula related to TDG in </a:t>
                      </a:r>
                      <a:r>
                        <a:rPr lang="hr-BA" sz="1400" b="1" i="0" dirty="0">
                          <a:solidFill>
                            <a:srgbClr val="FF6600"/>
                          </a:solidFill>
                          <a:effectLst/>
                          <a:latin typeface="Aptos Display" panose="020B0004020202020204" pitchFamily="34" charset="0"/>
                        </a:rPr>
                        <a:t>UNI</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286299274"/>
                  </a:ext>
                </a:extLst>
              </a:tr>
            </a:tbl>
          </a:graphicData>
        </a:graphic>
      </p:graphicFrame>
      <p:pic>
        <p:nvPicPr>
          <p:cNvPr id="2079" name="Picture 2078">
            <a:extLst>
              <a:ext uri="{FF2B5EF4-FFF2-40B4-BE49-F238E27FC236}">
                <a16:creationId xmlns:a16="http://schemas.microsoft.com/office/drawing/2014/main" id="{17102BBA-5373-1F59-7A73-8773B80C45DD}"/>
              </a:ext>
            </a:extLst>
          </p:cNvPr>
          <p:cNvPicPr>
            <a:picLocks noChangeAspect="1"/>
          </p:cNvPicPr>
          <p:nvPr/>
        </p:nvPicPr>
        <p:blipFill>
          <a:blip r:embed="rId22"/>
          <a:stretch>
            <a:fillRect/>
          </a:stretch>
        </p:blipFill>
        <p:spPr>
          <a:xfrm>
            <a:off x="616936" y="5378929"/>
            <a:ext cx="552785" cy="548919"/>
          </a:xfrm>
          <a:prstGeom prst="rect">
            <a:avLst/>
          </a:prstGeom>
        </p:spPr>
      </p:pic>
      <p:sp>
        <p:nvSpPr>
          <p:cNvPr id="2080" name="TextBox 2079">
            <a:extLst>
              <a:ext uri="{FF2B5EF4-FFF2-40B4-BE49-F238E27FC236}">
                <a16:creationId xmlns:a16="http://schemas.microsoft.com/office/drawing/2014/main" id="{755A8AF4-4D50-9DCB-449D-AE055C74BC8F}"/>
              </a:ext>
            </a:extLst>
          </p:cNvPr>
          <p:cNvSpPr txBox="1"/>
          <p:nvPr/>
        </p:nvSpPr>
        <p:spPr>
          <a:xfrm>
            <a:off x="1167976" y="5142000"/>
            <a:ext cx="2638449" cy="246221"/>
          </a:xfrm>
          <a:prstGeom prst="rect">
            <a:avLst/>
          </a:prstGeom>
          <a:noFill/>
        </p:spPr>
        <p:txBody>
          <a:bodyPr wrap="square">
            <a:spAutoFit/>
          </a:bodyPr>
          <a:lstStyle/>
          <a:p>
            <a:pPr algn="l" fontAlgn="base"/>
            <a:r>
              <a:rPr lang="bs-Latn-BA" sz="1000" b="0" i="0" u="sng" dirty="0">
                <a:effectLst/>
                <a:latin typeface="Aptos Display" panose="020B0004020202020204" pitchFamily="34" charset="0"/>
                <a:hlinkClick r:id="rId23"/>
              </a:rPr>
              <a:t>Univerzitet u Nišu</a:t>
            </a:r>
            <a:endParaRPr lang="bs-Latn-BA" sz="1000" b="0" i="0" dirty="0">
              <a:effectLst/>
              <a:latin typeface="Aptos Display" panose="020B0004020202020204" pitchFamily="34" charset="0"/>
            </a:endParaRPr>
          </a:p>
        </p:txBody>
      </p:sp>
      <p:sp>
        <p:nvSpPr>
          <p:cNvPr id="2086" name="TextBox 2085">
            <a:extLst>
              <a:ext uri="{FF2B5EF4-FFF2-40B4-BE49-F238E27FC236}">
                <a16:creationId xmlns:a16="http://schemas.microsoft.com/office/drawing/2014/main" id="{A270C393-60B5-4F5B-993E-BDE19D58CE29}"/>
              </a:ext>
            </a:extLst>
          </p:cNvPr>
          <p:cNvSpPr txBox="1"/>
          <p:nvPr/>
        </p:nvSpPr>
        <p:spPr>
          <a:xfrm>
            <a:off x="8773864" y="3802332"/>
            <a:ext cx="2829549" cy="523220"/>
          </a:xfrm>
          <a:prstGeom prst="rect">
            <a:avLst/>
          </a:prstGeom>
          <a:solidFill>
            <a:schemeClr val="accent3">
              <a:lumMod val="40000"/>
              <a:lumOff val="60000"/>
            </a:schemeClr>
          </a:solidFill>
          <a:ln w="12700">
            <a:solidFill>
              <a:srgbClr val="FF6600"/>
            </a:solidFill>
          </a:ln>
        </p:spPr>
        <p:txBody>
          <a:bodyPr wrap="square">
            <a:spAutoFit/>
          </a:bodyPr>
          <a:lstStyle/>
          <a:p>
            <a:r>
              <a:rPr lang="en-US" sz="1400" dirty="0">
                <a:solidFill>
                  <a:srgbClr val="FF6600"/>
                </a:solidFill>
                <a:latin typeface="Aptos Display" panose="020B0004020202020204" pitchFamily="34" charset="0"/>
              </a:rPr>
              <a:t>Report on analyses Existing Curricula related to TDG in</a:t>
            </a:r>
            <a:r>
              <a:rPr lang="hr-BA" sz="1400" dirty="0">
                <a:solidFill>
                  <a:srgbClr val="FF6600"/>
                </a:solidFill>
                <a:latin typeface="Aptos Display" panose="020B0004020202020204" pitchFamily="34" charset="0"/>
              </a:rPr>
              <a:t> </a:t>
            </a:r>
            <a:r>
              <a:rPr lang="en-US" sz="1400" b="0" i="0" dirty="0">
                <a:solidFill>
                  <a:srgbClr val="FF6600"/>
                </a:solidFill>
                <a:effectLst/>
                <a:latin typeface="Aptos Display" panose="020B0004020202020204" pitchFamily="34" charset="0"/>
              </a:rPr>
              <a:t> </a:t>
            </a:r>
            <a:r>
              <a:rPr lang="en-US" sz="1400" b="1" i="0" dirty="0">
                <a:solidFill>
                  <a:srgbClr val="FF6600"/>
                </a:solidFill>
                <a:effectLst/>
                <a:latin typeface="Aptos Display" panose="020B0004020202020204" pitchFamily="34" charset="0"/>
              </a:rPr>
              <a:t>UPOLIS</a:t>
            </a:r>
            <a:endParaRPr lang="en-US" sz="1400" b="1" dirty="0">
              <a:solidFill>
                <a:srgbClr val="FF6600"/>
              </a:solidFill>
              <a:latin typeface="Aptos Display" panose="020B0004020202020204" pitchFamily="34" charset="0"/>
            </a:endParaRPr>
          </a:p>
        </p:txBody>
      </p:sp>
      <p:pic>
        <p:nvPicPr>
          <p:cNvPr id="2087" name="Picture 24">
            <a:extLst>
              <a:ext uri="{FF2B5EF4-FFF2-40B4-BE49-F238E27FC236}">
                <a16:creationId xmlns:a16="http://schemas.microsoft.com/office/drawing/2014/main" id="{A4415D20-B23E-AF64-5D24-14BFAB77173A}"/>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154497" y="3802332"/>
            <a:ext cx="543985" cy="543985"/>
          </a:xfrm>
          <a:prstGeom prst="rect">
            <a:avLst/>
          </a:prstGeom>
          <a:noFill/>
          <a:extLst>
            <a:ext uri="{909E8E84-426E-40DD-AFC4-6F175D3DCCD1}">
              <a14:hiddenFill xmlns:a14="http://schemas.microsoft.com/office/drawing/2010/main">
                <a:solidFill>
                  <a:srgbClr val="FFFFFF"/>
                </a:solidFill>
              </a14:hiddenFill>
            </a:ext>
          </a:extLst>
        </p:spPr>
      </p:pic>
      <p:sp>
        <p:nvSpPr>
          <p:cNvPr id="2088" name="TextBox 2087">
            <a:extLst>
              <a:ext uri="{FF2B5EF4-FFF2-40B4-BE49-F238E27FC236}">
                <a16:creationId xmlns:a16="http://schemas.microsoft.com/office/drawing/2014/main" id="{BB534AFD-A92A-3772-A81A-00183AFC4FAE}"/>
              </a:ext>
            </a:extLst>
          </p:cNvPr>
          <p:cNvSpPr txBox="1"/>
          <p:nvPr/>
        </p:nvSpPr>
        <p:spPr>
          <a:xfrm>
            <a:off x="8698482" y="3573019"/>
            <a:ext cx="1215152" cy="246221"/>
          </a:xfrm>
          <a:prstGeom prst="rect">
            <a:avLst/>
          </a:prstGeom>
          <a:noFill/>
        </p:spPr>
        <p:txBody>
          <a:bodyPr wrap="square">
            <a:spAutoFit/>
          </a:bodyPr>
          <a:lstStyle/>
          <a:p>
            <a:pPr algn="l" fontAlgn="base"/>
            <a:r>
              <a:rPr lang="en-US" sz="1000" b="0" i="0" u="sng" dirty="0" err="1">
                <a:solidFill>
                  <a:srgbClr val="FF6600"/>
                </a:solidFill>
                <a:effectLst/>
                <a:latin typeface="Aptos Display" panose="020B0004020202020204" pitchFamily="34" charset="0"/>
                <a:hlinkClick r:id="rId25">
                  <a:extLst>
                    <a:ext uri="{A12FA001-AC4F-418D-AE19-62706E023703}">
                      <ahyp:hlinkClr xmlns:ahyp="http://schemas.microsoft.com/office/drawing/2018/hyperlinkcolor" val="tx"/>
                    </a:ext>
                  </a:extLst>
                </a:hlinkClick>
              </a:rPr>
              <a:t>Universiteti</a:t>
            </a:r>
            <a:r>
              <a:rPr lang="en-US" sz="1000" b="0" i="0" u="sng" dirty="0">
                <a:solidFill>
                  <a:srgbClr val="FF6600"/>
                </a:solidFill>
                <a:effectLst/>
                <a:latin typeface="Aptos Display" panose="020B0004020202020204" pitchFamily="34" charset="0"/>
                <a:hlinkClick r:id="rId25">
                  <a:extLst>
                    <a:ext uri="{A12FA001-AC4F-418D-AE19-62706E023703}">
                      <ahyp:hlinkClr xmlns:ahyp="http://schemas.microsoft.com/office/drawing/2018/hyperlinkcolor" val="tx"/>
                    </a:ext>
                  </a:extLst>
                </a:hlinkClick>
              </a:rPr>
              <a:t> POLIS</a:t>
            </a:r>
            <a:endParaRPr lang="en-US" sz="1000" b="0" i="0" dirty="0">
              <a:solidFill>
                <a:srgbClr val="FF6600"/>
              </a:solidFill>
              <a:effectLst/>
              <a:latin typeface="Aptos Display" panose="020B0004020202020204" pitchFamily="34" charset="0"/>
            </a:endParaRPr>
          </a:p>
        </p:txBody>
      </p:sp>
      <p:pic>
        <p:nvPicPr>
          <p:cNvPr id="2089" name="Picture 2088">
            <a:extLst>
              <a:ext uri="{FF2B5EF4-FFF2-40B4-BE49-F238E27FC236}">
                <a16:creationId xmlns:a16="http://schemas.microsoft.com/office/drawing/2014/main" id="{6C7BFDAC-5C73-946C-F7AD-54B4ACDD9A13}"/>
              </a:ext>
            </a:extLst>
          </p:cNvPr>
          <p:cNvPicPr>
            <a:picLocks noChangeAspect="1"/>
          </p:cNvPicPr>
          <p:nvPr/>
        </p:nvPicPr>
        <p:blipFill rotWithShape="1">
          <a:blip r:embed="rId26"/>
          <a:srcRect b="69944"/>
          <a:stretch/>
        </p:blipFill>
        <p:spPr>
          <a:xfrm>
            <a:off x="8112224" y="2947526"/>
            <a:ext cx="637764" cy="578571"/>
          </a:xfrm>
          <a:prstGeom prst="rect">
            <a:avLst/>
          </a:prstGeom>
        </p:spPr>
      </p:pic>
      <p:sp>
        <p:nvSpPr>
          <p:cNvPr id="2093" name="Rectangle 3">
            <a:extLst>
              <a:ext uri="{FF2B5EF4-FFF2-40B4-BE49-F238E27FC236}">
                <a16:creationId xmlns:a16="http://schemas.microsoft.com/office/drawing/2014/main" id="{6DB4E3F7-28AE-2F4A-30BA-BC9ECC7DDD8A}"/>
              </a:ext>
            </a:extLst>
          </p:cNvPr>
          <p:cNvSpPr>
            <a:spLocks noChangeArrowheads="1"/>
          </p:cNvSpPr>
          <p:nvPr/>
        </p:nvSpPr>
        <p:spPr bwMode="auto">
          <a:xfrm>
            <a:off x="5143500" y="3189973"/>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sr-Latn-RS" altLang="sr-Latn-RS" sz="1800" b="0" i="0" u="none" strike="noStrike" cap="none" normalizeH="0" baseline="0" dirty="0">
                <a:ln>
                  <a:noFill/>
                </a:ln>
                <a:solidFill>
                  <a:schemeClr val="tx1"/>
                </a:solidFill>
                <a:effectLst/>
                <a:latin typeface="Aptos Display" panose="020B0004020202020204" pitchFamily="34" charset="0"/>
              </a:rPr>
            </a:br>
            <a:endParaRPr kumimoji="0" lang="sr-Latn-RS" altLang="sr-Latn-RS" sz="1800" b="0" i="0" u="none" strike="noStrike" cap="none" normalizeH="0" baseline="0" dirty="0">
              <a:ln>
                <a:noFill/>
              </a:ln>
              <a:solidFill>
                <a:schemeClr val="tx1"/>
              </a:solidFill>
              <a:effectLst/>
              <a:latin typeface="Aptos Display" panose="020B0004020202020204" pitchFamily="34" charset="0"/>
            </a:endParaRPr>
          </a:p>
        </p:txBody>
      </p:sp>
    </p:spTree>
    <p:extLst>
      <p:ext uri="{BB962C8B-B14F-4D97-AF65-F5344CB8AC3E}">
        <p14:creationId xmlns:p14="http://schemas.microsoft.com/office/powerpoint/2010/main" val="3828118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F4E0-B3A9-1C26-5C1A-EB69F3BD56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32FFE-2F89-F6D1-F111-8DA918F597C9}"/>
              </a:ext>
            </a:extLst>
          </p:cNvPr>
          <p:cNvSpPr>
            <a:spLocks noGrp="1"/>
          </p:cNvSpPr>
          <p:nvPr>
            <p:ph type="title"/>
          </p:nvPr>
        </p:nvSpPr>
        <p:spPr>
          <a:xfrm>
            <a:off x="425662" y="976990"/>
            <a:ext cx="3507011" cy="547464"/>
          </a:xfrm>
        </p:spPr>
        <p:txBody>
          <a:bodyPr>
            <a:noAutofit/>
          </a:bodyPr>
          <a:lstStyle/>
          <a:p>
            <a:pPr algn="l"/>
            <a:r>
              <a:rPr lang="bs-Latn-BA" sz="2400" dirty="0"/>
              <a:t>PROJECT ACHIEVEMENTS</a:t>
            </a:r>
            <a:endParaRPr lang="en-US" sz="2400" dirty="0"/>
          </a:p>
        </p:txBody>
      </p:sp>
      <p:sp>
        <p:nvSpPr>
          <p:cNvPr id="3" name="Rectangle 2">
            <a:extLst>
              <a:ext uri="{FF2B5EF4-FFF2-40B4-BE49-F238E27FC236}">
                <a16:creationId xmlns:a16="http://schemas.microsoft.com/office/drawing/2014/main" id="{45740ED2-9F6E-983D-F5A8-78EF83915E7C}"/>
              </a:ext>
            </a:extLst>
          </p:cNvPr>
          <p:cNvSpPr/>
          <p:nvPr/>
        </p:nvSpPr>
        <p:spPr>
          <a:xfrm>
            <a:off x="1210447" y="2260797"/>
            <a:ext cx="2592288" cy="10081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s-Latn-BA" sz="1600" b="1" dirty="0">
              <a:solidFill>
                <a:srgbClr val="041A5C"/>
              </a:solidFill>
              <a:latin typeface="Aptos Display" panose="020B0004020202020204" pitchFamily="34" charset="0"/>
              <a:ea typeface="Cambria" panose="02040503050406030204" pitchFamily="18" charset="0"/>
            </a:endParaRPr>
          </a:p>
        </p:txBody>
      </p:sp>
      <p:graphicFrame>
        <p:nvGraphicFramePr>
          <p:cNvPr id="5" name="Table 4">
            <a:extLst>
              <a:ext uri="{FF2B5EF4-FFF2-40B4-BE49-F238E27FC236}">
                <a16:creationId xmlns:a16="http://schemas.microsoft.com/office/drawing/2014/main" id="{EF315483-652E-4A41-F159-C4E501DDE0B5}"/>
              </a:ext>
            </a:extLst>
          </p:cNvPr>
          <p:cNvGraphicFramePr>
            <a:graphicFrameLocks noGrp="1"/>
          </p:cNvGraphicFramePr>
          <p:nvPr>
            <p:extLst>
              <p:ext uri="{D42A27DB-BD31-4B8C-83A1-F6EECF244321}">
                <p14:modId xmlns:p14="http://schemas.microsoft.com/office/powerpoint/2010/main" val="1183745821"/>
              </p:ext>
            </p:extLst>
          </p:nvPr>
        </p:nvGraphicFramePr>
        <p:xfrm>
          <a:off x="4173766" y="867217"/>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4</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sp>
        <p:nvSpPr>
          <p:cNvPr id="9" name="TextBox 8">
            <a:extLst>
              <a:ext uri="{FF2B5EF4-FFF2-40B4-BE49-F238E27FC236}">
                <a16:creationId xmlns:a16="http://schemas.microsoft.com/office/drawing/2014/main" id="{7B0E78D2-48D9-E4E7-1D46-E87904FC844C}"/>
              </a:ext>
            </a:extLst>
          </p:cNvPr>
          <p:cNvSpPr txBox="1"/>
          <p:nvPr/>
        </p:nvSpPr>
        <p:spPr>
          <a:xfrm>
            <a:off x="5134937" y="988505"/>
            <a:ext cx="5022593" cy="369332"/>
          </a:xfrm>
          <a:prstGeom prst="rect">
            <a:avLst/>
          </a:prstGeom>
          <a:noFill/>
        </p:spPr>
        <p:txBody>
          <a:bodyPr wrap="none" rtlCol="0">
            <a:spAutoFit/>
          </a:bodyPr>
          <a:lstStyle/>
          <a:p>
            <a:r>
              <a:rPr lang="hr-BA" b="1" dirty="0">
                <a:latin typeface="Aptos Display" panose="020B0004020202020204" pitchFamily="34" charset="0"/>
              </a:rPr>
              <a:t>4 REPORT ON SURVEY FOR TDG STAKEHOLDERS</a:t>
            </a:r>
            <a:endParaRPr lang="en-US" dirty="0">
              <a:latin typeface="Aptos Display" panose="020B0004020202020204" pitchFamily="34" charset="0"/>
            </a:endParaRPr>
          </a:p>
        </p:txBody>
      </p:sp>
      <p:pic>
        <p:nvPicPr>
          <p:cNvPr id="10" name="Picture 16">
            <a:extLst>
              <a:ext uri="{FF2B5EF4-FFF2-40B4-BE49-F238E27FC236}">
                <a16:creationId xmlns:a16="http://schemas.microsoft.com/office/drawing/2014/main" id="{64A2E081-DA1A-A83B-9457-445A846E95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042" y="1734935"/>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AE09BD4-3C22-656C-D1CD-2342F51B7A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3345" y="1757778"/>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49EB6A4-55DC-212F-D2CD-E26587BD3F16}"/>
              </a:ext>
            </a:extLst>
          </p:cNvPr>
          <p:cNvSpPr txBox="1"/>
          <p:nvPr/>
        </p:nvSpPr>
        <p:spPr>
          <a:xfrm>
            <a:off x="5134937" y="1264394"/>
            <a:ext cx="3861564" cy="261610"/>
          </a:xfrm>
          <a:prstGeom prst="rect">
            <a:avLst/>
          </a:prstGeom>
          <a:noFill/>
        </p:spPr>
        <p:txBody>
          <a:bodyPr wrap="square">
            <a:spAutoFit/>
          </a:bodyPr>
          <a:lstStyle/>
          <a:p>
            <a:r>
              <a:rPr lang="en-US" sz="1100" b="0" i="0" dirty="0">
                <a:solidFill>
                  <a:srgbClr val="3A3A3A"/>
                </a:solidFill>
                <a:effectLst/>
                <a:latin typeface="Aptos Display" panose="020B0004020202020204" pitchFamily="34" charset="0"/>
              </a:rPr>
              <a:t>Bosnia and Herzegovina, Kosovo*, Montenegro, Albania </a:t>
            </a:r>
            <a:endParaRPr lang="en-US" sz="1100" dirty="0">
              <a:latin typeface="Aptos Display" panose="020B0004020202020204" pitchFamily="34" charset="0"/>
            </a:endParaRPr>
          </a:p>
        </p:txBody>
      </p:sp>
      <p:pic>
        <p:nvPicPr>
          <p:cNvPr id="16" name="Picture 18">
            <a:extLst>
              <a:ext uri="{FF2B5EF4-FFF2-40B4-BE49-F238E27FC236}">
                <a16:creationId xmlns:a16="http://schemas.microsoft.com/office/drawing/2014/main" id="{9E5F0D21-9409-1722-DECE-AC419856D6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8355" y="2882786"/>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a:extLst>
              <a:ext uri="{FF2B5EF4-FFF2-40B4-BE49-F238E27FC236}">
                <a16:creationId xmlns:a16="http://schemas.microsoft.com/office/drawing/2014/main" id="{8A34C2E8-72E6-1E1C-1329-2C0B8F5A74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7809" y="2861636"/>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a:extLst>
              <a:ext uri="{FF2B5EF4-FFF2-40B4-BE49-F238E27FC236}">
                <a16:creationId xmlns:a16="http://schemas.microsoft.com/office/drawing/2014/main" id="{F69AD22C-60D5-E378-B1A0-9AA1F2AD88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4109" y="1871394"/>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2">
            <a:extLst>
              <a:ext uri="{FF2B5EF4-FFF2-40B4-BE49-F238E27FC236}">
                <a16:creationId xmlns:a16="http://schemas.microsoft.com/office/drawing/2014/main" id="{16295E67-A3E8-BBAB-990D-E76067666B6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7656356" y="1871394"/>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7F88AB2C-4653-0678-F946-21EA8CCCA7D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50780" y="2893859"/>
            <a:ext cx="543985" cy="543985"/>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Chevron 13">
            <a:extLst>
              <a:ext uri="{FF2B5EF4-FFF2-40B4-BE49-F238E27FC236}">
                <a16:creationId xmlns:a16="http://schemas.microsoft.com/office/drawing/2014/main" id="{51474C60-0F19-075C-ECCD-B12B2A9A3F7D}"/>
              </a:ext>
            </a:extLst>
          </p:cNvPr>
          <p:cNvSpPr/>
          <p:nvPr/>
        </p:nvSpPr>
        <p:spPr>
          <a:xfrm rot="5400000">
            <a:off x="868083" y="4113549"/>
            <a:ext cx="1379277" cy="2592289"/>
          </a:xfrm>
          <a:prstGeom prst="chevron">
            <a:avLst/>
          </a:prstGeom>
          <a:solidFill>
            <a:srgbClr val="FF6600">
              <a:alpha val="20784"/>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6600"/>
              </a:solidFill>
              <a:latin typeface="Aptos Display" panose="020B0004020202020204" pitchFamily="34" charset="0"/>
            </a:endParaRPr>
          </a:p>
        </p:txBody>
      </p:sp>
      <p:sp>
        <p:nvSpPr>
          <p:cNvPr id="23" name="Arrow: Chevron 22">
            <a:extLst>
              <a:ext uri="{FF2B5EF4-FFF2-40B4-BE49-F238E27FC236}">
                <a16:creationId xmlns:a16="http://schemas.microsoft.com/office/drawing/2014/main" id="{0A976741-DB97-E798-C954-F67B8C37CC1C}"/>
              </a:ext>
            </a:extLst>
          </p:cNvPr>
          <p:cNvSpPr/>
          <p:nvPr/>
        </p:nvSpPr>
        <p:spPr>
          <a:xfrm rot="5400000">
            <a:off x="6802659" y="4157229"/>
            <a:ext cx="1379277" cy="2636872"/>
          </a:xfrm>
          <a:prstGeom prst="chevron">
            <a:avLst/>
          </a:prstGeom>
          <a:solidFill>
            <a:srgbClr val="FF6600">
              <a:alpha val="21000"/>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sp>
        <p:nvSpPr>
          <p:cNvPr id="24" name="Arrow: Chevron 23">
            <a:extLst>
              <a:ext uri="{FF2B5EF4-FFF2-40B4-BE49-F238E27FC236}">
                <a16:creationId xmlns:a16="http://schemas.microsoft.com/office/drawing/2014/main" id="{A4A689E4-BAAF-A0B1-EC0B-3EC5118F4CE9}"/>
              </a:ext>
            </a:extLst>
          </p:cNvPr>
          <p:cNvSpPr/>
          <p:nvPr/>
        </p:nvSpPr>
        <p:spPr>
          <a:xfrm rot="16200000">
            <a:off x="3753693" y="1062273"/>
            <a:ext cx="1379277" cy="2636872"/>
          </a:xfrm>
          <a:prstGeom prst="chevron">
            <a:avLst/>
          </a:prstGeom>
          <a:solidFill>
            <a:srgbClr val="FF6600">
              <a:alpha val="21000"/>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sp>
        <p:nvSpPr>
          <p:cNvPr id="25" name="Arrow: Chevron 24">
            <a:extLst>
              <a:ext uri="{FF2B5EF4-FFF2-40B4-BE49-F238E27FC236}">
                <a16:creationId xmlns:a16="http://schemas.microsoft.com/office/drawing/2014/main" id="{CD0F8EC7-77CE-CAAA-3377-23ED84E4B413}"/>
              </a:ext>
            </a:extLst>
          </p:cNvPr>
          <p:cNvSpPr/>
          <p:nvPr/>
        </p:nvSpPr>
        <p:spPr>
          <a:xfrm rot="16200000">
            <a:off x="9809800" y="1132893"/>
            <a:ext cx="1379277" cy="2636872"/>
          </a:xfrm>
          <a:prstGeom prst="chevron">
            <a:avLst/>
          </a:prstGeom>
          <a:solidFill>
            <a:srgbClr val="FF6600">
              <a:alpha val="21000"/>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pic>
        <p:nvPicPr>
          <p:cNvPr id="29" name="Picture 28">
            <a:extLst>
              <a:ext uri="{FF2B5EF4-FFF2-40B4-BE49-F238E27FC236}">
                <a16:creationId xmlns:a16="http://schemas.microsoft.com/office/drawing/2014/main" id="{38787E64-3D02-4A03-980F-E50E9DF22450}"/>
              </a:ext>
            </a:extLst>
          </p:cNvPr>
          <p:cNvPicPr>
            <a:picLocks noChangeAspect="1"/>
          </p:cNvPicPr>
          <p:nvPr/>
        </p:nvPicPr>
        <p:blipFill>
          <a:blip r:embed="rId9">
            <a:duotone>
              <a:prstClr val="black"/>
              <a:schemeClr val="accent3">
                <a:lumMod val="75000"/>
                <a:tint val="45000"/>
                <a:satMod val="400000"/>
              </a:schemeClr>
            </a:duotone>
          </a:blip>
          <a:stretch>
            <a:fillRect/>
          </a:stretch>
        </p:blipFill>
        <p:spPr>
          <a:xfrm>
            <a:off x="294884" y="2433190"/>
            <a:ext cx="2413031" cy="2160093"/>
          </a:xfrm>
          <a:prstGeom prst="rect">
            <a:avLst/>
          </a:prstGeom>
        </p:spPr>
      </p:pic>
      <p:pic>
        <p:nvPicPr>
          <p:cNvPr id="31" name="Picture 30">
            <a:extLst>
              <a:ext uri="{FF2B5EF4-FFF2-40B4-BE49-F238E27FC236}">
                <a16:creationId xmlns:a16="http://schemas.microsoft.com/office/drawing/2014/main" id="{66D3920F-8C2F-DDC0-B9B0-14896A5167FC}"/>
              </a:ext>
            </a:extLst>
          </p:cNvPr>
          <p:cNvPicPr>
            <a:picLocks noChangeAspect="1"/>
          </p:cNvPicPr>
          <p:nvPr/>
        </p:nvPicPr>
        <p:blipFill>
          <a:blip r:embed="rId10">
            <a:duotone>
              <a:prstClr val="black"/>
              <a:schemeClr val="accent6">
                <a:tint val="45000"/>
                <a:satMod val="400000"/>
              </a:schemeClr>
            </a:duotone>
          </a:blip>
          <a:stretch>
            <a:fillRect/>
          </a:stretch>
        </p:blipFill>
        <p:spPr>
          <a:xfrm>
            <a:off x="3072782" y="3578320"/>
            <a:ext cx="2657394" cy="2194560"/>
          </a:xfrm>
          <a:prstGeom prst="rect">
            <a:avLst/>
          </a:prstGeom>
        </p:spPr>
      </p:pic>
      <p:pic>
        <p:nvPicPr>
          <p:cNvPr id="65" name="Picture 64">
            <a:extLst>
              <a:ext uri="{FF2B5EF4-FFF2-40B4-BE49-F238E27FC236}">
                <a16:creationId xmlns:a16="http://schemas.microsoft.com/office/drawing/2014/main" id="{DE75ECF8-50A9-D8A8-FFE6-1050753065CD}"/>
              </a:ext>
            </a:extLst>
          </p:cNvPr>
          <p:cNvPicPr>
            <a:picLocks noChangeAspect="1"/>
          </p:cNvPicPr>
          <p:nvPr/>
        </p:nvPicPr>
        <p:blipFill>
          <a:blip r:embed="rId11">
            <a:duotone>
              <a:prstClr val="black"/>
              <a:srgbClr val="FFFF00">
                <a:tint val="45000"/>
                <a:satMod val="400000"/>
              </a:srgbClr>
            </a:duotone>
          </a:blip>
          <a:stretch>
            <a:fillRect/>
          </a:stretch>
        </p:blipFill>
        <p:spPr>
          <a:xfrm>
            <a:off x="9050172" y="3661911"/>
            <a:ext cx="2767974" cy="2414500"/>
          </a:xfrm>
          <a:prstGeom prst="rect">
            <a:avLst/>
          </a:prstGeom>
        </p:spPr>
      </p:pic>
      <p:pic>
        <p:nvPicPr>
          <p:cNvPr id="67" name="Picture 66">
            <a:extLst>
              <a:ext uri="{FF2B5EF4-FFF2-40B4-BE49-F238E27FC236}">
                <a16:creationId xmlns:a16="http://schemas.microsoft.com/office/drawing/2014/main" id="{FD531FA9-144A-00DA-BEC1-935D94920A6B}"/>
              </a:ext>
            </a:extLst>
          </p:cNvPr>
          <p:cNvPicPr>
            <a:picLocks noChangeAspect="1"/>
          </p:cNvPicPr>
          <p:nvPr/>
        </p:nvPicPr>
        <p:blipFill>
          <a:blip r:embed="rId12">
            <a:duotone>
              <a:prstClr val="black"/>
              <a:schemeClr val="accent2">
                <a:tint val="45000"/>
                <a:satMod val="400000"/>
              </a:schemeClr>
            </a:duotone>
          </a:blip>
          <a:stretch>
            <a:fillRect/>
          </a:stretch>
        </p:blipFill>
        <p:spPr>
          <a:xfrm>
            <a:off x="6177127" y="2496761"/>
            <a:ext cx="2521348" cy="2251574"/>
          </a:xfrm>
          <a:prstGeom prst="rect">
            <a:avLst/>
          </a:prstGeom>
        </p:spPr>
      </p:pic>
      <p:pic>
        <p:nvPicPr>
          <p:cNvPr id="68" name="Picture 67">
            <a:extLst>
              <a:ext uri="{FF2B5EF4-FFF2-40B4-BE49-F238E27FC236}">
                <a16:creationId xmlns:a16="http://schemas.microsoft.com/office/drawing/2014/main" id="{B2ABB107-B523-5845-C9EE-447644B4F72A}"/>
              </a:ext>
            </a:extLst>
          </p:cNvPr>
          <p:cNvPicPr>
            <a:picLocks noChangeAspect="1"/>
          </p:cNvPicPr>
          <p:nvPr/>
        </p:nvPicPr>
        <p:blipFill rotWithShape="1">
          <a:blip r:embed="rId13"/>
          <a:srcRect b="69944"/>
          <a:stretch/>
        </p:blipFill>
        <p:spPr>
          <a:xfrm>
            <a:off x="10499438" y="2893859"/>
            <a:ext cx="637764" cy="578571"/>
          </a:xfrm>
          <a:prstGeom prst="rect">
            <a:avLst/>
          </a:prstGeom>
        </p:spPr>
      </p:pic>
    </p:spTree>
    <p:extLst>
      <p:ext uri="{BB962C8B-B14F-4D97-AF65-F5344CB8AC3E}">
        <p14:creationId xmlns:p14="http://schemas.microsoft.com/office/powerpoint/2010/main" val="2677169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F4E0-B3A9-1C26-5C1A-EB69F3BD56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32FFE-2F89-F6D1-F111-8DA918F597C9}"/>
              </a:ext>
            </a:extLst>
          </p:cNvPr>
          <p:cNvSpPr>
            <a:spLocks noGrp="1"/>
          </p:cNvSpPr>
          <p:nvPr>
            <p:ph type="title"/>
          </p:nvPr>
        </p:nvSpPr>
        <p:spPr>
          <a:xfrm>
            <a:off x="425662" y="976990"/>
            <a:ext cx="3507011" cy="547464"/>
          </a:xfrm>
        </p:spPr>
        <p:txBody>
          <a:bodyPr>
            <a:noAutofit/>
          </a:bodyPr>
          <a:lstStyle/>
          <a:p>
            <a:pPr algn="l"/>
            <a:r>
              <a:rPr lang="bs-Latn-BA" sz="2400" dirty="0"/>
              <a:t>PROJECT ACHIEVEMENTS</a:t>
            </a:r>
            <a:endParaRPr lang="en-US" sz="2400" dirty="0"/>
          </a:p>
        </p:txBody>
      </p:sp>
      <p:sp>
        <p:nvSpPr>
          <p:cNvPr id="3" name="Rectangle 2">
            <a:extLst>
              <a:ext uri="{FF2B5EF4-FFF2-40B4-BE49-F238E27FC236}">
                <a16:creationId xmlns:a16="http://schemas.microsoft.com/office/drawing/2014/main" id="{45740ED2-9F6E-983D-F5A8-78EF83915E7C}"/>
              </a:ext>
            </a:extLst>
          </p:cNvPr>
          <p:cNvSpPr/>
          <p:nvPr/>
        </p:nvSpPr>
        <p:spPr>
          <a:xfrm>
            <a:off x="1210447" y="2260797"/>
            <a:ext cx="2592288" cy="10081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s-Latn-BA" sz="1600" b="1" dirty="0">
              <a:solidFill>
                <a:srgbClr val="041A5C"/>
              </a:solidFill>
              <a:latin typeface="Aptos Display" panose="020B0004020202020204" pitchFamily="34" charset="0"/>
              <a:ea typeface="Cambria" panose="02040503050406030204" pitchFamily="18" charset="0"/>
            </a:endParaRPr>
          </a:p>
        </p:txBody>
      </p:sp>
      <p:graphicFrame>
        <p:nvGraphicFramePr>
          <p:cNvPr id="5" name="Table 4">
            <a:extLst>
              <a:ext uri="{FF2B5EF4-FFF2-40B4-BE49-F238E27FC236}">
                <a16:creationId xmlns:a16="http://schemas.microsoft.com/office/drawing/2014/main" id="{EF315483-652E-4A41-F159-C4E501DDE0B5}"/>
              </a:ext>
            </a:extLst>
          </p:cNvPr>
          <p:cNvGraphicFramePr>
            <a:graphicFrameLocks noGrp="1"/>
          </p:cNvGraphicFramePr>
          <p:nvPr/>
        </p:nvGraphicFramePr>
        <p:xfrm>
          <a:off x="4173766" y="867217"/>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4</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sp>
        <p:nvSpPr>
          <p:cNvPr id="9" name="TextBox 8">
            <a:extLst>
              <a:ext uri="{FF2B5EF4-FFF2-40B4-BE49-F238E27FC236}">
                <a16:creationId xmlns:a16="http://schemas.microsoft.com/office/drawing/2014/main" id="{7B0E78D2-48D9-E4E7-1D46-E87904FC844C}"/>
              </a:ext>
            </a:extLst>
          </p:cNvPr>
          <p:cNvSpPr txBox="1"/>
          <p:nvPr/>
        </p:nvSpPr>
        <p:spPr>
          <a:xfrm>
            <a:off x="4951881" y="907329"/>
            <a:ext cx="6208671" cy="377796"/>
          </a:xfrm>
          <a:prstGeom prst="rect">
            <a:avLst/>
          </a:prstGeom>
          <a:noFill/>
        </p:spPr>
        <p:txBody>
          <a:bodyPr wrap="square" rtlCol="0">
            <a:spAutoFit/>
          </a:bodyPr>
          <a:lstStyle/>
          <a:p>
            <a:pPr algn="ctr">
              <a:lnSpc>
                <a:spcPct val="125000"/>
              </a:lnSpc>
            </a:pPr>
            <a:r>
              <a:rPr lang="hr-BA" sz="1600" b="1" dirty="0">
                <a:latin typeface="Aptos Display" panose="020B0004020202020204" pitchFamily="34" charset="0"/>
              </a:rPr>
              <a:t>4 </a:t>
            </a:r>
            <a:r>
              <a:rPr lang="en-US" sz="1600" b="1" spc="-10" dirty="0">
                <a:solidFill>
                  <a:srgbClr val="002060"/>
                </a:solidFill>
                <a:effectLst/>
                <a:latin typeface="Cambria" panose="02040503050406030204" pitchFamily="18" charset="0"/>
                <a:ea typeface="Calibri" panose="020F0502020204030204" pitchFamily="34" charset="0"/>
                <a:cs typeface="Book Antiqua" panose="02040602050305030304" pitchFamily="18" charset="0"/>
              </a:rPr>
              <a:t>DATE BASE_ </a:t>
            </a:r>
            <a:r>
              <a:rPr lang="en-US" sz="16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CONTACT INFORMATION</a:t>
            </a:r>
            <a:r>
              <a:rPr lang="hr-BA" sz="16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a:t>
            </a:r>
            <a:r>
              <a:rPr lang="en-US" sz="16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FOR STAKEHOLDERS</a:t>
            </a:r>
            <a:endParaRPr lang="en-US" sz="1600" dirty="0">
              <a:latin typeface="Aptos Display" panose="020B0004020202020204" pitchFamily="34" charset="0"/>
            </a:endParaRPr>
          </a:p>
        </p:txBody>
      </p:sp>
      <p:pic>
        <p:nvPicPr>
          <p:cNvPr id="10" name="Picture 16">
            <a:extLst>
              <a:ext uri="{FF2B5EF4-FFF2-40B4-BE49-F238E27FC236}">
                <a16:creationId xmlns:a16="http://schemas.microsoft.com/office/drawing/2014/main" id="{64A2E081-DA1A-A83B-9457-445A846E95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042" y="1734935"/>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AE09BD4-3C22-656C-D1CD-2342F51B7A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3345" y="1757778"/>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49EB6A4-55DC-212F-D2CD-E26587BD3F16}"/>
              </a:ext>
            </a:extLst>
          </p:cNvPr>
          <p:cNvSpPr txBox="1"/>
          <p:nvPr/>
        </p:nvSpPr>
        <p:spPr>
          <a:xfrm>
            <a:off x="5134937" y="1264394"/>
            <a:ext cx="3861564" cy="261610"/>
          </a:xfrm>
          <a:prstGeom prst="rect">
            <a:avLst/>
          </a:prstGeom>
          <a:noFill/>
        </p:spPr>
        <p:txBody>
          <a:bodyPr wrap="square">
            <a:spAutoFit/>
          </a:bodyPr>
          <a:lstStyle/>
          <a:p>
            <a:r>
              <a:rPr lang="en-US" sz="1100" b="0" i="0" dirty="0">
                <a:solidFill>
                  <a:srgbClr val="3A3A3A"/>
                </a:solidFill>
                <a:effectLst/>
                <a:latin typeface="Aptos Display" panose="020B0004020202020204" pitchFamily="34" charset="0"/>
              </a:rPr>
              <a:t>Bosnia and Herzegovina, Kosovo*, Montenegro, Albania </a:t>
            </a:r>
            <a:endParaRPr lang="en-US" sz="1100" dirty="0">
              <a:latin typeface="Aptos Display" panose="020B0004020202020204" pitchFamily="34" charset="0"/>
            </a:endParaRPr>
          </a:p>
        </p:txBody>
      </p:sp>
      <p:pic>
        <p:nvPicPr>
          <p:cNvPr id="16" name="Picture 18">
            <a:extLst>
              <a:ext uri="{FF2B5EF4-FFF2-40B4-BE49-F238E27FC236}">
                <a16:creationId xmlns:a16="http://schemas.microsoft.com/office/drawing/2014/main" id="{9E5F0D21-9409-1722-DECE-AC419856D6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8355" y="2882786"/>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a:extLst>
              <a:ext uri="{FF2B5EF4-FFF2-40B4-BE49-F238E27FC236}">
                <a16:creationId xmlns:a16="http://schemas.microsoft.com/office/drawing/2014/main" id="{8A34C2E8-72E6-1E1C-1329-2C0B8F5A74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7809" y="2861636"/>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a:extLst>
              <a:ext uri="{FF2B5EF4-FFF2-40B4-BE49-F238E27FC236}">
                <a16:creationId xmlns:a16="http://schemas.microsoft.com/office/drawing/2014/main" id="{F69AD22C-60D5-E378-B1A0-9AA1F2AD88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4109" y="1700808"/>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2">
            <a:extLst>
              <a:ext uri="{FF2B5EF4-FFF2-40B4-BE49-F238E27FC236}">
                <a16:creationId xmlns:a16="http://schemas.microsoft.com/office/drawing/2014/main" id="{16295E67-A3E8-BBAB-990D-E76067666B6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7656356" y="177281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7F88AB2C-4653-0678-F946-21EA8CCCA7D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50780" y="2893859"/>
            <a:ext cx="543985" cy="543985"/>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Chevron 13">
            <a:extLst>
              <a:ext uri="{FF2B5EF4-FFF2-40B4-BE49-F238E27FC236}">
                <a16:creationId xmlns:a16="http://schemas.microsoft.com/office/drawing/2014/main" id="{51474C60-0F19-075C-ECCD-B12B2A9A3F7D}"/>
              </a:ext>
            </a:extLst>
          </p:cNvPr>
          <p:cNvSpPr/>
          <p:nvPr/>
        </p:nvSpPr>
        <p:spPr>
          <a:xfrm rot="5400000">
            <a:off x="868083" y="4118638"/>
            <a:ext cx="1379277" cy="2592289"/>
          </a:xfrm>
          <a:prstGeom prst="chevron">
            <a:avLst/>
          </a:prstGeom>
          <a:solidFill>
            <a:srgbClr val="FF6600">
              <a:alpha val="20784"/>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6600"/>
              </a:solidFill>
              <a:latin typeface="Aptos Display" panose="020B0004020202020204" pitchFamily="34" charset="0"/>
            </a:endParaRPr>
          </a:p>
        </p:txBody>
      </p:sp>
      <p:sp>
        <p:nvSpPr>
          <p:cNvPr id="23" name="Arrow: Chevron 22">
            <a:extLst>
              <a:ext uri="{FF2B5EF4-FFF2-40B4-BE49-F238E27FC236}">
                <a16:creationId xmlns:a16="http://schemas.microsoft.com/office/drawing/2014/main" id="{0A976741-DB97-E798-C954-F67B8C37CC1C}"/>
              </a:ext>
            </a:extLst>
          </p:cNvPr>
          <p:cNvSpPr/>
          <p:nvPr/>
        </p:nvSpPr>
        <p:spPr>
          <a:xfrm rot="5400000">
            <a:off x="6802659" y="4168355"/>
            <a:ext cx="1379277" cy="2636872"/>
          </a:xfrm>
          <a:prstGeom prst="chevron">
            <a:avLst/>
          </a:prstGeom>
          <a:solidFill>
            <a:schemeClr val="accent2">
              <a:lumMod val="75000"/>
              <a:alpha val="21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sp>
        <p:nvSpPr>
          <p:cNvPr id="24" name="Arrow: Chevron 23">
            <a:extLst>
              <a:ext uri="{FF2B5EF4-FFF2-40B4-BE49-F238E27FC236}">
                <a16:creationId xmlns:a16="http://schemas.microsoft.com/office/drawing/2014/main" id="{A4A689E4-BAAF-A0B1-EC0B-3EC5118F4CE9}"/>
              </a:ext>
            </a:extLst>
          </p:cNvPr>
          <p:cNvSpPr/>
          <p:nvPr/>
        </p:nvSpPr>
        <p:spPr>
          <a:xfrm rot="16200000">
            <a:off x="3753693" y="1062273"/>
            <a:ext cx="1379277" cy="2636872"/>
          </a:xfrm>
          <a:prstGeom prst="chevron">
            <a:avLst/>
          </a:prstGeom>
          <a:solidFill>
            <a:schemeClr val="accent6">
              <a:lumMod val="60000"/>
              <a:lumOff val="40000"/>
              <a:alpha val="21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sp>
        <p:nvSpPr>
          <p:cNvPr id="25" name="Arrow: Chevron 24">
            <a:extLst>
              <a:ext uri="{FF2B5EF4-FFF2-40B4-BE49-F238E27FC236}">
                <a16:creationId xmlns:a16="http://schemas.microsoft.com/office/drawing/2014/main" id="{CD0F8EC7-77CE-CAAA-3377-23ED84E4B413}"/>
              </a:ext>
            </a:extLst>
          </p:cNvPr>
          <p:cNvSpPr/>
          <p:nvPr/>
        </p:nvSpPr>
        <p:spPr>
          <a:xfrm rot="16200000">
            <a:off x="9809800" y="1132893"/>
            <a:ext cx="1379277" cy="2636872"/>
          </a:xfrm>
          <a:prstGeom prst="chevron">
            <a:avLst/>
          </a:prstGeom>
          <a:solidFill>
            <a:srgbClr val="FFFF00">
              <a:alpha val="21000"/>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pic>
        <p:nvPicPr>
          <p:cNvPr id="68" name="Picture 67">
            <a:extLst>
              <a:ext uri="{FF2B5EF4-FFF2-40B4-BE49-F238E27FC236}">
                <a16:creationId xmlns:a16="http://schemas.microsoft.com/office/drawing/2014/main" id="{B2ABB107-B523-5845-C9EE-447644B4F72A}"/>
              </a:ext>
            </a:extLst>
          </p:cNvPr>
          <p:cNvPicPr>
            <a:picLocks noChangeAspect="1"/>
          </p:cNvPicPr>
          <p:nvPr/>
        </p:nvPicPr>
        <p:blipFill rotWithShape="1">
          <a:blip r:embed="rId9"/>
          <a:srcRect b="69944"/>
          <a:stretch/>
        </p:blipFill>
        <p:spPr>
          <a:xfrm>
            <a:off x="10499438" y="2893859"/>
            <a:ext cx="637764" cy="578571"/>
          </a:xfrm>
          <a:prstGeom prst="rect">
            <a:avLst/>
          </a:prstGeom>
        </p:spPr>
      </p:pic>
      <p:pic>
        <p:nvPicPr>
          <p:cNvPr id="6" name="Picture 5">
            <a:extLst>
              <a:ext uri="{FF2B5EF4-FFF2-40B4-BE49-F238E27FC236}">
                <a16:creationId xmlns:a16="http://schemas.microsoft.com/office/drawing/2014/main" id="{11416C43-E60D-38D0-CB25-FEB0DFD14D0F}"/>
              </a:ext>
            </a:extLst>
          </p:cNvPr>
          <p:cNvPicPr>
            <a:picLocks noChangeAspect="1"/>
          </p:cNvPicPr>
          <p:nvPr/>
        </p:nvPicPr>
        <p:blipFill>
          <a:blip r:embed="rId10">
            <a:duotone>
              <a:prstClr val="black"/>
              <a:schemeClr val="accent6">
                <a:tint val="45000"/>
                <a:satMod val="400000"/>
              </a:schemeClr>
            </a:duotone>
          </a:blip>
          <a:stretch>
            <a:fillRect/>
          </a:stretch>
        </p:blipFill>
        <p:spPr>
          <a:xfrm>
            <a:off x="261494" y="2539742"/>
            <a:ext cx="2476399" cy="2068021"/>
          </a:xfrm>
          <a:prstGeom prst="rect">
            <a:avLst/>
          </a:prstGeom>
        </p:spPr>
      </p:pic>
      <p:pic>
        <p:nvPicPr>
          <p:cNvPr id="8" name="Picture 7">
            <a:extLst>
              <a:ext uri="{FF2B5EF4-FFF2-40B4-BE49-F238E27FC236}">
                <a16:creationId xmlns:a16="http://schemas.microsoft.com/office/drawing/2014/main" id="{5B7E60B8-35DF-85F1-AC44-1CF733725292}"/>
              </a:ext>
            </a:extLst>
          </p:cNvPr>
          <p:cNvPicPr>
            <a:picLocks noChangeAspect="1"/>
          </p:cNvPicPr>
          <p:nvPr/>
        </p:nvPicPr>
        <p:blipFill>
          <a:blip r:embed="rId11">
            <a:duotone>
              <a:prstClr val="black"/>
              <a:schemeClr val="accent3">
                <a:tint val="45000"/>
                <a:satMod val="400000"/>
              </a:schemeClr>
            </a:duotone>
          </a:blip>
          <a:stretch>
            <a:fillRect/>
          </a:stretch>
        </p:blipFill>
        <p:spPr>
          <a:xfrm>
            <a:off x="3294798" y="3510786"/>
            <a:ext cx="2474080" cy="2461751"/>
          </a:xfrm>
          <a:prstGeom prst="rect">
            <a:avLst/>
          </a:prstGeom>
        </p:spPr>
      </p:pic>
      <p:pic>
        <p:nvPicPr>
          <p:cNvPr id="22" name="Picture 21">
            <a:extLst>
              <a:ext uri="{FF2B5EF4-FFF2-40B4-BE49-F238E27FC236}">
                <a16:creationId xmlns:a16="http://schemas.microsoft.com/office/drawing/2014/main" id="{472CA69F-1EDA-1535-C3E6-EB5365AFE295}"/>
              </a:ext>
            </a:extLst>
          </p:cNvPr>
          <p:cNvPicPr>
            <a:picLocks noChangeAspect="1"/>
          </p:cNvPicPr>
          <p:nvPr/>
        </p:nvPicPr>
        <p:blipFill>
          <a:blip r:embed="rId12">
            <a:duotone>
              <a:prstClr val="black"/>
              <a:schemeClr val="accent2">
                <a:tint val="45000"/>
                <a:satMod val="400000"/>
              </a:schemeClr>
            </a:duotone>
          </a:blip>
          <a:stretch>
            <a:fillRect/>
          </a:stretch>
        </p:blipFill>
        <p:spPr>
          <a:xfrm>
            <a:off x="6288845" y="2348880"/>
            <a:ext cx="2443082" cy="2434884"/>
          </a:xfrm>
          <a:prstGeom prst="rect">
            <a:avLst/>
          </a:prstGeom>
        </p:spPr>
      </p:pic>
      <p:pic>
        <p:nvPicPr>
          <p:cNvPr id="27" name="Picture 26">
            <a:extLst>
              <a:ext uri="{FF2B5EF4-FFF2-40B4-BE49-F238E27FC236}">
                <a16:creationId xmlns:a16="http://schemas.microsoft.com/office/drawing/2014/main" id="{24B03FFC-A5B1-818B-30CB-E46DFC999C23}"/>
              </a:ext>
            </a:extLst>
          </p:cNvPr>
          <p:cNvPicPr>
            <a:picLocks noChangeAspect="1"/>
          </p:cNvPicPr>
          <p:nvPr/>
        </p:nvPicPr>
        <p:blipFill>
          <a:blip r:embed="rId13">
            <a:duotone>
              <a:prstClr val="black"/>
              <a:schemeClr val="accent5">
                <a:tint val="45000"/>
                <a:satMod val="400000"/>
              </a:schemeClr>
            </a:duotone>
          </a:blip>
          <a:stretch>
            <a:fillRect/>
          </a:stretch>
        </p:blipFill>
        <p:spPr>
          <a:xfrm>
            <a:off x="9238461" y="3559537"/>
            <a:ext cx="2474163" cy="2461751"/>
          </a:xfrm>
          <a:prstGeom prst="rect">
            <a:avLst/>
          </a:prstGeom>
        </p:spPr>
      </p:pic>
    </p:spTree>
    <p:extLst>
      <p:ext uri="{BB962C8B-B14F-4D97-AF65-F5344CB8AC3E}">
        <p14:creationId xmlns:p14="http://schemas.microsoft.com/office/powerpoint/2010/main" val="161364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F4E0-B3A9-1C26-5C1A-EB69F3BD56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232FFE-2F89-F6D1-F111-8DA918F597C9}"/>
              </a:ext>
            </a:extLst>
          </p:cNvPr>
          <p:cNvSpPr>
            <a:spLocks noGrp="1"/>
          </p:cNvSpPr>
          <p:nvPr>
            <p:ph type="title"/>
          </p:nvPr>
        </p:nvSpPr>
        <p:spPr>
          <a:xfrm>
            <a:off x="425662" y="976990"/>
            <a:ext cx="3507011" cy="547464"/>
          </a:xfrm>
        </p:spPr>
        <p:txBody>
          <a:bodyPr>
            <a:noAutofit/>
          </a:bodyPr>
          <a:lstStyle/>
          <a:p>
            <a:pPr algn="l"/>
            <a:r>
              <a:rPr lang="bs-Latn-BA" sz="2400" dirty="0"/>
              <a:t>PROJECT ACHIEVEMENTS</a:t>
            </a:r>
            <a:endParaRPr lang="en-US" sz="2400" dirty="0"/>
          </a:p>
        </p:txBody>
      </p:sp>
      <p:graphicFrame>
        <p:nvGraphicFramePr>
          <p:cNvPr id="5" name="Table 4">
            <a:extLst>
              <a:ext uri="{FF2B5EF4-FFF2-40B4-BE49-F238E27FC236}">
                <a16:creationId xmlns:a16="http://schemas.microsoft.com/office/drawing/2014/main" id="{EF315483-652E-4A41-F159-C4E501DDE0B5}"/>
              </a:ext>
            </a:extLst>
          </p:cNvPr>
          <p:cNvGraphicFramePr>
            <a:graphicFrameLocks noGrp="1"/>
          </p:cNvGraphicFramePr>
          <p:nvPr/>
        </p:nvGraphicFramePr>
        <p:xfrm>
          <a:off x="4173766" y="867217"/>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4</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sp>
        <p:nvSpPr>
          <p:cNvPr id="9" name="TextBox 8">
            <a:extLst>
              <a:ext uri="{FF2B5EF4-FFF2-40B4-BE49-F238E27FC236}">
                <a16:creationId xmlns:a16="http://schemas.microsoft.com/office/drawing/2014/main" id="{7B0E78D2-48D9-E4E7-1D46-E87904FC844C}"/>
              </a:ext>
            </a:extLst>
          </p:cNvPr>
          <p:cNvSpPr txBox="1"/>
          <p:nvPr/>
        </p:nvSpPr>
        <p:spPr>
          <a:xfrm>
            <a:off x="4893844" y="823956"/>
            <a:ext cx="4560496" cy="377796"/>
          </a:xfrm>
          <a:prstGeom prst="rect">
            <a:avLst/>
          </a:prstGeom>
          <a:noFill/>
        </p:spPr>
        <p:txBody>
          <a:bodyPr wrap="square" rtlCol="0">
            <a:spAutoFit/>
          </a:bodyPr>
          <a:lstStyle/>
          <a:p>
            <a:pPr algn="ctr">
              <a:lnSpc>
                <a:spcPct val="125000"/>
              </a:lnSpc>
            </a:pPr>
            <a:r>
              <a:rPr lang="hr-BA" sz="1600" b="1" dirty="0">
                <a:latin typeface="Aptos Display" panose="020B0004020202020204" pitchFamily="34" charset="0"/>
              </a:rPr>
              <a:t>4 </a:t>
            </a:r>
            <a:r>
              <a:rPr lang="en-US" sz="1600" b="1" dirty="0">
                <a:solidFill>
                  <a:srgbClr val="2E74B5"/>
                </a:solidFill>
                <a:effectLst/>
                <a:latin typeface="Cambria" panose="02040503050406030204" pitchFamily="18" charset="0"/>
                <a:ea typeface="Calibri" panose="020F0502020204030204" pitchFamily="34" charset="0"/>
                <a:cs typeface="Times New Roman" panose="02020603050405020304" pitchFamily="18" charset="0"/>
              </a:rPr>
              <a:t>LOCAL WORKSHOP</a:t>
            </a:r>
            <a:r>
              <a:rPr lang="hr-BA" sz="1600" b="1" dirty="0">
                <a:solidFill>
                  <a:srgbClr val="2E74B5"/>
                </a:solidFill>
                <a:effectLst/>
                <a:latin typeface="Cambria" panose="02040503050406030204" pitchFamily="18" charset="0"/>
                <a:ea typeface="Calibri" panose="020F0502020204030204" pitchFamily="34" charset="0"/>
                <a:cs typeface="Times New Roman" panose="02020603050405020304" pitchFamily="18" charset="0"/>
              </a:rPr>
              <a:t> </a:t>
            </a:r>
            <a:r>
              <a:rPr lang="en-US" sz="1600" b="1" dirty="0">
                <a:solidFill>
                  <a:srgbClr val="2E74B5"/>
                </a:solidFill>
                <a:effectLst/>
                <a:latin typeface="Cambria" panose="02040503050406030204" pitchFamily="18" charset="0"/>
                <a:ea typeface="Calibri" panose="020F0502020204030204" pitchFamily="34" charset="0"/>
                <a:cs typeface="Times New Roman" panose="02020603050405020304" pitchFamily="18" charset="0"/>
              </a:rPr>
              <a:t>WITH STAKEHOLDERS </a:t>
            </a:r>
            <a:endParaRPr lang="en-US" sz="1600" dirty="0">
              <a:latin typeface="Aptos Display" panose="020B0004020202020204" pitchFamily="34" charset="0"/>
            </a:endParaRPr>
          </a:p>
        </p:txBody>
      </p:sp>
      <p:pic>
        <p:nvPicPr>
          <p:cNvPr id="10" name="Picture 16">
            <a:extLst>
              <a:ext uri="{FF2B5EF4-FFF2-40B4-BE49-F238E27FC236}">
                <a16:creationId xmlns:a16="http://schemas.microsoft.com/office/drawing/2014/main" id="{64A2E081-DA1A-A83B-9457-445A846E95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042" y="1993421"/>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AE09BD4-3C22-656C-D1CD-2342F51B7A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3345" y="1988840"/>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49EB6A4-55DC-212F-D2CD-E26587BD3F16}"/>
              </a:ext>
            </a:extLst>
          </p:cNvPr>
          <p:cNvSpPr txBox="1"/>
          <p:nvPr/>
        </p:nvSpPr>
        <p:spPr>
          <a:xfrm>
            <a:off x="5134937" y="1264394"/>
            <a:ext cx="3861564" cy="261610"/>
          </a:xfrm>
          <a:prstGeom prst="rect">
            <a:avLst/>
          </a:prstGeom>
          <a:noFill/>
        </p:spPr>
        <p:txBody>
          <a:bodyPr wrap="square">
            <a:spAutoFit/>
          </a:bodyPr>
          <a:lstStyle/>
          <a:p>
            <a:r>
              <a:rPr lang="en-US" sz="1100" b="0" i="0" dirty="0">
                <a:solidFill>
                  <a:srgbClr val="3A3A3A"/>
                </a:solidFill>
                <a:effectLst/>
                <a:latin typeface="Aptos Display" panose="020B0004020202020204" pitchFamily="34" charset="0"/>
              </a:rPr>
              <a:t>Bosnia and Herzegovina, Kosovo*, Montenegro, Albania </a:t>
            </a:r>
            <a:endParaRPr lang="en-US" sz="1100" dirty="0">
              <a:latin typeface="Aptos Display" panose="020B0004020202020204" pitchFamily="34" charset="0"/>
            </a:endParaRPr>
          </a:p>
        </p:txBody>
      </p:sp>
      <p:pic>
        <p:nvPicPr>
          <p:cNvPr id="16" name="Picture 18">
            <a:extLst>
              <a:ext uri="{FF2B5EF4-FFF2-40B4-BE49-F238E27FC236}">
                <a16:creationId xmlns:a16="http://schemas.microsoft.com/office/drawing/2014/main" id="{9E5F0D21-9409-1722-DECE-AC419856D6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8355" y="3076996"/>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a:extLst>
              <a:ext uri="{FF2B5EF4-FFF2-40B4-BE49-F238E27FC236}">
                <a16:creationId xmlns:a16="http://schemas.microsoft.com/office/drawing/2014/main" id="{8A34C2E8-72E6-1E1C-1329-2C0B8F5A74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7809" y="3064546"/>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a:extLst>
              <a:ext uri="{FF2B5EF4-FFF2-40B4-BE49-F238E27FC236}">
                <a16:creationId xmlns:a16="http://schemas.microsoft.com/office/drawing/2014/main" id="{F69AD22C-60D5-E378-B1A0-9AA1F2AD88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4109" y="2113692"/>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2">
            <a:extLst>
              <a:ext uri="{FF2B5EF4-FFF2-40B4-BE49-F238E27FC236}">
                <a16:creationId xmlns:a16="http://schemas.microsoft.com/office/drawing/2014/main" id="{16295E67-A3E8-BBAB-990D-E76067666B6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7656356" y="2179712"/>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4">
            <a:extLst>
              <a:ext uri="{FF2B5EF4-FFF2-40B4-BE49-F238E27FC236}">
                <a16:creationId xmlns:a16="http://schemas.microsoft.com/office/drawing/2014/main" id="{7F88AB2C-4653-0678-F946-21EA8CCCA7D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50780" y="3101039"/>
            <a:ext cx="543985" cy="543985"/>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Chevron 13">
            <a:extLst>
              <a:ext uri="{FF2B5EF4-FFF2-40B4-BE49-F238E27FC236}">
                <a16:creationId xmlns:a16="http://schemas.microsoft.com/office/drawing/2014/main" id="{51474C60-0F19-075C-ECCD-B12B2A9A3F7D}"/>
              </a:ext>
            </a:extLst>
          </p:cNvPr>
          <p:cNvSpPr/>
          <p:nvPr/>
        </p:nvSpPr>
        <p:spPr>
          <a:xfrm rot="5400000">
            <a:off x="941865" y="4046630"/>
            <a:ext cx="1379277" cy="2592289"/>
          </a:xfrm>
          <a:prstGeom prst="chevron">
            <a:avLst/>
          </a:prstGeom>
          <a:solidFill>
            <a:srgbClr val="FF6600">
              <a:alpha val="20784"/>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6600"/>
              </a:solidFill>
              <a:latin typeface="Aptos Display" panose="020B0004020202020204" pitchFamily="34" charset="0"/>
            </a:endParaRPr>
          </a:p>
        </p:txBody>
      </p:sp>
      <p:sp>
        <p:nvSpPr>
          <p:cNvPr id="23" name="Arrow: Chevron 22">
            <a:extLst>
              <a:ext uri="{FF2B5EF4-FFF2-40B4-BE49-F238E27FC236}">
                <a16:creationId xmlns:a16="http://schemas.microsoft.com/office/drawing/2014/main" id="{0A976741-DB97-E798-C954-F67B8C37CC1C}"/>
              </a:ext>
            </a:extLst>
          </p:cNvPr>
          <p:cNvSpPr/>
          <p:nvPr/>
        </p:nvSpPr>
        <p:spPr>
          <a:xfrm rot="5400000">
            <a:off x="6802659" y="3941205"/>
            <a:ext cx="1379277" cy="2636872"/>
          </a:xfrm>
          <a:prstGeom prst="chevron">
            <a:avLst/>
          </a:prstGeom>
          <a:solidFill>
            <a:schemeClr val="accent2">
              <a:lumMod val="75000"/>
              <a:alpha val="21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sp>
        <p:nvSpPr>
          <p:cNvPr id="24" name="Arrow: Chevron 23">
            <a:extLst>
              <a:ext uri="{FF2B5EF4-FFF2-40B4-BE49-F238E27FC236}">
                <a16:creationId xmlns:a16="http://schemas.microsoft.com/office/drawing/2014/main" id="{A4A689E4-BAAF-A0B1-EC0B-3EC5118F4CE9}"/>
              </a:ext>
            </a:extLst>
          </p:cNvPr>
          <p:cNvSpPr/>
          <p:nvPr/>
        </p:nvSpPr>
        <p:spPr>
          <a:xfrm rot="16200000">
            <a:off x="3753693" y="1204901"/>
            <a:ext cx="1379277" cy="2636872"/>
          </a:xfrm>
          <a:prstGeom prst="chevron">
            <a:avLst/>
          </a:prstGeom>
          <a:solidFill>
            <a:schemeClr val="accent6">
              <a:lumMod val="60000"/>
              <a:lumOff val="40000"/>
              <a:alpha val="21000"/>
            </a:scheme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sp>
        <p:nvSpPr>
          <p:cNvPr id="25" name="Arrow: Chevron 24">
            <a:extLst>
              <a:ext uri="{FF2B5EF4-FFF2-40B4-BE49-F238E27FC236}">
                <a16:creationId xmlns:a16="http://schemas.microsoft.com/office/drawing/2014/main" id="{CD0F8EC7-77CE-CAAA-3377-23ED84E4B413}"/>
              </a:ext>
            </a:extLst>
          </p:cNvPr>
          <p:cNvSpPr/>
          <p:nvPr/>
        </p:nvSpPr>
        <p:spPr>
          <a:xfrm rot="16200000">
            <a:off x="9809800" y="1132893"/>
            <a:ext cx="1379277" cy="2636872"/>
          </a:xfrm>
          <a:prstGeom prst="chevron">
            <a:avLst/>
          </a:prstGeom>
          <a:solidFill>
            <a:srgbClr val="FFFF00">
              <a:alpha val="21000"/>
            </a:srgbClr>
          </a:solid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ptos Display" panose="020B0004020202020204" pitchFamily="34" charset="0"/>
            </a:endParaRPr>
          </a:p>
        </p:txBody>
      </p:sp>
      <p:pic>
        <p:nvPicPr>
          <p:cNvPr id="68" name="Picture 67">
            <a:extLst>
              <a:ext uri="{FF2B5EF4-FFF2-40B4-BE49-F238E27FC236}">
                <a16:creationId xmlns:a16="http://schemas.microsoft.com/office/drawing/2014/main" id="{B2ABB107-B523-5845-C9EE-447644B4F72A}"/>
              </a:ext>
            </a:extLst>
          </p:cNvPr>
          <p:cNvPicPr>
            <a:picLocks noChangeAspect="1"/>
          </p:cNvPicPr>
          <p:nvPr/>
        </p:nvPicPr>
        <p:blipFill rotWithShape="1">
          <a:blip r:embed="rId9"/>
          <a:srcRect b="69944"/>
          <a:stretch/>
        </p:blipFill>
        <p:spPr>
          <a:xfrm>
            <a:off x="10499438" y="3066453"/>
            <a:ext cx="637764" cy="578571"/>
          </a:xfrm>
          <a:prstGeom prst="rect">
            <a:avLst/>
          </a:prstGeom>
        </p:spPr>
      </p:pic>
      <p:pic>
        <p:nvPicPr>
          <p:cNvPr id="30" name="Picture 29">
            <a:extLst>
              <a:ext uri="{FF2B5EF4-FFF2-40B4-BE49-F238E27FC236}">
                <a16:creationId xmlns:a16="http://schemas.microsoft.com/office/drawing/2014/main" id="{5211B0C3-E17B-7975-B639-EE5097FE8A47}"/>
              </a:ext>
            </a:extLst>
          </p:cNvPr>
          <p:cNvPicPr>
            <a:picLocks noChangeAspect="1"/>
          </p:cNvPicPr>
          <p:nvPr/>
        </p:nvPicPr>
        <p:blipFill>
          <a:blip r:embed="rId10">
            <a:duotone>
              <a:prstClr val="black"/>
              <a:schemeClr val="accent6">
                <a:tint val="45000"/>
                <a:satMod val="400000"/>
              </a:schemeClr>
            </a:duotone>
          </a:blip>
          <a:stretch>
            <a:fillRect/>
          </a:stretch>
        </p:blipFill>
        <p:spPr>
          <a:xfrm>
            <a:off x="240985" y="2558497"/>
            <a:ext cx="2762296" cy="1983965"/>
          </a:xfrm>
          <a:prstGeom prst="rect">
            <a:avLst/>
          </a:prstGeom>
        </p:spPr>
      </p:pic>
      <p:pic>
        <p:nvPicPr>
          <p:cNvPr id="33" name="Picture 32">
            <a:extLst>
              <a:ext uri="{FF2B5EF4-FFF2-40B4-BE49-F238E27FC236}">
                <a16:creationId xmlns:a16="http://schemas.microsoft.com/office/drawing/2014/main" id="{D9488806-8169-E591-9FC0-830543AAEFEB}"/>
              </a:ext>
            </a:extLst>
          </p:cNvPr>
          <p:cNvPicPr>
            <a:picLocks noChangeAspect="1"/>
          </p:cNvPicPr>
          <p:nvPr/>
        </p:nvPicPr>
        <p:blipFill>
          <a:blip r:embed="rId11">
            <a:duotone>
              <a:prstClr val="black"/>
              <a:schemeClr val="accent5">
                <a:tint val="45000"/>
                <a:satMod val="400000"/>
              </a:schemeClr>
            </a:duotone>
          </a:blip>
          <a:stretch>
            <a:fillRect/>
          </a:stretch>
        </p:blipFill>
        <p:spPr>
          <a:xfrm>
            <a:off x="3132715" y="3721994"/>
            <a:ext cx="2762296" cy="1795238"/>
          </a:xfrm>
          <a:prstGeom prst="rect">
            <a:avLst/>
          </a:prstGeom>
        </p:spPr>
      </p:pic>
      <p:pic>
        <p:nvPicPr>
          <p:cNvPr id="35" name="Picture 34">
            <a:extLst>
              <a:ext uri="{FF2B5EF4-FFF2-40B4-BE49-F238E27FC236}">
                <a16:creationId xmlns:a16="http://schemas.microsoft.com/office/drawing/2014/main" id="{F8C899A3-607D-CE86-4A29-3BA5FF02288F}"/>
              </a:ext>
            </a:extLst>
          </p:cNvPr>
          <p:cNvPicPr>
            <a:picLocks noChangeAspect="1"/>
          </p:cNvPicPr>
          <p:nvPr/>
        </p:nvPicPr>
        <p:blipFill>
          <a:blip r:embed="rId12">
            <a:duotone>
              <a:prstClr val="black"/>
              <a:schemeClr val="accent3">
                <a:tint val="45000"/>
                <a:satMod val="400000"/>
              </a:schemeClr>
            </a:duotone>
          </a:blip>
          <a:stretch>
            <a:fillRect/>
          </a:stretch>
        </p:blipFill>
        <p:spPr>
          <a:xfrm>
            <a:off x="6213814" y="2741762"/>
            <a:ext cx="2454465" cy="1695349"/>
          </a:xfrm>
          <a:prstGeom prst="rect">
            <a:avLst/>
          </a:prstGeom>
        </p:spPr>
      </p:pic>
      <p:pic>
        <p:nvPicPr>
          <p:cNvPr id="37" name="Picture 36">
            <a:extLst>
              <a:ext uri="{FF2B5EF4-FFF2-40B4-BE49-F238E27FC236}">
                <a16:creationId xmlns:a16="http://schemas.microsoft.com/office/drawing/2014/main" id="{0906EE30-F41C-2E63-9D85-B7760ADF0181}"/>
              </a:ext>
            </a:extLst>
          </p:cNvPr>
          <p:cNvPicPr>
            <a:picLocks noChangeAspect="1"/>
          </p:cNvPicPr>
          <p:nvPr/>
        </p:nvPicPr>
        <p:blipFill>
          <a:blip r:embed="rId13">
            <a:duotone>
              <a:prstClr val="black"/>
              <a:schemeClr val="accent1">
                <a:tint val="45000"/>
                <a:satMod val="400000"/>
              </a:schemeClr>
            </a:duotone>
          </a:blip>
          <a:stretch>
            <a:fillRect/>
          </a:stretch>
        </p:blipFill>
        <p:spPr>
          <a:xfrm>
            <a:off x="9181002" y="3653124"/>
            <a:ext cx="2840265" cy="1902949"/>
          </a:xfrm>
          <a:prstGeom prst="rect">
            <a:avLst/>
          </a:prstGeom>
        </p:spPr>
      </p:pic>
    </p:spTree>
    <p:extLst>
      <p:ext uri="{BB962C8B-B14F-4D97-AF65-F5344CB8AC3E}">
        <p14:creationId xmlns:p14="http://schemas.microsoft.com/office/powerpoint/2010/main" val="3351552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FB4BF-19DC-EACE-CA4B-CA0E2EE3E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6C5376-B0BB-87EC-8709-1D767DBAC443}"/>
              </a:ext>
            </a:extLst>
          </p:cNvPr>
          <p:cNvSpPr>
            <a:spLocks noGrp="1"/>
          </p:cNvSpPr>
          <p:nvPr>
            <p:ph type="title"/>
          </p:nvPr>
        </p:nvSpPr>
        <p:spPr>
          <a:xfrm>
            <a:off x="397513" y="863997"/>
            <a:ext cx="3466239" cy="547464"/>
          </a:xfrm>
        </p:spPr>
        <p:txBody>
          <a:bodyPr>
            <a:noAutofit/>
          </a:bodyPr>
          <a:lstStyle/>
          <a:p>
            <a:pPr algn="l"/>
            <a:r>
              <a:rPr lang="bs-Latn-BA" sz="2400" dirty="0"/>
              <a:t>PROJECT ACHIEVEMENTS</a:t>
            </a:r>
            <a:endParaRPr lang="en-US" sz="2400" dirty="0"/>
          </a:p>
        </p:txBody>
      </p:sp>
      <p:sp>
        <p:nvSpPr>
          <p:cNvPr id="4" name="TextBox 3">
            <a:extLst>
              <a:ext uri="{FF2B5EF4-FFF2-40B4-BE49-F238E27FC236}">
                <a16:creationId xmlns:a16="http://schemas.microsoft.com/office/drawing/2014/main" id="{1359D019-5276-DD26-D236-7CCA4C9D6E79}"/>
              </a:ext>
            </a:extLst>
          </p:cNvPr>
          <p:cNvSpPr txBox="1"/>
          <p:nvPr/>
        </p:nvSpPr>
        <p:spPr>
          <a:xfrm>
            <a:off x="4860772" y="901678"/>
            <a:ext cx="6563820" cy="692497"/>
          </a:xfrm>
          <a:prstGeom prst="rect">
            <a:avLst/>
          </a:prstGeom>
          <a:noFill/>
        </p:spPr>
        <p:txBody>
          <a:bodyPr wrap="square">
            <a:spAutoFit/>
          </a:bodyPr>
          <a:lstStyle/>
          <a:p>
            <a:r>
              <a:rPr lang="hr-BA" sz="1400" b="1" dirty="0">
                <a:solidFill>
                  <a:srgbClr val="3A3A3A"/>
                </a:solidFill>
                <a:latin typeface="Aptos Display" panose="020B0004020202020204" pitchFamily="34" charset="0"/>
              </a:rPr>
              <a:t>8 CATALOGUE OF COMPETENCES</a:t>
            </a:r>
            <a:endParaRPr lang="hr-BA" sz="1400" dirty="0">
              <a:solidFill>
                <a:srgbClr val="3A3A3A"/>
              </a:solidFill>
              <a:latin typeface="Aptos Display" panose="020B0004020202020204" pitchFamily="34" charset="0"/>
            </a:endParaRPr>
          </a:p>
          <a:p>
            <a:r>
              <a:rPr lang="en-US" sz="1400" b="0" i="0" dirty="0">
                <a:solidFill>
                  <a:srgbClr val="3A3A3A"/>
                </a:solidFill>
                <a:effectLst/>
                <a:latin typeface="Aptos Display" panose="020B0004020202020204" pitchFamily="34" charset="0"/>
              </a:rPr>
              <a:t>developed and implemented </a:t>
            </a:r>
            <a:r>
              <a:rPr lang="hr-BA" sz="1400" b="0" i="0" dirty="0">
                <a:solidFill>
                  <a:srgbClr val="3A3A3A"/>
                </a:solidFill>
                <a:effectLst/>
                <a:latin typeface="Aptos Display" panose="020B0004020202020204" pitchFamily="34" charset="0"/>
              </a:rPr>
              <a:t>TDG </a:t>
            </a:r>
            <a:r>
              <a:rPr lang="en-US" sz="1400" b="0" i="0" dirty="0">
                <a:solidFill>
                  <a:srgbClr val="3A3A3A"/>
                </a:solidFill>
                <a:effectLst/>
                <a:latin typeface="Aptos Display" panose="020B0004020202020204" pitchFamily="34" charset="0"/>
              </a:rPr>
              <a:t>curricula </a:t>
            </a:r>
            <a:endParaRPr lang="hr-BA" sz="1400" b="0" i="0" dirty="0">
              <a:solidFill>
                <a:srgbClr val="3A3A3A"/>
              </a:solidFill>
              <a:effectLst/>
              <a:latin typeface="Aptos Display" panose="020B0004020202020204" pitchFamily="34" charset="0"/>
            </a:endParaRPr>
          </a:p>
          <a:p>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Bosnia and Herzegovina, </a:t>
            </a:r>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Kosovo*, 2 in Montenegro, 2 in Albania. </a:t>
            </a:r>
            <a:endParaRPr lang="en-US" sz="1100" dirty="0">
              <a:latin typeface="Aptos Display" panose="020B0004020202020204" pitchFamily="34" charset="0"/>
            </a:endParaRPr>
          </a:p>
        </p:txBody>
      </p:sp>
      <p:cxnSp>
        <p:nvCxnSpPr>
          <p:cNvPr id="7" name="Straight Connector 6">
            <a:extLst>
              <a:ext uri="{FF2B5EF4-FFF2-40B4-BE49-F238E27FC236}">
                <a16:creationId xmlns:a16="http://schemas.microsoft.com/office/drawing/2014/main" id="{75CA74BF-6507-3FF5-B589-A4B0D1CF92FB}"/>
              </a:ext>
            </a:extLst>
          </p:cNvPr>
          <p:cNvCxnSpPr>
            <a:cxnSpLocks/>
          </p:cNvCxnSpPr>
          <p:nvPr/>
        </p:nvCxnSpPr>
        <p:spPr>
          <a:xfrm>
            <a:off x="1991544" y="2780928"/>
            <a:ext cx="8208912"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A02D1F-D10B-4CC7-7DB2-2C43AF509A21}"/>
              </a:ext>
            </a:extLst>
          </p:cNvPr>
          <p:cNvCxnSpPr>
            <a:cxnSpLocks/>
          </p:cNvCxnSpPr>
          <p:nvPr/>
        </p:nvCxnSpPr>
        <p:spPr>
          <a:xfrm>
            <a:off x="2249118" y="3933056"/>
            <a:ext cx="8023346"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E023CD0-18E0-123F-F606-9D1E3922E196}"/>
              </a:ext>
            </a:extLst>
          </p:cNvPr>
          <p:cNvCxnSpPr>
            <a:cxnSpLocks/>
          </p:cNvCxnSpPr>
          <p:nvPr/>
        </p:nvCxnSpPr>
        <p:spPr>
          <a:xfrm>
            <a:off x="2345014" y="5138502"/>
            <a:ext cx="792745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graphicFrame>
        <p:nvGraphicFramePr>
          <p:cNvPr id="19" name="Table 18">
            <a:extLst>
              <a:ext uri="{FF2B5EF4-FFF2-40B4-BE49-F238E27FC236}">
                <a16:creationId xmlns:a16="http://schemas.microsoft.com/office/drawing/2014/main" id="{3EE3D67E-1B83-DAA0-7745-C6F3A074A158}"/>
              </a:ext>
            </a:extLst>
          </p:cNvPr>
          <p:cNvGraphicFramePr>
            <a:graphicFrameLocks noGrp="1"/>
          </p:cNvGraphicFramePr>
          <p:nvPr>
            <p:extLst>
              <p:ext uri="{D42A27DB-BD31-4B8C-83A1-F6EECF244321}">
                <p14:modId xmlns:p14="http://schemas.microsoft.com/office/powerpoint/2010/main" val="2519037549"/>
              </p:ext>
            </p:extLst>
          </p:nvPr>
        </p:nvGraphicFramePr>
        <p:xfrm>
          <a:off x="4131689" y="883893"/>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pic>
        <p:nvPicPr>
          <p:cNvPr id="21" name="Picture 20">
            <a:extLst>
              <a:ext uri="{FF2B5EF4-FFF2-40B4-BE49-F238E27FC236}">
                <a16:creationId xmlns:a16="http://schemas.microsoft.com/office/drawing/2014/main" id="{96409256-1E3C-2B98-D369-2E9FEF8D8E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6885" y="4244557"/>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6">
            <a:extLst>
              <a:ext uri="{FF2B5EF4-FFF2-40B4-BE49-F238E27FC236}">
                <a16:creationId xmlns:a16="http://schemas.microsoft.com/office/drawing/2014/main" id="{A09A9A9B-329B-18AC-5AD5-B28B55C8F15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7811" y="3056014"/>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a:extLst>
              <a:ext uri="{FF2B5EF4-FFF2-40B4-BE49-F238E27FC236}">
                <a16:creationId xmlns:a16="http://schemas.microsoft.com/office/drawing/2014/main" id="{7CA5C07C-E7BB-7DC6-E803-F111143F67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7500" y="1975894"/>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2">
            <a:extLst>
              <a:ext uri="{FF2B5EF4-FFF2-40B4-BE49-F238E27FC236}">
                <a16:creationId xmlns:a16="http://schemas.microsoft.com/office/drawing/2014/main" id="{99D3E68A-278F-4A62-F7A4-39FA1A2FE3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340828" y="5415118"/>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8">
            <a:extLst>
              <a:ext uri="{FF2B5EF4-FFF2-40B4-BE49-F238E27FC236}">
                <a16:creationId xmlns:a16="http://schemas.microsoft.com/office/drawing/2014/main" id="{D89B1A17-1C5B-F779-938D-05E14A9294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7191" y="5321735"/>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4">
            <a:extLst>
              <a:ext uri="{FF2B5EF4-FFF2-40B4-BE49-F238E27FC236}">
                <a16:creationId xmlns:a16="http://schemas.microsoft.com/office/drawing/2014/main" id="{366E3AEF-635A-40B6-BE15-64C5C6E3B1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8739" y="4308715"/>
            <a:ext cx="543985" cy="543985"/>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Connector 29">
            <a:extLst>
              <a:ext uri="{FF2B5EF4-FFF2-40B4-BE49-F238E27FC236}">
                <a16:creationId xmlns:a16="http://schemas.microsoft.com/office/drawing/2014/main" id="{74A6B4B7-736C-61F9-A46F-199337B194B8}"/>
              </a:ext>
            </a:extLst>
          </p:cNvPr>
          <p:cNvCxnSpPr/>
          <p:nvPr/>
        </p:nvCxnSpPr>
        <p:spPr>
          <a:xfrm>
            <a:off x="5917052" y="1594175"/>
            <a:ext cx="0" cy="4515863"/>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pic>
        <p:nvPicPr>
          <p:cNvPr id="43" name="Picture 20">
            <a:extLst>
              <a:ext uri="{FF2B5EF4-FFF2-40B4-BE49-F238E27FC236}">
                <a16:creationId xmlns:a16="http://schemas.microsoft.com/office/drawing/2014/main" id="{D063B373-3E95-E917-449D-7376FA3BA38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9281" y="2001828"/>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a:extLst>
              <a:ext uri="{FF2B5EF4-FFF2-40B4-BE49-F238E27FC236}">
                <a16:creationId xmlns:a16="http://schemas.microsoft.com/office/drawing/2014/main" id="{E67425D7-02C4-3F4C-413A-342100EF0CA5}"/>
              </a:ext>
            </a:extLst>
          </p:cNvPr>
          <p:cNvPicPr>
            <a:picLocks noChangeAspect="1"/>
          </p:cNvPicPr>
          <p:nvPr/>
        </p:nvPicPr>
        <p:blipFill rotWithShape="1">
          <a:blip r:embed="rId9"/>
          <a:srcRect b="69944"/>
          <a:stretch/>
        </p:blipFill>
        <p:spPr>
          <a:xfrm>
            <a:off x="6274949" y="3094366"/>
            <a:ext cx="637764" cy="578571"/>
          </a:xfrm>
          <a:prstGeom prst="rect">
            <a:avLst/>
          </a:prstGeom>
        </p:spPr>
      </p:pic>
      <p:sp>
        <p:nvSpPr>
          <p:cNvPr id="56" name="TextBox 55">
            <a:extLst>
              <a:ext uri="{FF2B5EF4-FFF2-40B4-BE49-F238E27FC236}">
                <a16:creationId xmlns:a16="http://schemas.microsoft.com/office/drawing/2014/main" id="{B1E00B5A-8139-E110-A0E7-82E904C2DC7C}"/>
              </a:ext>
            </a:extLst>
          </p:cNvPr>
          <p:cNvSpPr txBox="1"/>
          <p:nvPr/>
        </p:nvSpPr>
        <p:spPr>
          <a:xfrm>
            <a:off x="2722427" y="1982623"/>
            <a:ext cx="2780813" cy="523220"/>
          </a:xfrm>
          <a:prstGeom prst="rect">
            <a:avLst/>
          </a:prstGeom>
          <a:solidFill>
            <a:srgbClr val="FF0000"/>
          </a:solidFill>
          <a:ln w="12700">
            <a:solidFill>
              <a:srgbClr val="FF000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COMPETENCIES </a:t>
            </a:r>
            <a:r>
              <a:rPr lang="hr-BA" sz="1400" b="1" dirty="0">
                <a:solidFill>
                  <a:schemeClr val="bg1"/>
                </a:solidFill>
                <a:latin typeface="Aptos Display" panose="020B0004020202020204" pitchFamily="34" charset="0"/>
              </a:rPr>
              <a:t>UPKM</a:t>
            </a:r>
            <a:endParaRPr lang="en-US" sz="1400" b="1" dirty="0">
              <a:solidFill>
                <a:schemeClr val="bg1"/>
              </a:solidFill>
              <a:latin typeface="Aptos Display" panose="020B0004020202020204" pitchFamily="34" charset="0"/>
            </a:endParaRPr>
          </a:p>
        </p:txBody>
      </p:sp>
      <p:sp>
        <p:nvSpPr>
          <p:cNvPr id="57" name="TextBox 56">
            <a:extLst>
              <a:ext uri="{FF2B5EF4-FFF2-40B4-BE49-F238E27FC236}">
                <a16:creationId xmlns:a16="http://schemas.microsoft.com/office/drawing/2014/main" id="{7BAFFEAA-FDD5-D07E-8763-64A57BC48041}"/>
              </a:ext>
            </a:extLst>
          </p:cNvPr>
          <p:cNvSpPr txBox="1"/>
          <p:nvPr/>
        </p:nvSpPr>
        <p:spPr>
          <a:xfrm>
            <a:off x="2687522" y="3095179"/>
            <a:ext cx="2780813" cy="523220"/>
          </a:xfrm>
          <a:prstGeom prst="rect">
            <a:avLst/>
          </a:prstGeom>
          <a:solidFill>
            <a:srgbClr val="00B0F0"/>
          </a:solidFill>
          <a:ln w="12700">
            <a:solidFill>
              <a:srgbClr val="00B0F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COMPETENCIES UNSA</a:t>
            </a:r>
            <a:endParaRPr lang="en-US" sz="1400" b="1" dirty="0">
              <a:solidFill>
                <a:schemeClr val="bg1"/>
              </a:solidFill>
              <a:latin typeface="Aptos Display" panose="020B0004020202020204" pitchFamily="34" charset="0"/>
            </a:endParaRPr>
          </a:p>
        </p:txBody>
      </p:sp>
      <p:sp>
        <p:nvSpPr>
          <p:cNvPr id="58" name="TextBox 57">
            <a:extLst>
              <a:ext uri="{FF2B5EF4-FFF2-40B4-BE49-F238E27FC236}">
                <a16:creationId xmlns:a16="http://schemas.microsoft.com/office/drawing/2014/main" id="{9DE7ECA3-FC84-6E98-6A11-E343354E22E7}"/>
              </a:ext>
            </a:extLst>
          </p:cNvPr>
          <p:cNvSpPr txBox="1"/>
          <p:nvPr/>
        </p:nvSpPr>
        <p:spPr>
          <a:xfrm>
            <a:off x="2629115" y="4287144"/>
            <a:ext cx="2780813" cy="523220"/>
          </a:xfrm>
          <a:prstGeom prst="rect">
            <a:avLst/>
          </a:prstGeom>
          <a:solidFill>
            <a:srgbClr val="FFFF00"/>
          </a:solidFill>
          <a:ln w="12700">
            <a:solidFill>
              <a:srgbClr val="FFFF00"/>
            </a:solidFill>
          </a:ln>
        </p:spPr>
        <p:txBody>
          <a:bodyPr wrap="square">
            <a:spAutoFit/>
          </a:bodyPr>
          <a:lstStyle/>
          <a:p>
            <a:pPr algn="ctr"/>
            <a:r>
              <a:rPr lang="hr-BA" sz="1400" b="1" i="0" dirty="0">
                <a:effectLst/>
                <a:latin typeface="Aptos Display" panose="020B0004020202020204" pitchFamily="34" charset="0"/>
              </a:rPr>
              <a:t>CATALOGUE OF COMPETENCIES UES</a:t>
            </a:r>
            <a:endParaRPr lang="en-US" sz="1400" b="1" dirty="0">
              <a:latin typeface="Aptos Display" panose="020B0004020202020204" pitchFamily="34" charset="0"/>
            </a:endParaRPr>
          </a:p>
        </p:txBody>
      </p:sp>
      <p:sp>
        <p:nvSpPr>
          <p:cNvPr id="59" name="TextBox 58">
            <a:extLst>
              <a:ext uri="{FF2B5EF4-FFF2-40B4-BE49-F238E27FC236}">
                <a16:creationId xmlns:a16="http://schemas.microsoft.com/office/drawing/2014/main" id="{2088055D-2C1C-179C-C813-080CEADBB52C}"/>
              </a:ext>
            </a:extLst>
          </p:cNvPr>
          <p:cNvSpPr txBox="1"/>
          <p:nvPr/>
        </p:nvSpPr>
        <p:spPr>
          <a:xfrm>
            <a:off x="2657290" y="5367690"/>
            <a:ext cx="2780813" cy="523220"/>
          </a:xfrm>
          <a:prstGeom prst="rect">
            <a:avLst/>
          </a:prstGeom>
          <a:solidFill>
            <a:srgbClr val="00B050"/>
          </a:solidFill>
          <a:ln w="12700">
            <a:solidFill>
              <a:srgbClr val="00B05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COMPETENCIES UOM</a:t>
            </a:r>
            <a:endParaRPr lang="en-US" sz="1400" b="1" dirty="0">
              <a:solidFill>
                <a:schemeClr val="bg1"/>
              </a:solidFill>
              <a:latin typeface="Aptos Display" panose="020B0004020202020204" pitchFamily="34" charset="0"/>
            </a:endParaRPr>
          </a:p>
        </p:txBody>
      </p:sp>
      <p:sp>
        <p:nvSpPr>
          <p:cNvPr id="60" name="TextBox 59">
            <a:extLst>
              <a:ext uri="{FF2B5EF4-FFF2-40B4-BE49-F238E27FC236}">
                <a16:creationId xmlns:a16="http://schemas.microsoft.com/office/drawing/2014/main" id="{339DFF65-1C72-45CD-4D0C-00E25477DEB3}"/>
              </a:ext>
            </a:extLst>
          </p:cNvPr>
          <p:cNvSpPr txBox="1"/>
          <p:nvPr/>
        </p:nvSpPr>
        <p:spPr>
          <a:xfrm>
            <a:off x="6946045" y="2020625"/>
            <a:ext cx="2780813" cy="523220"/>
          </a:xfrm>
          <a:prstGeom prst="rect">
            <a:avLst/>
          </a:prstGeom>
          <a:solidFill>
            <a:schemeClr val="accent2">
              <a:lumMod val="20000"/>
              <a:lumOff val="80000"/>
            </a:schemeClr>
          </a:solidFill>
          <a:ln w="12700">
            <a:solidFill>
              <a:schemeClr val="accent2">
                <a:lumMod val="20000"/>
                <a:lumOff val="80000"/>
              </a:schemeClr>
            </a:solidFill>
          </a:ln>
        </p:spPr>
        <p:txBody>
          <a:bodyPr wrap="square">
            <a:spAutoFit/>
          </a:bodyPr>
          <a:lstStyle/>
          <a:p>
            <a:pPr algn="ctr"/>
            <a:r>
              <a:rPr lang="hr-BA" sz="1400" b="1" i="0" dirty="0">
                <a:effectLst/>
                <a:latin typeface="Aptos Display" panose="020B0004020202020204" pitchFamily="34" charset="0"/>
              </a:rPr>
              <a:t>CATALOGUE OF COMPETENCIES AUB</a:t>
            </a:r>
            <a:endParaRPr lang="en-US" sz="1400" b="1" dirty="0">
              <a:latin typeface="Aptos Display" panose="020B0004020202020204" pitchFamily="34" charset="0"/>
            </a:endParaRPr>
          </a:p>
        </p:txBody>
      </p:sp>
      <p:sp>
        <p:nvSpPr>
          <p:cNvPr id="77" name="TextBox 76">
            <a:extLst>
              <a:ext uri="{FF2B5EF4-FFF2-40B4-BE49-F238E27FC236}">
                <a16:creationId xmlns:a16="http://schemas.microsoft.com/office/drawing/2014/main" id="{AFB108C3-81C1-B3C9-3E4C-D9952F24841D}"/>
              </a:ext>
            </a:extLst>
          </p:cNvPr>
          <p:cNvSpPr txBox="1"/>
          <p:nvPr/>
        </p:nvSpPr>
        <p:spPr>
          <a:xfrm>
            <a:off x="6988015" y="3081434"/>
            <a:ext cx="2780813" cy="523220"/>
          </a:xfrm>
          <a:prstGeom prst="rect">
            <a:avLst/>
          </a:prstGeom>
          <a:solidFill>
            <a:schemeClr val="accent1">
              <a:lumMod val="40000"/>
              <a:lumOff val="60000"/>
            </a:schemeClr>
          </a:solidFill>
          <a:ln w="12700">
            <a:solidFill>
              <a:schemeClr val="accent1">
                <a:lumMod val="20000"/>
                <a:lumOff val="80000"/>
              </a:schemeClr>
            </a:solidFill>
          </a:ln>
        </p:spPr>
        <p:txBody>
          <a:bodyPr wrap="square">
            <a:spAutoFit/>
          </a:bodyPr>
          <a:lstStyle/>
          <a:p>
            <a:pPr algn="ctr"/>
            <a:r>
              <a:rPr lang="hr-BA" sz="1400" b="1" i="0" dirty="0">
                <a:effectLst/>
                <a:latin typeface="Aptos Display" panose="020B0004020202020204" pitchFamily="34" charset="0"/>
              </a:rPr>
              <a:t>CATALOGUE OF COMPETENCIES UPT</a:t>
            </a:r>
            <a:endParaRPr lang="en-US" sz="1400" b="1" dirty="0">
              <a:latin typeface="Aptos Display" panose="020B0004020202020204" pitchFamily="34" charset="0"/>
            </a:endParaRPr>
          </a:p>
        </p:txBody>
      </p:sp>
      <p:sp>
        <p:nvSpPr>
          <p:cNvPr id="78" name="TextBox 77">
            <a:extLst>
              <a:ext uri="{FF2B5EF4-FFF2-40B4-BE49-F238E27FC236}">
                <a16:creationId xmlns:a16="http://schemas.microsoft.com/office/drawing/2014/main" id="{4D75E039-2189-F521-BF23-B875DBFA90B1}"/>
              </a:ext>
            </a:extLst>
          </p:cNvPr>
          <p:cNvSpPr txBox="1"/>
          <p:nvPr/>
        </p:nvSpPr>
        <p:spPr>
          <a:xfrm>
            <a:off x="6965200" y="4295517"/>
            <a:ext cx="2780813" cy="523220"/>
          </a:xfrm>
          <a:prstGeom prst="rect">
            <a:avLst/>
          </a:prstGeom>
          <a:solidFill>
            <a:srgbClr val="FF6600"/>
          </a:solidFill>
          <a:ln w="12700">
            <a:solidFill>
              <a:srgbClr val="FF660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COMPETENCIES UPOLIS</a:t>
            </a:r>
            <a:endParaRPr lang="en-US" sz="1400" b="1" dirty="0">
              <a:solidFill>
                <a:schemeClr val="bg1"/>
              </a:solidFill>
              <a:latin typeface="Aptos Display" panose="020B0004020202020204" pitchFamily="34" charset="0"/>
            </a:endParaRPr>
          </a:p>
        </p:txBody>
      </p:sp>
      <p:sp>
        <p:nvSpPr>
          <p:cNvPr id="79" name="TextBox 78">
            <a:extLst>
              <a:ext uri="{FF2B5EF4-FFF2-40B4-BE49-F238E27FC236}">
                <a16:creationId xmlns:a16="http://schemas.microsoft.com/office/drawing/2014/main" id="{06E87499-D56F-69E0-03C1-D578FF78836B}"/>
              </a:ext>
            </a:extLst>
          </p:cNvPr>
          <p:cNvSpPr txBox="1"/>
          <p:nvPr/>
        </p:nvSpPr>
        <p:spPr>
          <a:xfrm>
            <a:off x="6988014" y="5382108"/>
            <a:ext cx="2780813" cy="523220"/>
          </a:xfrm>
          <a:prstGeom prst="rect">
            <a:avLst/>
          </a:prstGeom>
          <a:solidFill>
            <a:srgbClr val="7030A0"/>
          </a:solidFill>
          <a:ln w="12700">
            <a:solidFill>
              <a:srgbClr val="7030A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COMPETENCIES IBCM</a:t>
            </a:r>
            <a:endParaRPr lang="en-US" sz="1400" b="1"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954342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3AE1B-8941-DF21-4971-D99750483B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BC70E-D09C-A247-F255-40BAA89C36EB}"/>
              </a:ext>
            </a:extLst>
          </p:cNvPr>
          <p:cNvSpPr>
            <a:spLocks noGrp="1"/>
          </p:cNvSpPr>
          <p:nvPr>
            <p:ph type="title"/>
          </p:nvPr>
        </p:nvSpPr>
        <p:spPr>
          <a:xfrm>
            <a:off x="407367" y="868513"/>
            <a:ext cx="3467473" cy="655897"/>
          </a:xfrm>
        </p:spPr>
        <p:txBody>
          <a:bodyPr>
            <a:noAutofit/>
          </a:bodyPr>
          <a:lstStyle/>
          <a:p>
            <a:pPr algn="l"/>
            <a:r>
              <a:rPr lang="bs-Latn-BA" sz="2400" dirty="0"/>
              <a:t>PROJECT ACHIEVEMENTS</a:t>
            </a:r>
            <a:endParaRPr lang="en-US" sz="2400" dirty="0"/>
          </a:p>
        </p:txBody>
      </p:sp>
      <p:sp>
        <p:nvSpPr>
          <p:cNvPr id="4" name="TextBox 3">
            <a:extLst>
              <a:ext uri="{FF2B5EF4-FFF2-40B4-BE49-F238E27FC236}">
                <a16:creationId xmlns:a16="http://schemas.microsoft.com/office/drawing/2014/main" id="{F0992D20-D463-E22F-75C4-898F34BB8B93}"/>
              </a:ext>
            </a:extLst>
          </p:cNvPr>
          <p:cNvSpPr txBox="1"/>
          <p:nvPr/>
        </p:nvSpPr>
        <p:spPr>
          <a:xfrm>
            <a:off x="4860773" y="836712"/>
            <a:ext cx="5411691" cy="692497"/>
          </a:xfrm>
          <a:prstGeom prst="rect">
            <a:avLst/>
          </a:prstGeom>
          <a:noFill/>
        </p:spPr>
        <p:txBody>
          <a:bodyPr wrap="square">
            <a:spAutoFit/>
          </a:bodyPr>
          <a:lstStyle/>
          <a:p>
            <a:r>
              <a:rPr lang="hr-BA" sz="1400" b="1" dirty="0">
                <a:solidFill>
                  <a:srgbClr val="3A3A3A"/>
                </a:solidFill>
                <a:latin typeface="Aptos Display" panose="020B0004020202020204" pitchFamily="34" charset="0"/>
              </a:rPr>
              <a:t>8 CATALOGUE OF COURSES</a:t>
            </a:r>
          </a:p>
          <a:p>
            <a:r>
              <a:rPr lang="en-US" sz="1400" b="0" i="0" dirty="0">
                <a:solidFill>
                  <a:srgbClr val="3A3A3A"/>
                </a:solidFill>
                <a:effectLst/>
                <a:latin typeface="Aptos Display" panose="020B0004020202020204" pitchFamily="34" charset="0"/>
              </a:rPr>
              <a:t>developed and implemented </a:t>
            </a:r>
            <a:r>
              <a:rPr lang="hr-BA" sz="1400" dirty="0">
                <a:solidFill>
                  <a:srgbClr val="3A3A3A"/>
                </a:solidFill>
                <a:latin typeface="Aptos Display" panose="020B0004020202020204" pitchFamily="34" charset="0"/>
              </a:rPr>
              <a:t>TDG </a:t>
            </a:r>
            <a:r>
              <a:rPr lang="en-US" sz="1400" b="0" i="0" dirty="0">
                <a:solidFill>
                  <a:srgbClr val="3A3A3A"/>
                </a:solidFill>
                <a:effectLst/>
                <a:latin typeface="Aptos Display" panose="020B0004020202020204" pitchFamily="34" charset="0"/>
              </a:rPr>
              <a:t>curricula</a:t>
            </a:r>
            <a:endParaRPr lang="hr-BA" sz="1400" b="0" i="0" dirty="0">
              <a:solidFill>
                <a:srgbClr val="3A3A3A"/>
              </a:solidFill>
              <a:effectLst/>
              <a:latin typeface="Aptos Display" panose="020B0004020202020204" pitchFamily="34" charset="0"/>
            </a:endParaRPr>
          </a:p>
          <a:p>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Bosnia and Herzegovina, </a:t>
            </a:r>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Kosovo*, 2 in Montenegro, 2 in Albania. </a:t>
            </a:r>
            <a:endParaRPr lang="en-US" sz="1100" dirty="0">
              <a:latin typeface="Aptos Display" panose="020B0004020202020204" pitchFamily="34" charset="0"/>
            </a:endParaRPr>
          </a:p>
        </p:txBody>
      </p:sp>
      <p:graphicFrame>
        <p:nvGraphicFramePr>
          <p:cNvPr id="12" name="Table 11">
            <a:extLst>
              <a:ext uri="{FF2B5EF4-FFF2-40B4-BE49-F238E27FC236}">
                <a16:creationId xmlns:a16="http://schemas.microsoft.com/office/drawing/2014/main" id="{56711627-5872-7CFD-3D6C-9D241143FA80}"/>
              </a:ext>
            </a:extLst>
          </p:cNvPr>
          <p:cNvGraphicFramePr>
            <a:graphicFrameLocks noGrp="1"/>
          </p:cNvGraphicFramePr>
          <p:nvPr>
            <p:extLst>
              <p:ext uri="{D42A27DB-BD31-4B8C-83A1-F6EECF244321}">
                <p14:modId xmlns:p14="http://schemas.microsoft.com/office/powerpoint/2010/main" val="684996494"/>
              </p:ext>
            </p:extLst>
          </p:nvPr>
        </p:nvGraphicFramePr>
        <p:xfrm>
          <a:off x="4007768" y="864591"/>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cxnSp>
        <p:nvCxnSpPr>
          <p:cNvPr id="32" name="Straight Connector 31">
            <a:extLst>
              <a:ext uri="{FF2B5EF4-FFF2-40B4-BE49-F238E27FC236}">
                <a16:creationId xmlns:a16="http://schemas.microsoft.com/office/drawing/2014/main" id="{BD96E281-803B-56BF-D2DF-FC1012DBB95A}"/>
              </a:ext>
            </a:extLst>
          </p:cNvPr>
          <p:cNvCxnSpPr>
            <a:cxnSpLocks/>
          </p:cNvCxnSpPr>
          <p:nvPr/>
        </p:nvCxnSpPr>
        <p:spPr>
          <a:xfrm>
            <a:off x="1991544" y="2780928"/>
            <a:ext cx="8208912"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8F5D092-0BB4-5B5E-7C29-BAC57E8E34FD}"/>
              </a:ext>
            </a:extLst>
          </p:cNvPr>
          <p:cNvCxnSpPr>
            <a:cxnSpLocks/>
          </p:cNvCxnSpPr>
          <p:nvPr/>
        </p:nvCxnSpPr>
        <p:spPr>
          <a:xfrm>
            <a:off x="2249118" y="3933056"/>
            <a:ext cx="8023346"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27ED348-50FB-2617-8614-9F00E3B928E0}"/>
              </a:ext>
            </a:extLst>
          </p:cNvPr>
          <p:cNvCxnSpPr>
            <a:cxnSpLocks/>
          </p:cNvCxnSpPr>
          <p:nvPr/>
        </p:nvCxnSpPr>
        <p:spPr>
          <a:xfrm>
            <a:off x="2345014" y="5138502"/>
            <a:ext cx="792745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5F563CB1-EDE1-A031-E4E4-99E3E71BD5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6885" y="4244557"/>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6">
            <a:extLst>
              <a:ext uri="{FF2B5EF4-FFF2-40B4-BE49-F238E27FC236}">
                <a16:creationId xmlns:a16="http://schemas.microsoft.com/office/drawing/2014/main" id="{61469B9F-69AC-E4F0-849D-3B9D15B36A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7811" y="3056014"/>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a:extLst>
              <a:ext uri="{FF2B5EF4-FFF2-40B4-BE49-F238E27FC236}">
                <a16:creationId xmlns:a16="http://schemas.microsoft.com/office/drawing/2014/main" id="{45AE85B8-1886-1AA3-2153-1F3A1B853C3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7500" y="1975894"/>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2">
            <a:extLst>
              <a:ext uri="{FF2B5EF4-FFF2-40B4-BE49-F238E27FC236}">
                <a16:creationId xmlns:a16="http://schemas.microsoft.com/office/drawing/2014/main" id="{0F866B0C-38AF-7D2B-CC40-64C575FD4A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340828" y="5415118"/>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DE731C6A-97FC-EFF6-9EFE-1ABA5D71729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7191" y="5321735"/>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4">
            <a:extLst>
              <a:ext uri="{FF2B5EF4-FFF2-40B4-BE49-F238E27FC236}">
                <a16:creationId xmlns:a16="http://schemas.microsoft.com/office/drawing/2014/main" id="{5A15A4C0-4105-A744-0812-C482F66B460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8739" y="4308715"/>
            <a:ext cx="543985" cy="543985"/>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Connector 40">
            <a:extLst>
              <a:ext uri="{FF2B5EF4-FFF2-40B4-BE49-F238E27FC236}">
                <a16:creationId xmlns:a16="http://schemas.microsoft.com/office/drawing/2014/main" id="{B0729C68-D9B2-034C-101B-C6A1F8D69FBE}"/>
              </a:ext>
            </a:extLst>
          </p:cNvPr>
          <p:cNvCxnSpPr/>
          <p:nvPr/>
        </p:nvCxnSpPr>
        <p:spPr>
          <a:xfrm>
            <a:off x="5917052" y="1594175"/>
            <a:ext cx="0" cy="4515863"/>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pic>
        <p:nvPicPr>
          <p:cNvPr id="42" name="Picture 20">
            <a:extLst>
              <a:ext uri="{FF2B5EF4-FFF2-40B4-BE49-F238E27FC236}">
                <a16:creationId xmlns:a16="http://schemas.microsoft.com/office/drawing/2014/main" id="{3C9D7AD4-393B-80C8-6910-7334B6DDE63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9281" y="2001828"/>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0FF97C2D-2CF9-08E6-E70D-06ED1FD82C66}"/>
              </a:ext>
            </a:extLst>
          </p:cNvPr>
          <p:cNvPicPr>
            <a:picLocks noChangeAspect="1"/>
          </p:cNvPicPr>
          <p:nvPr/>
        </p:nvPicPr>
        <p:blipFill rotWithShape="1">
          <a:blip r:embed="rId9"/>
          <a:srcRect b="69944"/>
          <a:stretch/>
        </p:blipFill>
        <p:spPr>
          <a:xfrm>
            <a:off x="6274949" y="3094366"/>
            <a:ext cx="637764" cy="578571"/>
          </a:xfrm>
          <a:prstGeom prst="rect">
            <a:avLst/>
          </a:prstGeom>
        </p:spPr>
      </p:pic>
      <p:sp>
        <p:nvSpPr>
          <p:cNvPr id="44" name="TextBox 43">
            <a:extLst>
              <a:ext uri="{FF2B5EF4-FFF2-40B4-BE49-F238E27FC236}">
                <a16:creationId xmlns:a16="http://schemas.microsoft.com/office/drawing/2014/main" id="{CBDDDF0F-E455-03EC-4B57-F0F83AB5968B}"/>
              </a:ext>
            </a:extLst>
          </p:cNvPr>
          <p:cNvSpPr txBox="1"/>
          <p:nvPr/>
        </p:nvSpPr>
        <p:spPr>
          <a:xfrm>
            <a:off x="2722427" y="1982623"/>
            <a:ext cx="2780813" cy="523220"/>
          </a:xfrm>
          <a:prstGeom prst="rect">
            <a:avLst/>
          </a:prstGeom>
          <a:solidFill>
            <a:srgbClr val="FF0000"/>
          </a:solidFill>
          <a:ln w="12700">
            <a:solidFill>
              <a:srgbClr val="FF000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COURSES </a:t>
            </a:r>
          </a:p>
          <a:p>
            <a:pPr algn="ctr"/>
            <a:r>
              <a:rPr lang="hr-BA" sz="1400" b="1" dirty="0">
                <a:solidFill>
                  <a:schemeClr val="bg1"/>
                </a:solidFill>
                <a:latin typeface="Aptos Display" panose="020B0004020202020204" pitchFamily="34" charset="0"/>
              </a:rPr>
              <a:t>UPKM</a:t>
            </a:r>
            <a:endParaRPr lang="en-US" sz="1400" b="1" dirty="0">
              <a:solidFill>
                <a:schemeClr val="bg1"/>
              </a:solidFill>
              <a:latin typeface="Aptos Display" panose="020B0004020202020204" pitchFamily="34" charset="0"/>
            </a:endParaRPr>
          </a:p>
        </p:txBody>
      </p:sp>
      <p:sp>
        <p:nvSpPr>
          <p:cNvPr id="45" name="TextBox 44">
            <a:extLst>
              <a:ext uri="{FF2B5EF4-FFF2-40B4-BE49-F238E27FC236}">
                <a16:creationId xmlns:a16="http://schemas.microsoft.com/office/drawing/2014/main" id="{F5E77724-B79A-61E7-4401-D543B0FC6131}"/>
              </a:ext>
            </a:extLst>
          </p:cNvPr>
          <p:cNvSpPr txBox="1"/>
          <p:nvPr/>
        </p:nvSpPr>
        <p:spPr>
          <a:xfrm>
            <a:off x="2687522" y="3095179"/>
            <a:ext cx="2780813" cy="523220"/>
          </a:xfrm>
          <a:prstGeom prst="rect">
            <a:avLst/>
          </a:prstGeom>
          <a:solidFill>
            <a:srgbClr val="00B0F0"/>
          </a:solidFill>
          <a:ln w="12700">
            <a:solidFill>
              <a:srgbClr val="00B0F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COURSES </a:t>
            </a:r>
          </a:p>
          <a:p>
            <a:pPr algn="ctr"/>
            <a:r>
              <a:rPr lang="hr-BA" sz="1400" b="1" i="0" dirty="0">
                <a:solidFill>
                  <a:schemeClr val="bg1"/>
                </a:solidFill>
                <a:effectLst/>
                <a:latin typeface="Aptos Display" panose="020B0004020202020204" pitchFamily="34" charset="0"/>
              </a:rPr>
              <a:t>UNSA</a:t>
            </a:r>
            <a:endParaRPr lang="en-US" sz="1400" b="1" dirty="0">
              <a:solidFill>
                <a:schemeClr val="bg1"/>
              </a:solidFill>
              <a:latin typeface="Aptos Display" panose="020B0004020202020204" pitchFamily="34" charset="0"/>
            </a:endParaRPr>
          </a:p>
        </p:txBody>
      </p:sp>
      <p:sp>
        <p:nvSpPr>
          <p:cNvPr id="46" name="TextBox 45">
            <a:extLst>
              <a:ext uri="{FF2B5EF4-FFF2-40B4-BE49-F238E27FC236}">
                <a16:creationId xmlns:a16="http://schemas.microsoft.com/office/drawing/2014/main" id="{9380ADCD-5DD0-B307-1298-EF9B0609DD5E}"/>
              </a:ext>
            </a:extLst>
          </p:cNvPr>
          <p:cNvSpPr txBox="1"/>
          <p:nvPr/>
        </p:nvSpPr>
        <p:spPr>
          <a:xfrm>
            <a:off x="2629115" y="4287144"/>
            <a:ext cx="2780813" cy="523220"/>
          </a:xfrm>
          <a:prstGeom prst="rect">
            <a:avLst/>
          </a:prstGeom>
          <a:solidFill>
            <a:srgbClr val="FFFF00"/>
          </a:solidFill>
          <a:ln w="12700">
            <a:solidFill>
              <a:srgbClr val="FFFF00"/>
            </a:solidFill>
          </a:ln>
        </p:spPr>
        <p:txBody>
          <a:bodyPr wrap="square">
            <a:spAutoFit/>
          </a:bodyPr>
          <a:lstStyle/>
          <a:p>
            <a:pPr algn="ctr"/>
            <a:r>
              <a:rPr lang="hr-BA" sz="1400" b="1" i="0" dirty="0">
                <a:effectLst/>
                <a:latin typeface="Aptos Display" panose="020B0004020202020204" pitchFamily="34" charset="0"/>
              </a:rPr>
              <a:t>CATALOGUE OF COURSES </a:t>
            </a:r>
          </a:p>
          <a:p>
            <a:pPr algn="ctr"/>
            <a:r>
              <a:rPr lang="hr-BA" sz="1400" b="1" i="0" dirty="0">
                <a:effectLst/>
                <a:latin typeface="Aptos Display" panose="020B0004020202020204" pitchFamily="34" charset="0"/>
              </a:rPr>
              <a:t>UES</a:t>
            </a:r>
            <a:endParaRPr lang="en-US" sz="1400" b="1" dirty="0">
              <a:latin typeface="Aptos Display" panose="020B0004020202020204" pitchFamily="34" charset="0"/>
            </a:endParaRPr>
          </a:p>
        </p:txBody>
      </p:sp>
      <p:sp>
        <p:nvSpPr>
          <p:cNvPr id="47" name="TextBox 46">
            <a:extLst>
              <a:ext uri="{FF2B5EF4-FFF2-40B4-BE49-F238E27FC236}">
                <a16:creationId xmlns:a16="http://schemas.microsoft.com/office/drawing/2014/main" id="{5EDBE6F7-9297-0942-BA76-94AA274469CA}"/>
              </a:ext>
            </a:extLst>
          </p:cNvPr>
          <p:cNvSpPr txBox="1"/>
          <p:nvPr/>
        </p:nvSpPr>
        <p:spPr>
          <a:xfrm>
            <a:off x="2657290" y="5367690"/>
            <a:ext cx="2780813" cy="523220"/>
          </a:xfrm>
          <a:prstGeom prst="rect">
            <a:avLst/>
          </a:prstGeom>
          <a:solidFill>
            <a:srgbClr val="00B050"/>
          </a:solidFill>
          <a:ln w="12700">
            <a:solidFill>
              <a:srgbClr val="00B05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COURSES </a:t>
            </a:r>
          </a:p>
          <a:p>
            <a:pPr algn="ctr"/>
            <a:r>
              <a:rPr lang="hr-BA" sz="1400" b="1" i="0" dirty="0">
                <a:solidFill>
                  <a:schemeClr val="bg1"/>
                </a:solidFill>
                <a:effectLst/>
                <a:latin typeface="Aptos Display" panose="020B0004020202020204" pitchFamily="34" charset="0"/>
              </a:rPr>
              <a:t>UOM</a:t>
            </a:r>
            <a:endParaRPr lang="en-US" sz="1400" b="1" dirty="0">
              <a:solidFill>
                <a:schemeClr val="bg1"/>
              </a:solidFill>
              <a:latin typeface="Aptos Display" panose="020B0004020202020204" pitchFamily="34" charset="0"/>
            </a:endParaRPr>
          </a:p>
        </p:txBody>
      </p:sp>
      <p:sp>
        <p:nvSpPr>
          <p:cNvPr id="48" name="TextBox 47">
            <a:extLst>
              <a:ext uri="{FF2B5EF4-FFF2-40B4-BE49-F238E27FC236}">
                <a16:creationId xmlns:a16="http://schemas.microsoft.com/office/drawing/2014/main" id="{4E3AC57A-46BC-1DCF-A7CE-4FFCE38A9E63}"/>
              </a:ext>
            </a:extLst>
          </p:cNvPr>
          <p:cNvSpPr txBox="1"/>
          <p:nvPr/>
        </p:nvSpPr>
        <p:spPr>
          <a:xfrm>
            <a:off x="6946045" y="2020625"/>
            <a:ext cx="2780813" cy="523220"/>
          </a:xfrm>
          <a:prstGeom prst="rect">
            <a:avLst/>
          </a:prstGeom>
          <a:solidFill>
            <a:schemeClr val="accent2">
              <a:lumMod val="20000"/>
              <a:lumOff val="80000"/>
            </a:schemeClr>
          </a:solidFill>
          <a:ln w="12700">
            <a:solidFill>
              <a:schemeClr val="accent2">
                <a:lumMod val="20000"/>
                <a:lumOff val="80000"/>
              </a:schemeClr>
            </a:solidFill>
          </a:ln>
        </p:spPr>
        <p:txBody>
          <a:bodyPr wrap="square">
            <a:spAutoFit/>
          </a:bodyPr>
          <a:lstStyle/>
          <a:p>
            <a:pPr algn="ctr"/>
            <a:r>
              <a:rPr lang="hr-BA" sz="1400" b="1" i="0" dirty="0">
                <a:effectLst/>
                <a:latin typeface="Aptos Display" panose="020B0004020202020204" pitchFamily="34" charset="0"/>
              </a:rPr>
              <a:t>CATALOGUE OF COURSES </a:t>
            </a:r>
          </a:p>
          <a:p>
            <a:pPr algn="ctr"/>
            <a:r>
              <a:rPr lang="hr-BA" sz="1400" b="1" i="0" dirty="0">
                <a:effectLst/>
                <a:latin typeface="Aptos Display" panose="020B0004020202020204" pitchFamily="34" charset="0"/>
              </a:rPr>
              <a:t>AUB</a:t>
            </a:r>
            <a:endParaRPr lang="en-US" sz="1400" b="1" dirty="0">
              <a:latin typeface="Aptos Display" panose="020B0004020202020204" pitchFamily="34" charset="0"/>
            </a:endParaRPr>
          </a:p>
        </p:txBody>
      </p:sp>
      <p:sp>
        <p:nvSpPr>
          <p:cNvPr id="49" name="TextBox 48">
            <a:extLst>
              <a:ext uri="{FF2B5EF4-FFF2-40B4-BE49-F238E27FC236}">
                <a16:creationId xmlns:a16="http://schemas.microsoft.com/office/drawing/2014/main" id="{E68EF728-E03A-9FDD-4EAD-1E8BEC747B4A}"/>
              </a:ext>
            </a:extLst>
          </p:cNvPr>
          <p:cNvSpPr txBox="1"/>
          <p:nvPr/>
        </p:nvSpPr>
        <p:spPr>
          <a:xfrm>
            <a:off x="6988015" y="3081434"/>
            <a:ext cx="2780813" cy="523220"/>
          </a:xfrm>
          <a:prstGeom prst="rect">
            <a:avLst/>
          </a:prstGeom>
          <a:solidFill>
            <a:schemeClr val="accent1">
              <a:lumMod val="40000"/>
              <a:lumOff val="60000"/>
            </a:schemeClr>
          </a:solidFill>
          <a:ln w="12700">
            <a:solidFill>
              <a:schemeClr val="accent1">
                <a:lumMod val="20000"/>
                <a:lumOff val="80000"/>
              </a:schemeClr>
            </a:solidFill>
          </a:ln>
        </p:spPr>
        <p:txBody>
          <a:bodyPr wrap="square">
            <a:spAutoFit/>
          </a:bodyPr>
          <a:lstStyle/>
          <a:p>
            <a:pPr algn="ctr"/>
            <a:r>
              <a:rPr lang="hr-BA" sz="1400" b="1" i="0" dirty="0">
                <a:effectLst/>
                <a:latin typeface="Aptos Display" panose="020B0004020202020204" pitchFamily="34" charset="0"/>
              </a:rPr>
              <a:t>CATALOGUE OF COURSES</a:t>
            </a:r>
          </a:p>
          <a:p>
            <a:pPr algn="ctr"/>
            <a:r>
              <a:rPr lang="hr-BA" sz="1400" b="1" i="0" dirty="0">
                <a:effectLst/>
                <a:latin typeface="Aptos Display" panose="020B0004020202020204" pitchFamily="34" charset="0"/>
              </a:rPr>
              <a:t> UPT</a:t>
            </a:r>
            <a:endParaRPr lang="en-US" sz="1400" b="1" dirty="0">
              <a:latin typeface="Aptos Display" panose="020B0004020202020204" pitchFamily="34" charset="0"/>
            </a:endParaRPr>
          </a:p>
        </p:txBody>
      </p:sp>
      <p:sp>
        <p:nvSpPr>
          <p:cNvPr id="50" name="TextBox 49">
            <a:extLst>
              <a:ext uri="{FF2B5EF4-FFF2-40B4-BE49-F238E27FC236}">
                <a16:creationId xmlns:a16="http://schemas.microsoft.com/office/drawing/2014/main" id="{60EDEA24-108D-973D-4749-024CA159B62C}"/>
              </a:ext>
            </a:extLst>
          </p:cNvPr>
          <p:cNvSpPr txBox="1"/>
          <p:nvPr/>
        </p:nvSpPr>
        <p:spPr>
          <a:xfrm>
            <a:off x="6965200" y="4295517"/>
            <a:ext cx="2780813" cy="523220"/>
          </a:xfrm>
          <a:prstGeom prst="rect">
            <a:avLst/>
          </a:prstGeom>
          <a:solidFill>
            <a:srgbClr val="FF6600"/>
          </a:solidFill>
          <a:ln w="12700">
            <a:solidFill>
              <a:srgbClr val="FF660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COURSES UPOLIS</a:t>
            </a:r>
            <a:endParaRPr lang="en-US" sz="1400" b="1" dirty="0">
              <a:solidFill>
                <a:schemeClr val="bg1"/>
              </a:solidFill>
              <a:latin typeface="Aptos Display" panose="020B0004020202020204" pitchFamily="34" charset="0"/>
            </a:endParaRPr>
          </a:p>
        </p:txBody>
      </p:sp>
      <p:sp>
        <p:nvSpPr>
          <p:cNvPr id="51" name="TextBox 50">
            <a:extLst>
              <a:ext uri="{FF2B5EF4-FFF2-40B4-BE49-F238E27FC236}">
                <a16:creationId xmlns:a16="http://schemas.microsoft.com/office/drawing/2014/main" id="{9CF09814-24BF-8C05-1D37-1E131AEDD47D}"/>
              </a:ext>
            </a:extLst>
          </p:cNvPr>
          <p:cNvSpPr txBox="1"/>
          <p:nvPr/>
        </p:nvSpPr>
        <p:spPr>
          <a:xfrm>
            <a:off x="6988014" y="5382108"/>
            <a:ext cx="2780813" cy="523220"/>
          </a:xfrm>
          <a:prstGeom prst="rect">
            <a:avLst/>
          </a:prstGeom>
          <a:solidFill>
            <a:srgbClr val="7030A0"/>
          </a:solidFill>
          <a:ln w="12700">
            <a:solidFill>
              <a:srgbClr val="7030A0"/>
            </a:solidFill>
          </a:ln>
        </p:spPr>
        <p:txBody>
          <a:bodyPr wrap="square">
            <a:spAutoFit/>
          </a:bodyPr>
          <a:lstStyle/>
          <a:p>
            <a:pPr algn="ctr"/>
            <a:r>
              <a:rPr lang="hr-BA" sz="1400" b="1" i="0" dirty="0">
                <a:solidFill>
                  <a:schemeClr val="bg1"/>
                </a:solidFill>
                <a:effectLst/>
                <a:latin typeface="Aptos Display" panose="020B0004020202020204" pitchFamily="34" charset="0"/>
              </a:rPr>
              <a:t>CATALOGUE OF COURSES</a:t>
            </a:r>
            <a:endParaRPr lang="hr-BA" sz="1400" b="1" dirty="0">
              <a:solidFill>
                <a:schemeClr val="bg1"/>
              </a:solidFill>
              <a:latin typeface="Aptos Display" panose="020B0004020202020204" pitchFamily="34" charset="0"/>
            </a:endParaRPr>
          </a:p>
          <a:p>
            <a:pPr algn="ctr"/>
            <a:r>
              <a:rPr lang="hr-BA" sz="1400" b="1" i="0" dirty="0">
                <a:solidFill>
                  <a:schemeClr val="bg1"/>
                </a:solidFill>
                <a:effectLst/>
                <a:latin typeface="Aptos Display" panose="020B0004020202020204" pitchFamily="34" charset="0"/>
              </a:rPr>
              <a:t>IBCM</a:t>
            </a:r>
            <a:endParaRPr lang="en-US" sz="1400" b="1"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1436338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70DA0-8D80-DFFD-9ABE-7376457D8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E82B5-FDEE-0AED-1395-CF2BC1E12FF8}"/>
              </a:ext>
            </a:extLst>
          </p:cNvPr>
          <p:cNvSpPr>
            <a:spLocks noGrp="1"/>
          </p:cNvSpPr>
          <p:nvPr>
            <p:ph type="title"/>
          </p:nvPr>
        </p:nvSpPr>
        <p:spPr>
          <a:xfrm>
            <a:off x="335360" y="857890"/>
            <a:ext cx="3532920" cy="644282"/>
          </a:xfrm>
        </p:spPr>
        <p:txBody>
          <a:bodyPr>
            <a:noAutofit/>
          </a:bodyPr>
          <a:lstStyle/>
          <a:p>
            <a:pPr algn="l"/>
            <a:r>
              <a:rPr lang="bs-Latn-BA" sz="2400" dirty="0"/>
              <a:t>PROJECT ACHIEVEMENTS</a:t>
            </a:r>
            <a:endParaRPr lang="en-US" sz="2400" dirty="0"/>
          </a:p>
        </p:txBody>
      </p:sp>
      <p:sp>
        <p:nvSpPr>
          <p:cNvPr id="4" name="TextBox 3">
            <a:extLst>
              <a:ext uri="{FF2B5EF4-FFF2-40B4-BE49-F238E27FC236}">
                <a16:creationId xmlns:a16="http://schemas.microsoft.com/office/drawing/2014/main" id="{50792D8B-9DEC-4981-4227-A80EBAB52A79}"/>
              </a:ext>
            </a:extLst>
          </p:cNvPr>
          <p:cNvSpPr txBox="1"/>
          <p:nvPr/>
        </p:nvSpPr>
        <p:spPr>
          <a:xfrm>
            <a:off x="4753422" y="836712"/>
            <a:ext cx="6239122" cy="692497"/>
          </a:xfrm>
          <a:prstGeom prst="rect">
            <a:avLst/>
          </a:prstGeom>
          <a:noFill/>
        </p:spPr>
        <p:txBody>
          <a:bodyPr wrap="square">
            <a:spAutoFit/>
          </a:bodyPr>
          <a:lstStyle/>
          <a:p>
            <a:r>
              <a:rPr lang="hr-BA" sz="1400" b="1" i="0" dirty="0">
                <a:solidFill>
                  <a:srgbClr val="3A3A3A"/>
                </a:solidFill>
                <a:effectLst/>
                <a:latin typeface="Aptos Display" panose="020B0004020202020204" pitchFamily="34" charset="0"/>
              </a:rPr>
              <a:t>8</a:t>
            </a:r>
            <a:r>
              <a:rPr lang="en-US" sz="1400" b="1" i="0" dirty="0">
                <a:solidFill>
                  <a:srgbClr val="3A3A3A"/>
                </a:solidFill>
                <a:effectLst/>
                <a:latin typeface="Aptos Display" panose="020B0004020202020204" pitchFamily="34" charset="0"/>
              </a:rPr>
              <a:t> NEW LABORATORIES </a:t>
            </a:r>
            <a:endParaRPr lang="hr-BA" sz="1400" b="1" i="0" dirty="0">
              <a:solidFill>
                <a:srgbClr val="3A3A3A"/>
              </a:solidFill>
              <a:effectLst/>
              <a:latin typeface="Aptos Display" panose="020B0004020202020204" pitchFamily="34" charset="0"/>
            </a:endParaRPr>
          </a:p>
          <a:p>
            <a:r>
              <a:rPr lang="en-US" sz="1400" b="0" i="0" dirty="0">
                <a:solidFill>
                  <a:srgbClr val="3A3A3A"/>
                </a:solidFill>
                <a:effectLst/>
                <a:latin typeface="Aptos Display" panose="020B0004020202020204" pitchFamily="34" charset="0"/>
              </a:rPr>
              <a:t>established with appropriate equipment and manuals.</a:t>
            </a:r>
            <a:endParaRPr lang="hr-BA" sz="1400" b="0" i="0" dirty="0">
              <a:solidFill>
                <a:srgbClr val="3A3A3A"/>
              </a:solidFill>
              <a:effectLst/>
              <a:latin typeface="Aptos Display" panose="020B0004020202020204" pitchFamily="34" charset="0"/>
            </a:endParaRPr>
          </a:p>
          <a:p>
            <a:r>
              <a:rPr lang="hr-BA" sz="1100" dirty="0">
                <a:solidFill>
                  <a:srgbClr val="3A3A3A"/>
                </a:solidFill>
                <a:latin typeface="Aptos Display" panose="020B0004020202020204" pitchFamily="34" charset="0"/>
              </a:rPr>
              <a:t>2</a:t>
            </a:r>
            <a:r>
              <a:rPr lang="en-US" sz="1100" b="0" i="0" dirty="0">
                <a:solidFill>
                  <a:srgbClr val="3A3A3A"/>
                </a:solidFill>
                <a:effectLst/>
                <a:latin typeface="Aptos Display" panose="020B0004020202020204" pitchFamily="34" charset="0"/>
              </a:rPr>
              <a:t> in Bosnia and Herzegovina, </a:t>
            </a:r>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Kosovo*, 2 in Montenegro, 2 in Albania. </a:t>
            </a:r>
            <a:endParaRPr lang="en-US" sz="1100" dirty="0">
              <a:latin typeface="Aptos Display" panose="020B0004020202020204" pitchFamily="34" charset="0"/>
            </a:endParaRPr>
          </a:p>
        </p:txBody>
      </p:sp>
      <p:graphicFrame>
        <p:nvGraphicFramePr>
          <p:cNvPr id="20" name="Table 19">
            <a:extLst>
              <a:ext uri="{FF2B5EF4-FFF2-40B4-BE49-F238E27FC236}">
                <a16:creationId xmlns:a16="http://schemas.microsoft.com/office/drawing/2014/main" id="{9445F89A-AE2F-F183-9E84-7F52B4C52CC6}"/>
              </a:ext>
            </a:extLst>
          </p:cNvPr>
          <p:cNvGraphicFramePr>
            <a:graphicFrameLocks noGrp="1"/>
          </p:cNvGraphicFramePr>
          <p:nvPr>
            <p:extLst>
              <p:ext uri="{D42A27DB-BD31-4B8C-83A1-F6EECF244321}">
                <p14:modId xmlns:p14="http://schemas.microsoft.com/office/powerpoint/2010/main" val="1222394234"/>
              </p:ext>
            </p:extLst>
          </p:nvPr>
        </p:nvGraphicFramePr>
        <p:xfrm>
          <a:off x="3973458" y="857889"/>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cxnSp>
        <p:nvCxnSpPr>
          <p:cNvPr id="21" name="Straight Connector 20">
            <a:extLst>
              <a:ext uri="{FF2B5EF4-FFF2-40B4-BE49-F238E27FC236}">
                <a16:creationId xmlns:a16="http://schemas.microsoft.com/office/drawing/2014/main" id="{77A7B785-6254-5FE2-67EB-6113EFCF4120}"/>
              </a:ext>
            </a:extLst>
          </p:cNvPr>
          <p:cNvCxnSpPr>
            <a:cxnSpLocks/>
          </p:cNvCxnSpPr>
          <p:nvPr/>
        </p:nvCxnSpPr>
        <p:spPr>
          <a:xfrm>
            <a:off x="421721" y="2780928"/>
            <a:ext cx="7445633"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7CE2C54-0DF0-80CC-7CFE-0324B2B5CD49}"/>
              </a:ext>
            </a:extLst>
          </p:cNvPr>
          <p:cNvCxnSpPr>
            <a:cxnSpLocks/>
          </p:cNvCxnSpPr>
          <p:nvPr/>
        </p:nvCxnSpPr>
        <p:spPr>
          <a:xfrm>
            <a:off x="679295" y="3933056"/>
            <a:ext cx="7188059"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1146B67-00D3-9917-D6F1-2F7CE49B18A2}"/>
              </a:ext>
            </a:extLst>
          </p:cNvPr>
          <p:cNvCxnSpPr>
            <a:cxnSpLocks/>
          </p:cNvCxnSpPr>
          <p:nvPr/>
        </p:nvCxnSpPr>
        <p:spPr>
          <a:xfrm>
            <a:off x="775191" y="5138502"/>
            <a:ext cx="7092163"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5160DFC4-DB7E-1420-48A5-F0A398C22A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062" y="4244557"/>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6">
            <a:extLst>
              <a:ext uri="{FF2B5EF4-FFF2-40B4-BE49-F238E27FC236}">
                <a16:creationId xmlns:a16="http://schemas.microsoft.com/office/drawing/2014/main" id="{226A2D72-B66B-F4E7-5E13-B3E9F3C22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988" y="3056014"/>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a:extLst>
              <a:ext uri="{FF2B5EF4-FFF2-40B4-BE49-F238E27FC236}">
                <a16:creationId xmlns:a16="http://schemas.microsoft.com/office/drawing/2014/main" id="{9365312E-4589-26C9-65FF-9366C851C5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677" y="1975894"/>
            <a:ext cx="523220" cy="52322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2">
            <a:extLst>
              <a:ext uri="{FF2B5EF4-FFF2-40B4-BE49-F238E27FC236}">
                <a16:creationId xmlns:a16="http://schemas.microsoft.com/office/drawing/2014/main" id="{368AAF67-E4E1-AB0B-B9BC-9051359B64E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439355" y="5415118"/>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8">
            <a:extLst>
              <a:ext uri="{FF2B5EF4-FFF2-40B4-BE49-F238E27FC236}">
                <a16:creationId xmlns:a16="http://schemas.microsoft.com/office/drawing/2014/main" id="{3F34D6F4-1640-2EE9-CC48-7D9F3B74A45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368" y="5321735"/>
            <a:ext cx="568028" cy="56802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4">
            <a:extLst>
              <a:ext uri="{FF2B5EF4-FFF2-40B4-BE49-F238E27FC236}">
                <a16:creationId xmlns:a16="http://schemas.microsoft.com/office/drawing/2014/main" id="{8CC54647-80C6-0564-6958-2702DCBBF17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07266" y="4308715"/>
            <a:ext cx="543985" cy="543985"/>
          </a:xfrm>
          <a:prstGeom prst="rect">
            <a:avLst/>
          </a:prstGeom>
          <a:noFill/>
          <a:extLst>
            <a:ext uri="{909E8E84-426E-40DD-AFC4-6F175D3DCCD1}">
              <a14:hiddenFill xmlns:a14="http://schemas.microsoft.com/office/drawing/2010/main">
                <a:solidFill>
                  <a:srgbClr val="FFFFFF"/>
                </a:solidFill>
              </a14:hiddenFill>
            </a:ext>
          </a:extLst>
        </p:spPr>
      </p:pic>
      <p:cxnSp>
        <p:nvCxnSpPr>
          <p:cNvPr id="45" name="Straight Connector 44">
            <a:extLst>
              <a:ext uri="{FF2B5EF4-FFF2-40B4-BE49-F238E27FC236}">
                <a16:creationId xmlns:a16="http://schemas.microsoft.com/office/drawing/2014/main" id="{47FDD68B-CE05-1978-E547-0B5BE5E2343D}"/>
              </a:ext>
            </a:extLst>
          </p:cNvPr>
          <p:cNvCxnSpPr/>
          <p:nvPr/>
        </p:nvCxnSpPr>
        <p:spPr>
          <a:xfrm>
            <a:off x="4151784" y="1594175"/>
            <a:ext cx="0" cy="4515863"/>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pic>
        <p:nvPicPr>
          <p:cNvPr id="46" name="Picture 20">
            <a:extLst>
              <a:ext uri="{FF2B5EF4-FFF2-40B4-BE49-F238E27FC236}">
                <a16:creationId xmlns:a16="http://schemas.microsoft.com/office/drawing/2014/main" id="{6F5696DE-38BA-74E3-3A2E-C297CF92B77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67808" y="2001828"/>
            <a:ext cx="580478" cy="58047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EF497F8D-2203-94AD-25C6-E55186AAF357}"/>
              </a:ext>
            </a:extLst>
          </p:cNvPr>
          <p:cNvPicPr>
            <a:picLocks noChangeAspect="1"/>
          </p:cNvPicPr>
          <p:nvPr/>
        </p:nvPicPr>
        <p:blipFill rotWithShape="1">
          <a:blip r:embed="rId9"/>
          <a:srcRect b="69944"/>
          <a:stretch/>
        </p:blipFill>
        <p:spPr>
          <a:xfrm>
            <a:off x="4373476" y="3094366"/>
            <a:ext cx="637764" cy="578571"/>
          </a:xfrm>
          <a:prstGeom prst="rect">
            <a:avLst/>
          </a:prstGeom>
        </p:spPr>
      </p:pic>
      <p:sp>
        <p:nvSpPr>
          <p:cNvPr id="48" name="TextBox 47">
            <a:extLst>
              <a:ext uri="{FF2B5EF4-FFF2-40B4-BE49-F238E27FC236}">
                <a16:creationId xmlns:a16="http://schemas.microsoft.com/office/drawing/2014/main" id="{7DFC734F-EA19-B5A8-4AAA-E1F9B5470BD1}"/>
              </a:ext>
            </a:extLst>
          </p:cNvPr>
          <p:cNvSpPr txBox="1"/>
          <p:nvPr/>
        </p:nvSpPr>
        <p:spPr>
          <a:xfrm>
            <a:off x="1152604" y="1982623"/>
            <a:ext cx="2780813" cy="523220"/>
          </a:xfrm>
          <a:prstGeom prst="rect">
            <a:avLst/>
          </a:prstGeom>
          <a:solidFill>
            <a:srgbClr val="FF0000"/>
          </a:solidFill>
          <a:ln w="12700">
            <a:solidFill>
              <a:srgbClr val="FF000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a:t>
            </a:r>
          </a:p>
          <a:p>
            <a:pPr algn="ctr"/>
            <a:r>
              <a:rPr lang="hr-BA" sz="1400" b="1" dirty="0">
                <a:solidFill>
                  <a:schemeClr val="bg1"/>
                </a:solidFill>
                <a:latin typeface="Aptos Display" panose="020B0004020202020204" pitchFamily="34" charset="0"/>
              </a:rPr>
              <a:t>UPKM</a:t>
            </a:r>
            <a:endParaRPr lang="en-US" sz="1400" b="1" dirty="0">
              <a:solidFill>
                <a:schemeClr val="bg1"/>
              </a:solidFill>
              <a:latin typeface="Aptos Display" panose="020B0004020202020204" pitchFamily="34" charset="0"/>
            </a:endParaRPr>
          </a:p>
        </p:txBody>
      </p:sp>
      <p:sp>
        <p:nvSpPr>
          <p:cNvPr id="49" name="TextBox 48">
            <a:extLst>
              <a:ext uri="{FF2B5EF4-FFF2-40B4-BE49-F238E27FC236}">
                <a16:creationId xmlns:a16="http://schemas.microsoft.com/office/drawing/2014/main" id="{B3C3C195-CF87-B6BC-A1F9-E69E7295D675}"/>
              </a:ext>
            </a:extLst>
          </p:cNvPr>
          <p:cNvSpPr txBox="1"/>
          <p:nvPr/>
        </p:nvSpPr>
        <p:spPr>
          <a:xfrm>
            <a:off x="1117699" y="3095179"/>
            <a:ext cx="2780813" cy="523220"/>
          </a:xfrm>
          <a:prstGeom prst="rect">
            <a:avLst/>
          </a:prstGeom>
          <a:solidFill>
            <a:srgbClr val="00B0F0"/>
          </a:solidFill>
          <a:ln w="12700">
            <a:solidFill>
              <a:srgbClr val="00B0F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a:t>
            </a:r>
          </a:p>
          <a:p>
            <a:pPr algn="ctr"/>
            <a:r>
              <a:rPr lang="hr-BA" sz="1400" b="1" i="0" dirty="0">
                <a:solidFill>
                  <a:schemeClr val="bg1"/>
                </a:solidFill>
                <a:effectLst/>
                <a:latin typeface="Aptos Display" panose="020B0004020202020204" pitchFamily="34" charset="0"/>
              </a:rPr>
              <a:t>UNSA</a:t>
            </a:r>
            <a:endParaRPr lang="en-US" sz="1400" b="1" dirty="0">
              <a:solidFill>
                <a:schemeClr val="bg1"/>
              </a:solidFill>
              <a:latin typeface="Aptos Display" panose="020B0004020202020204" pitchFamily="34" charset="0"/>
            </a:endParaRPr>
          </a:p>
        </p:txBody>
      </p:sp>
      <p:sp>
        <p:nvSpPr>
          <p:cNvPr id="50" name="TextBox 49">
            <a:extLst>
              <a:ext uri="{FF2B5EF4-FFF2-40B4-BE49-F238E27FC236}">
                <a16:creationId xmlns:a16="http://schemas.microsoft.com/office/drawing/2014/main" id="{13F6436B-59CE-0B57-0289-072A9120CA2E}"/>
              </a:ext>
            </a:extLst>
          </p:cNvPr>
          <p:cNvSpPr txBox="1"/>
          <p:nvPr/>
        </p:nvSpPr>
        <p:spPr>
          <a:xfrm>
            <a:off x="1059292" y="4287144"/>
            <a:ext cx="2780813" cy="523220"/>
          </a:xfrm>
          <a:prstGeom prst="rect">
            <a:avLst/>
          </a:prstGeom>
          <a:solidFill>
            <a:srgbClr val="FFFF00"/>
          </a:solidFill>
          <a:ln w="12700">
            <a:solidFill>
              <a:srgbClr val="FFFF00"/>
            </a:solidFill>
          </a:ln>
        </p:spPr>
        <p:txBody>
          <a:bodyPr wrap="square">
            <a:spAutoFit/>
          </a:bodyPr>
          <a:lstStyle/>
          <a:p>
            <a:pPr algn="ctr"/>
            <a:r>
              <a:rPr lang="hr-BA" sz="1400" b="1" i="0" dirty="0">
                <a:effectLst/>
                <a:latin typeface="Aptos Display" panose="020B0004020202020204" pitchFamily="34" charset="0"/>
              </a:rPr>
              <a:t>ESTABLISHED LABORATORY</a:t>
            </a:r>
          </a:p>
          <a:p>
            <a:pPr algn="ctr"/>
            <a:r>
              <a:rPr lang="hr-BA" sz="1400" b="1" i="0" dirty="0">
                <a:effectLst/>
                <a:latin typeface="Aptos Display" panose="020B0004020202020204" pitchFamily="34" charset="0"/>
              </a:rPr>
              <a:t>UES</a:t>
            </a:r>
            <a:endParaRPr lang="en-US" sz="1400" b="1" dirty="0">
              <a:latin typeface="Aptos Display" panose="020B0004020202020204" pitchFamily="34" charset="0"/>
            </a:endParaRPr>
          </a:p>
        </p:txBody>
      </p:sp>
      <p:sp>
        <p:nvSpPr>
          <p:cNvPr id="51" name="TextBox 50">
            <a:extLst>
              <a:ext uri="{FF2B5EF4-FFF2-40B4-BE49-F238E27FC236}">
                <a16:creationId xmlns:a16="http://schemas.microsoft.com/office/drawing/2014/main" id="{17833E4A-34D7-C8A5-DDE1-85A0C33ACBDA}"/>
              </a:ext>
            </a:extLst>
          </p:cNvPr>
          <p:cNvSpPr txBox="1"/>
          <p:nvPr/>
        </p:nvSpPr>
        <p:spPr>
          <a:xfrm>
            <a:off x="1087467" y="5367690"/>
            <a:ext cx="2780813" cy="523220"/>
          </a:xfrm>
          <a:prstGeom prst="rect">
            <a:avLst/>
          </a:prstGeom>
          <a:solidFill>
            <a:srgbClr val="00B050"/>
          </a:solidFill>
          <a:ln w="12700">
            <a:solidFill>
              <a:srgbClr val="00B05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a:t>
            </a:r>
          </a:p>
          <a:p>
            <a:pPr algn="ctr"/>
            <a:r>
              <a:rPr lang="hr-BA" sz="1400" b="1" i="0" dirty="0">
                <a:solidFill>
                  <a:schemeClr val="bg1"/>
                </a:solidFill>
                <a:effectLst/>
                <a:latin typeface="Aptos Display" panose="020B0004020202020204" pitchFamily="34" charset="0"/>
              </a:rPr>
              <a:t>UOM</a:t>
            </a:r>
            <a:endParaRPr lang="en-US" sz="1400" b="1" dirty="0">
              <a:solidFill>
                <a:schemeClr val="bg1"/>
              </a:solidFill>
              <a:latin typeface="Aptos Display" panose="020B0004020202020204" pitchFamily="34" charset="0"/>
            </a:endParaRPr>
          </a:p>
        </p:txBody>
      </p:sp>
      <p:sp>
        <p:nvSpPr>
          <p:cNvPr id="52" name="TextBox 51">
            <a:extLst>
              <a:ext uri="{FF2B5EF4-FFF2-40B4-BE49-F238E27FC236}">
                <a16:creationId xmlns:a16="http://schemas.microsoft.com/office/drawing/2014/main" id="{556D441C-4181-5AA2-AD19-CEED1569C122}"/>
              </a:ext>
            </a:extLst>
          </p:cNvPr>
          <p:cNvSpPr txBox="1"/>
          <p:nvPr/>
        </p:nvSpPr>
        <p:spPr>
          <a:xfrm>
            <a:off x="5044572" y="2020625"/>
            <a:ext cx="2780813" cy="523220"/>
          </a:xfrm>
          <a:prstGeom prst="rect">
            <a:avLst/>
          </a:prstGeom>
          <a:solidFill>
            <a:schemeClr val="accent2">
              <a:lumMod val="20000"/>
              <a:lumOff val="80000"/>
            </a:schemeClr>
          </a:solidFill>
          <a:ln w="12700">
            <a:solidFill>
              <a:schemeClr val="accent2">
                <a:lumMod val="20000"/>
                <a:lumOff val="80000"/>
              </a:schemeClr>
            </a:solidFill>
          </a:ln>
        </p:spPr>
        <p:txBody>
          <a:bodyPr wrap="square">
            <a:spAutoFit/>
          </a:bodyPr>
          <a:lstStyle/>
          <a:p>
            <a:pPr algn="ctr"/>
            <a:r>
              <a:rPr lang="hr-BA" sz="1400" b="1" i="0" dirty="0">
                <a:effectLst/>
                <a:latin typeface="Aptos Display" panose="020B0004020202020204" pitchFamily="34" charset="0"/>
              </a:rPr>
              <a:t>ESTABLISHED LABORATORY</a:t>
            </a:r>
          </a:p>
          <a:p>
            <a:pPr algn="ctr"/>
            <a:r>
              <a:rPr lang="hr-BA" sz="1400" b="1" i="0" dirty="0">
                <a:effectLst/>
                <a:latin typeface="Aptos Display" panose="020B0004020202020204" pitchFamily="34" charset="0"/>
              </a:rPr>
              <a:t>AUB</a:t>
            </a:r>
            <a:endParaRPr lang="en-US" sz="1400" b="1" dirty="0">
              <a:latin typeface="Aptos Display" panose="020B0004020202020204" pitchFamily="34" charset="0"/>
            </a:endParaRPr>
          </a:p>
        </p:txBody>
      </p:sp>
      <p:sp>
        <p:nvSpPr>
          <p:cNvPr id="53" name="TextBox 52">
            <a:extLst>
              <a:ext uri="{FF2B5EF4-FFF2-40B4-BE49-F238E27FC236}">
                <a16:creationId xmlns:a16="http://schemas.microsoft.com/office/drawing/2014/main" id="{226CD0EE-BD00-04DE-69A6-5867944DA6D7}"/>
              </a:ext>
            </a:extLst>
          </p:cNvPr>
          <p:cNvSpPr txBox="1"/>
          <p:nvPr/>
        </p:nvSpPr>
        <p:spPr>
          <a:xfrm>
            <a:off x="5086542" y="3081434"/>
            <a:ext cx="2780813" cy="523220"/>
          </a:xfrm>
          <a:prstGeom prst="rect">
            <a:avLst/>
          </a:prstGeom>
          <a:solidFill>
            <a:schemeClr val="accent1">
              <a:lumMod val="40000"/>
              <a:lumOff val="60000"/>
            </a:schemeClr>
          </a:solidFill>
          <a:ln w="12700">
            <a:solidFill>
              <a:schemeClr val="accent1">
                <a:lumMod val="20000"/>
                <a:lumOff val="80000"/>
              </a:schemeClr>
            </a:solidFill>
          </a:ln>
        </p:spPr>
        <p:txBody>
          <a:bodyPr wrap="square">
            <a:spAutoFit/>
          </a:bodyPr>
          <a:lstStyle/>
          <a:p>
            <a:pPr algn="ctr"/>
            <a:r>
              <a:rPr lang="hr-BA" sz="1400" b="1" i="0" dirty="0">
                <a:effectLst/>
                <a:latin typeface="Aptos Display" panose="020B0004020202020204" pitchFamily="34" charset="0"/>
              </a:rPr>
              <a:t>ESTABLISHED LABORATORY</a:t>
            </a:r>
          </a:p>
          <a:p>
            <a:pPr algn="ctr"/>
            <a:r>
              <a:rPr lang="hr-BA" sz="1400" b="1" i="0" dirty="0">
                <a:effectLst/>
                <a:latin typeface="Aptos Display" panose="020B0004020202020204" pitchFamily="34" charset="0"/>
              </a:rPr>
              <a:t> UPT</a:t>
            </a:r>
            <a:endParaRPr lang="en-US" sz="1400" b="1" dirty="0">
              <a:latin typeface="Aptos Display" panose="020B0004020202020204" pitchFamily="34" charset="0"/>
            </a:endParaRPr>
          </a:p>
        </p:txBody>
      </p:sp>
      <p:sp>
        <p:nvSpPr>
          <p:cNvPr id="54" name="TextBox 53">
            <a:extLst>
              <a:ext uri="{FF2B5EF4-FFF2-40B4-BE49-F238E27FC236}">
                <a16:creationId xmlns:a16="http://schemas.microsoft.com/office/drawing/2014/main" id="{9E27BF1F-6FF3-D359-C1C8-255E5DE5974D}"/>
              </a:ext>
            </a:extLst>
          </p:cNvPr>
          <p:cNvSpPr txBox="1"/>
          <p:nvPr/>
        </p:nvSpPr>
        <p:spPr>
          <a:xfrm>
            <a:off x="5063727" y="4295517"/>
            <a:ext cx="2780813" cy="523220"/>
          </a:xfrm>
          <a:prstGeom prst="rect">
            <a:avLst/>
          </a:prstGeom>
          <a:solidFill>
            <a:srgbClr val="FF6600"/>
          </a:solidFill>
          <a:ln w="12700">
            <a:solidFill>
              <a:srgbClr val="FF660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a:t>
            </a:r>
          </a:p>
          <a:p>
            <a:pPr algn="ctr"/>
            <a:r>
              <a:rPr lang="hr-BA" sz="1400" b="1" i="0" dirty="0">
                <a:solidFill>
                  <a:schemeClr val="bg1"/>
                </a:solidFill>
                <a:effectLst/>
                <a:latin typeface="Aptos Display" panose="020B0004020202020204" pitchFamily="34" charset="0"/>
              </a:rPr>
              <a:t>UPOLIS</a:t>
            </a:r>
            <a:endParaRPr lang="en-US" sz="1400" b="1" dirty="0">
              <a:solidFill>
                <a:schemeClr val="bg1"/>
              </a:solidFill>
              <a:latin typeface="Aptos Display" panose="020B0004020202020204" pitchFamily="34" charset="0"/>
            </a:endParaRPr>
          </a:p>
        </p:txBody>
      </p:sp>
      <p:sp>
        <p:nvSpPr>
          <p:cNvPr id="55" name="TextBox 54">
            <a:extLst>
              <a:ext uri="{FF2B5EF4-FFF2-40B4-BE49-F238E27FC236}">
                <a16:creationId xmlns:a16="http://schemas.microsoft.com/office/drawing/2014/main" id="{EFB8B3DD-D4F0-60D0-BAA9-B775F7037C21}"/>
              </a:ext>
            </a:extLst>
          </p:cNvPr>
          <p:cNvSpPr txBox="1"/>
          <p:nvPr/>
        </p:nvSpPr>
        <p:spPr>
          <a:xfrm>
            <a:off x="5086541" y="5382108"/>
            <a:ext cx="2780813" cy="523220"/>
          </a:xfrm>
          <a:prstGeom prst="rect">
            <a:avLst/>
          </a:prstGeom>
          <a:solidFill>
            <a:srgbClr val="7030A0"/>
          </a:solidFill>
          <a:ln w="12700">
            <a:solidFill>
              <a:srgbClr val="7030A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a:t>
            </a:r>
          </a:p>
          <a:p>
            <a:pPr algn="ctr"/>
            <a:r>
              <a:rPr lang="hr-BA" sz="1400" b="1" i="0" dirty="0">
                <a:solidFill>
                  <a:schemeClr val="bg1"/>
                </a:solidFill>
                <a:effectLst/>
                <a:latin typeface="Aptos Display" panose="020B0004020202020204" pitchFamily="34" charset="0"/>
              </a:rPr>
              <a:t>IBCM</a:t>
            </a:r>
            <a:endParaRPr lang="en-US" sz="1400" b="1" dirty="0">
              <a:solidFill>
                <a:schemeClr val="bg1"/>
              </a:solidFill>
              <a:latin typeface="Aptos Display" panose="020B0004020202020204" pitchFamily="34" charset="0"/>
            </a:endParaRPr>
          </a:p>
        </p:txBody>
      </p:sp>
      <p:pic>
        <p:nvPicPr>
          <p:cNvPr id="56" name="Picture 55">
            <a:extLst>
              <a:ext uri="{FF2B5EF4-FFF2-40B4-BE49-F238E27FC236}">
                <a16:creationId xmlns:a16="http://schemas.microsoft.com/office/drawing/2014/main" id="{49B81EE8-B594-E8B6-C5FB-D6845C8B807B}"/>
              </a:ext>
            </a:extLst>
          </p:cNvPr>
          <p:cNvPicPr>
            <a:picLocks noChangeAspect="1"/>
          </p:cNvPicPr>
          <p:nvPr/>
        </p:nvPicPr>
        <p:blipFill>
          <a:blip r:embed="rId10"/>
          <a:stretch>
            <a:fillRect/>
          </a:stretch>
        </p:blipFill>
        <p:spPr>
          <a:xfrm>
            <a:off x="8115577" y="2637571"/>
            <a:ext cx="1094444" cy="935445"/>
          </a:xfrm>
          <a:prstGeom prst="rect">
            <a:avLst/>
          </a:prstGeom>
        </p:spPr>
      </p:pic>
      <p:pic>
        <p:nvPicPr>
          <p:cNvPr id="58" name="Picture 57">
            <a:extLst>
              <a:ext uri="{FF2B5EF4-FFF2-40B4-BE49-F238E27FC236}">
                <a16:creationId xmlns:a16="http://schemas.microsoft.com/office/drawing/2014/main" id="{F296C025-B88D-D732-D5EE-5E17051E152E}"/>
              </a:ext>
            </a:extLst>
          </p:cNvPr>
          <p:cNvPicPr>
            <a:picLocks noChangeAspect="1"/>
          </p:cNvPicPr>
          <p:nvPr/>
        </p:nvPicPr>
        <p:blipFill>
          <a:blip r:embed="rId11"/>
          <a:stretch>
            <a:fillRect/>
          </a:stretch>
        </p:blipFill>
        <p:spPr>
          <a:xfrm>
            <a:off x="9640298" y="5012404"/>
            <a:ext cx="2216916" cy="1080892"/>
          </a:xfrm>
          <a:prstGeom prst="rect">
            <a:avLst/>
          </a:prstGeom>
        </p:spPr>
      </p:pic>
      <p:pic>
        <p:nvPicPr>
          <p:cNvPr id="59" name="Picture 58">
            <a:extLst>
              <a:ext uri="{FF2B5EF4-FFF2-40B4-BE49-F238E27FC236}">
                <a16:creationId xmlns:a16="http://schemas.microsoft.com/office/drawing/2014/main" id="{FE0C5B79-0322-E24D-401D-C32ECE193191}"/>
              </a:ext>
            </a:extLst>
          </p:cNvPr>
          <p:cNvPicPr>
            <a:picLocks noChangeAspect="1"/>
          </p:cNvPicPr>
          <p:nvPr/>
        </p:nvPicPr>
        <p:blipFill>
          <a:blip r:embed="rId12"/>
          <a:stretch>
            <a:fillRect/>
          </a:stretch>
        </p:blipFill>
        <p:spPr>
          <a:xfrm>
            <a:off x="8141644" y="1673661"/>
            <a:ext cx="770429" cy="894202"/>
          </a:xfrm>
          <a:prstGeom prst="rect">
            <a:avLst/>
          </a:prstGeom>
        </p:spPr>
      </p:pic>
      <p:pic>
        <p:nvPicPr>
          <p:cNvPr id="60" name="Picture 59">
            <a:extLst>
              <a:ext uri="{FF2B5EF4-FFF2-40B4-BE49-F238E27FC236}">
                <a16:creationId xmlns:a16="http://schemas.microsoft.com/office/drawing/2014/main" id="{BD79EA95-5F23-6D39-4440-A6EE7C7A9E66}"/>
              </a:ext>
            </a:extLst>
          </p:cNvPr>
          <p:cNvPicPr>
            <a:picLocks noChangeAspect="1"/>
          </p:cNvPicPr>
          <p:nvPr/>
        </p:nvPicPr>
        <p:blipFill>
          <a:blip r:embed="rId13"/>
          <a:stretch>
            <a:fillRect/>
          </a:stretch>
        </p:blipFill>
        <p:spPr>
          <a:xfrm>
            <a:off x="8112224" y="5012403"/>
            <a:ext cx="1482266" cy="1080892"/>
          </a:xfrm>
          <a:prstGeom prst="rect">
            <a:avLst/>
          </a:prstGeom>
        </p:spPr>
      </p:pic>
      <p:pic>
        <p:nvPicPr>
          <p:cNvPr id="61" name="Picture 60">
            <a:extLst>
              <a:ext uri="{FF2B5EF4-FFF2-40B4-BE49-F238E27FC236}">
                <a16:creationId xmlns:a16="http://schemas.microsoft.com/office/drawing/2014/main" id="{37F6B05F-0023-8771-CB2B-89BAFB1C5C5C}"/>
              </a:ext>
            </a:extLst>
          </p:cNvPr>
          <p:cNvPicPr>
            <a:picLocks noChangeAspect="1"/>
          </p:cNvPicPr>
          <p:nvPr/>
        </p:nvPicPr>
        <p:blipFill>
          <a:blip r:embed="rId14"/>
          <a:stretch>
            <a:fillRect/>
          </a:stretch>
        </p:blipFill>
        <p:spPr>
          <a:xfrm>
            <a:off x="9246376" y="2629645"/>
            <a:ext cx="1290737" cy="935445"/>
          </a:xfrm>
          <a:prstGeom prst="rect">
            <a:avLst/>
          </a:prstGeom>
        </p:spPr>
      </p:pic>
      <p:pic>
        <p:nvPicPr>
          <p:cNvPr id="62" name="Picture 61">
            <a:extLst>
              <a:ext uri="{FF2B5EF4-FFF2-40B4-BE49-F238E27FC236}">
                <a16:creationId xmlns:a16="http://schemas.microsoft.com/office/drawing/2014/main" id="{A1C50277-5C5A-D985-65BE-F2ED02E82792}"/>
              </a:ext>
            </a:extLst>
          </p:cNvPr>
          <p:cNvPicPr>
            <a:picLocks noChangeAspect="1"/>
          </p:cNvPicPr>
          <p:nvPr/>
        </p:nvPicPr>
        <p:blipFill>
          <a:blip r:embed="rId15"/>
          <a:stretch>
            <a:fillRect/>
          </a:stretch>
        </p:blipFill>
        <p:spPr>
          <a:xfrm>
            <a:off x="10894335" y="3599807"/>
            <a:ext cx="962879" cy="1362315"/>
          </a:xfrm>
          <a:prstGeom prst="rect">
            <a:avLst/>
          </a:prstGeom>
        </p:spPr>
      </p:pic>
      <p:pic>
        <p:nvPicPr>
          <p:cNvPr id="64" name="Picture 63">
            <a:extLst>
              <a:ext uri="{FF2B5EF4-FFF2-40B4-BE49-F238E27FC236}">
                <a16:creationId xmlns:a16="http://schemas.microsoft.com/office/drawing/2014/main" id="{21C15C9E-C912-A5B0-C1A0-369985A70462}"/>
              </a:ext>
            </a:extLst>
          </p:cNvPr>
          <p:cNvPicPr>
            <a:picLocks noChangeAspect="1"/>
          </p:cNvPicPr>
          <p:nvPr/>
        </p:nvPicPr>
        <p:blipFill rotWithShape="1">
          <a:blip r:embed="rId16"/>
          <a:srcRect l="17732" t="12078" b="33937"/>
          <a:stretch/>
        </p:blipFill>
        <p:spPr>
          <a:xfrm>
            <a:off x="8983898" y="1687646"/>
            <a:ext cx="936225" cy="894202"/>
          </a:xfrm>
          <a:prstGeom prst="rect">
            <a:avLst/>
          </a:prstGeom>
        </p:spPr>
      </p:pic>
      <p:pic>
        <p:nvPicPr>
          <p:cNvPr id="65" name="Picture 64">
            <a:extLst>
              <a:ext uri="{FF2B5EF4-FFF2-40B4-BE49-F238E27FC236}">
                <a16:creationId xmlns:a16="http://schemas.microsoft.com/office/drawing/2014/main" id="{36C49449-8945-9C47-E55E-52ACA8E30018}"/>
              </a:ext>
            </a:extLst>
          </p:cNvPr>
          <p:cNvPicPr>
            <a:picLocks noChangeAspect="1"/>
          </p:cNvPicPr>
          <p:nvPr/>
        </p:nvPicPr>
        <p:blipFill rotWithShape="1">
          <a:blip r:embed="rId17"/>
          <a:srcRect t="5653" b="23440"/>
          <a:stretch/>
        </p:blipFill>
        <p:spPr>
          <a:xfrm>
            <a:off x="10589043" y="2619872"/>
            <a:ext cx="1239186" cy="953143"/>
          </a:xfrm>
          <a:prstGeom prst="rect">
            <a:avLst/>
          </a:prstGeom>
        </p:spPr>
      </p:pic>
      <p:pic>
        <p:nvPicPr>
          <p:cNvPr id="66" name="Picture 65">
            <a:extLst>
              <a:ext uri="{FF2B5EF4-FFF2-40B4-BE49-F238E27FC236}">
                <a16:creationId xmlns:a16="http://schemas.microsoft.com/office/drawing/2014/main" id="{FFA2EB9C-FE09-73E1-0A2E-9094F7300FFD}"/>
              </a:ext>
            </a:extLst>
          </p:cNvPr>
          <p:cNvPicPr>
            <a:picLocks noChangeAspect="1"/>
          </p:cNvPicPr>
          <p:nvPr/>
        </p:nvPicPr>
        <p:blipFill>
          <a:blip r:embed="rId18"/>
          <a:stretch>
            <a:fillRect/>
          </a:stretch>
        </p:blipFill>
        <p:spPr>
          <a:xfrm>
            <a:off x="9991948" y="1672361"/>
            <a:ext cx="652110" cy="894202"/>
          </a:xfrm>
          <a:prstGeom prst="rect">
            <a:avLst/>
          </a:prstGeom>
        </p:spPr>
      </p:pic>
      <p:pic>
        <p:nvPicPr>
          <p:cNvPr id="67" name="Picture 66">
            <a:extLst>
              <a:ext uri="{FF2B5EF4-FFF2-40B4-BE49-F238E27FC236}">
                <a16:creationId xmlns:a16="http://schemas.microsoft.com/office/drawing/2014/main" id="{71BA6B4C-FE33-10A6-C988-A73C88F9579F}"/>
              </a:ext>
            </a:extLst>
          </p:cNvPr>
          <p:cNvPicPr>
            <a:picLocks noChangeAspect="1"/>
          </p:cNvPicPr>
          <p:nvPr/>
        </p:nvPicPr>
        <p:blipFill>
          <a:blip r:embed="rId19"/>
          <a:stretch>
            <a:fillRect/>
          </a:stretch>
        </p:blipFill>
        <p:spPr>
          <a:xfrm>
            <a:off x="9640298" y="3618399"/>
            <a:ext cx="1206229" cy="1348570"/>
          </a:xfrm>
          <a:prstGeom prst="rect">
            <a:avLst/>
          </a:prstGeom>
        </p:spPr>
      </p:pic>
      <p:pic>
        <p:nvPicPr>
          <p:cNvPr id="68" name="Picture 67">
            <a:extLst>
              <a:ext uri="{FF2B5EF4-FFF2-40B4-BE49-F238E27FC236}">
                <a16:creationId xmlns:a16="http://schemas.microsoft.com/office/drawing/2014/main" id="{B977A4A1-0B30-CE7F-F72F-995BB64B2D55}"/>
              </a:ext>
            </a:extLst>
          </p:cNvPr>
          <p:cNvPicPr>
            <a:picLocks noChangeAspect="1"/>
          </p:cNvPicPr>
          <p:nvPr/>
        </p:nvPicPr>
        <p:blipFill rotWithShape="1">
          <a:blip r:embed="rId20"/>
          <a:srcRect t="5403"/>
          <a:stretch/>
        </p:blipFill>
        <p:spPr>
          <a:xfrm>
            <a:off x="8141646" y="3604654"/>
            <a:ext cx="1422178" cy="1362315"/>
          </a:xfrm>
          <a:prstGeom prst="rect">
            <a:avLst/>
          </a:prstGeom>
        </p:spPr>
      </p:pic>
    </p:spTree>
    <p:extLst>
      <p:ext uri="{BB962C8B-B14F-4D97-AF65-F5344CB8AC3E}">
        <p14:creationId xmlns:p14="http://schemas.microsoft.com/office/powerpoint/2010/main" val="533513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70DA0-8D80-DFFD-9ABE-7376457D8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E82B5-FDEE-0AED-1395-CF2BC1E12FF8}"/>
              </a:ext>
            </a:extLst>
          </p:cNvPr>
          <p:cNvSpPr>
            <a:spLocks noGrp="1"/>
          </p:cNvSpPr>
          <p:nvPr>
            <p:ph type="title"/>
          </p:nvPr>
        </p:nvSpPr>
        <p:spPr>
          <a:xfrm>
            <a:off x="335360" y="857890"/>
            <a:ext cx="3532920" cy="644282"/>
          </a:xfrm>
        </p:spPr>
        <p:txBody>
          <a:bodyPr>
            <a:noAutofit/>
          </a:bodyPr>
          <a:lstStyle/>
          <a:p>
            <a:pPr algn="l"/>
            <a:r>
              <a:rPr lang="bs-Latn-BA" sz="2400" dirty="0"/>
              <a:t>PROJECT ACHIEVEMENTS</a:t>
            </a:r>
            <a:endParaRPr lang="en-US" sz="2400" dirty="0"/>
          </a:p>
        </p:txBody>
      </p:sp>
      <p:sp>
        <p:nvSpPr>
          <p:cNvPr id="4" name="TextBox 3">
            <a:extLst>
              <a:ext uri="{FF2B5EF4-FFF2-40B4-BE49-F238E27FC236}">
                <a16:creationId xmlns:a16="http://schemas.microsoft.com/office/drawing/2014/main" id="{50792D8B-9DEC-4981-4227-A80EBAB52A79}"/>
              </a:ext>
            </a:extLst>
          </p:cNvPr>
          <p:cNvSpPr txBox="1"/>
          <p:nvPr/>
        </p:nvSpPr>
        <p:spPr>
          <a:xfrm>
            <a:off x="4753422" y="764704"/>
            <a:ext cx="4544098" cy="692497"/>
          </a:xfrm>
          <a:prstGeom prst="rect">
            <a:avLst/>
          </a:prstGeom>
          <a:noFill/>
        </p:spPr>
        <p:txBody>
          <a:bodyPr wrap="square">
            <a:spAutoFit/>
          </a:bodyPr>
          <a:lstStyle/>
          <a:p>
            <a:r>
              <a:rPr lang="hr-BA" sz="1400" b="1" i="0" dirty="0">
                <a:solidFill>
                  <a:srgbClr val="3A3A3A"/>
                </a:solidFill>
                <a:effectLst/>
                <a:latin typeface="Aptos Display" panose="020B0004020202020204" pitchFamily="34" charset="0"/>
              </a:rPr>
              <a:t>8</a:t>
            </a:r>
            <a:r>
              <a:rPr lang="en-US" sz="1400" b="1" i="0" dirty="0">
                <a:solidFill>
                  <a:srgbClr val="3A3A3A"/>
                </a:solidFill>
                <a:effectLst/>
                <a:latin typeface="Aptos Display" panose="020B0004020202020204" pitchFamily="34" charset="0"/>
              </a:rPr>
              <a:t> NEW LABORATORIES </a:t>
            </a:r>
            <a:endParaRPr lang="hr-BA" sz="1400" b="1" i="0" dirty="0">
              <a:solidFill>
                <a:srgbClr val="3A3A3A"/>
              </a:solidFill>
              <a:effectLst/>
              <a:latin typeface="Aptos Display" panose="020B0004020202020204" pitchFamily="34" charset="0"/>
            </a:endParaRPr>
          </a:p>
          <a:p>
            <a:r>
              <a:rPr lang="en-US" sz="1400" b="0" i="0" dirty="0">
                <a:solidFill>
                  <a:srgbClr val="3A3A3A"/>
                </a:solidFill>
                <a:effectLst/>
                <a:latin typeface="Aptos Display" panose="020B0004020202020204" pitchFamily="34" charset="0"/>
              </a:rPr>
              <a:t>established with appropriate equipment and manuals.</a:t>
            </a:r>
            <a:endParaRPr lang="hr-BA" sz="1400" b="0" i="0" dirty="0">
              <a:solidFill>
                <a:srgbClr val="3A3A3A"/>
              </a:solidFill>
              <a:effectLst/>
              <a:latin typeface="Aptos Display" panose="020B0004020202020204" pitchFamily="34" charset="0"/>
            </a:endParaRPr>
          </a:p>
          <a:p>
            <a:r>
              <a:rPr lang="hr-BA" sz="1100" dirty="0">
                <a:solidFill>
                  <a:srgbClr val="3A3A3A"/>
                </a:solidFill>
                <a:latin typeface="Aptos Display" panose="020B0004020202020204" pitchFamily="34" charset="0"/>
              </a:rPr>
              <a:t>2</a:t>
            </a:r>
            <a:r>
              <a:rPr lang="en-US" sz="1100" b="0" i="0" dirty="0">
                <a:solidFill>
                  <a:srgbClr val="3A3A3A"/>
                </a:solidFill>
                <a:effectLst/>
                <a:latin typeface="Aptos Display" panose="020B0004020202020204" pitchFamily="34" charset="0"/>
              </a:rPr>
              <a:t> in Bosnia and Herzegovina, </a:t>
            </a:r>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Kosovo*, 2 in Montenegro, 2 in Albania. </a:t>
            </a:r>
            <a:endParaRPr lang="en-US" sz="1100" dirty="0">
              <a:latin typeface="Aptos Display" panose="020B0004020202020204" pitchFamily="34" charset="0"/>
            </a:endParaRPr>
          </a:p>
        </p:txBody>
      </p:sp>
      <p:graphicFrame>
        <p:nvGraphicFramePr>
          <p:cNvPr id="20" name="Table 19">
            <a:extLst>
              <a:ext uri="{FF2B5EF4-FFF2-40B4-BE49-F238E27FC236}">
                <a16:creationId xmlns:a16="http://schemas.microsoft.com/office/drawing/2014/main" id="{9445F89A-AE2F-F183-9E84-7F52B4C52CC6}"/>
              </a:ext>
            </a:extLst>
          </p:cNvPr>
          <p:cNvGraphicFramePr>
            <a:graphicFrameLocks noGrp="1"/>
          </p:cNvGraphicFramePr>
          <p:nvPr/>
        </p:nvGraphicFramePr>
        <p:xfrm>
          <a:off x="3973458" y="857889"/>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pic>
        <p:nvPicPr>
          <p:cNvPr id="27" name="Picture 8">
            <a:extLst>
              <a:ext uri="{FF2B5EF4-FFF2-40B4-BE49-F238E27FC236}">
                <a16:creationId xmlns:a16="http://schemas.microsoft.com/office/drawing/2014/main" id="{9365312E-4589-26C9-65FF-9366C851C5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677" y="1700808"/>
            <a:ext cx="523220" cy="523220"/>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a:extLst>
              <a:ext uri="{FF2B5EF4-FFF2-40B4-BE49-F238E27FC236}">
                <a16:creationId xmlns:a16="http://schemas.microsoft.com/office/drawing/2014/main" id="{7DFC734F-EA19-B5A8-4AAA-E1F9B5470BD1}"/>
              </a:ext>
            </a:extLst>
          </p:cNvPr>
          <p:cNvSpPr txBox="1"/>
          <p:nvPr/>
        </p:nvSpPr>
        <p:spPr>
          <a:xfrm>
            <a:off x="1152604" y="1707537"/>
            <a:ext cx="4151308" cy="307777"/>
          </a:xfrm>
          <a:prstGeom prst="rect">
            <a:avLst/>
          </a:prstGeom>
          <a:solidFill>
            <a:srgbClr val="FF0000"/>
          </a:solidFill>
          <a:ln w="12700">
            <a:solidFill>
              <a:srgbClr val="FF000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 </a:t>
            </a:r>
            <a:r>
              <a:rPr lang="hr-BA" sz="1400" b="1" dirty="0">
                <a:solidFill>
                  <a:schemeClr val="bg1"/>
                </a:solidFill>
                <a:latin typeface="Aptos Display" panose="020B0004020202020204" pitchFamily="34" charset="0"/>
              </a:rPr>
              <a:t>UPKM</a:t>
            </a:r>
            <a:endParaRPr lang="en-US" sz="1400" b="1" dirty="0">
              <a:solidFill>
                <a:schemeClr val="bg1"/>
              </a:solidFill>
              <a:latin typeface="Aptos Display" panose="020B0004020202020204" pitchFamily="34" charset="0"/>
            </a:endParaRPr>
          </a:p>
        </p:txBody>
      </p:sp>
      <p:pic>
        <p:nvPicPr>
          <p:cNvPr id="9218" name="Picture 2" descr="Slika može predstavljati 4 osobe, govornik, rasvjeta, televizija i tekst">
            <a:extLst>
              <a:ext uri="{FF2B5EF4-FFF2-40B4-BE49-F238E27FC236}">
                <a16:creationId xmlns:a16="http://schemas.microsoft.com/office/drawing/2014/main" id="{F7C24F79-182C-FC24-DD56-0105D760DD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788" y="2301883"/>
            <a:ext cx="3918649" cy="2201689"/>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Slika može predstavljati 2 osobe i tekst">
            <a:extLst>
              <a:ext uri="{FF2B5EF4-FFF2-40B4-BE49-F238E27FC236}">
                <a16:creationId xmlns:a16="http://schemas.microsoft.com/office/drawing/2014/main" id="{34735CA0-DAB1-AA78-193D-BE844335D6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3496" y="3037837"/>
            <a:ext cx="6239121" cy="298345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Slika može predstavljati 13 osoba i podijum">
            <a:extLst>
              <a:ext uri="{FF2B5EF4-FFF2-40B4-BE49-F238E27FC236}">
                <a16:creationId xmlns:a16="http://schemas.microsoft.com/office/drawing/2014/main" id="{DA57C820-6F0F-8C3B-7755-8892B508A17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251" t="16294"/>
          <a:stretch/>
        </p:blipFill>
        <p:spPr bwMode="auto">
          <a:xfrm>
            <a:off x="8472264" y="1388157"/>
            <a:ext cx="2800041" cy="2520280"/>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Slika može predstavljati 4 osobe, pisaći stol s ladicama, kancelarija i tekst">
            <a:extLst>
              <a:ext uri="{FF2B5EF4-FFF2-40B4-BE49-F238E27FC236}">
                <a16:creationId xmlns:a16="http://schemas.microsoft.com/office/drawing/2014/main" id="{DE941AB8-AF63-31D8-7FF8-07ADC374EE5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6281" y="4380871"/>
            <a:ext cx="2768090" cy="1844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27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70DA0-8D80-DFFD-9ABE-7376457D8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E82B5-FDEE-0AED-1395-CF2BC1E12FF8}"/>
              </a:ext>
            </a:extLst>
          </p:cNvPr>
          <p:cNvSpPr>
            <a:spLocks noGrp="1"/>
          </p:cNvSpPr>
          <p:nvPr>
            <p:ph type="title"/>
          </p:nvPr>
        </p:nvSpPr>
        <p:spPr>
          <a:xfrm>
            <a:off x="335360" y="857890"/>
            <a:ext cx="3532920" cy="644282"/>
          </a:xfrm>
        </p:spPr>
        <p:txBody>
          <a:bodyPr>
            <a:noAutofit/>
          </a:bodyPr>
          <a:lstStyle/>
          <a:p>
            <a:pPr algn="l"/>
            <a:r>
              <a:rPr lang="bs-Latn-BA" sz="2400" dirty="0"/>
              <a:t>PROJECT ACHIEVEMENTS</a:t>
            </a:r>
            <a:endParaRPr lang="en-US" sz="2400" dirty="0"/>
          </a:p>
        </p:txBody>
      </p:sp>
      <p:sp>
        <p:nvSpPr>
          <p:cNvPr id="4" name="TextBox 3">
            <a:extLst>
              <a:ext uri="{FF2B5EF4-FFF2-40B4-BE49-F238E27FC236}">
                <a16:creationId xmlns:a16="http://schemas.microsoft.com/office/drawing/2014/main" id="{50792D8B-9DEC-4981-4227-A80EBAB52A79}"/>
              </a:ext>
            </a:extLst>
          </p:cNvPr>
          <p:cNvSpPr txBox="1"/>
          <p:nvPr/>
        </p:nvSpPr>
        <p:spPr>
          <a:xfrm>
            <a:off x="4753422" y="836712"/>
            <a:ext cx="6239122" cy="692497"/>
          </a:xfrm>
          <a:prstGeom prst="rect">
            <a:avLst/>
          </a:prstGeom>
          <a:noFill/>
        </p:spPr>
        <p:txBody>
          <a:bodyPr wrap="square">
            <a:spAutoFit/>
          </a:bodyPr>
          <a:lstStyle/>
          <a:p>
            <a:r>
              <a:rPr lang="hr-BA" sz="1400" b="1" i="0" dirty="0">
                <a:solidFill>
                  <a:srgbClr val="3A3A3A"/>
                </a:solidFill>
                <a:effectLst/>
                <a:latin typeface="Aptos Display" panose="020B0004020202020204" pitchFamily="34" charset="0"/>
              </a:rPr>
              <a:t>8</a:t>
            </a:r>
            <a:r>
              <a:rPr lang="en-US" sz="1400" b="1" i="0" dirty="0">
                <a:solidFill>
                  <a:srgbClr val="3A3A3A"/>
                </a:solidFill>
                <a:effectLst/>
                <a:latin typeface="Aptos Display" panose="020B0004020202020204" pitchFamily="34" charset="0"/>
              </a:rPr>
              <a:t> NEW LABORATORIES </a:t>
            </a:r>
            <a:endParaRPr lang="hr-BA" sz="1400" b="1" i="0" dirty="0">
              <a:solidFill>
                <a:srgbClr val="3A3A3A"/>
              </a:solidFill>
              <a:effectLst/>
              <a:latin typeface="Aptos Display" panose="020B0004020202020204" pitchFamily="34" charset="0"/>
            </a:endParaRPr>
          </a:p>
          <a:p>
            <a:r>
              <a:rPr lang="en-US" sz="1400" b="0" i="0" dirty="0">
                <a:solidFill>
                  <a:srgbClr val="3A3A3A"/>
                </a:solidFill>
                <a:effectLst/>
                <a:latin typeface="Aptos Display" panose="020B0004020202020204" pitchFamily="34" charset="0"/>
              </a:rPr>
              <a:t>established with appropriate equipment and manuals.</a:t>
            </a:r>
            <a:endParaRPr lang="hr-BA" sz="1400" b="0" i="0" dirty="0">
              <a:solidFill>
                <a:srgbClr val="3A3A3A"/>
              </a:solidFill>
              <a:effectLst/>
              <a:latin typeface="Aptos Display" panose="020B0004020202020204" pitchFamily="34" charset="0"/>
            </a:endParaRPr>
          </a:p>
          <a:p>
            <a:r>
              <a:rPr lang="hr-BA" sz="1100" dirty="0">
                <a:solidFill>
                  <a:srgbClr val="3A3A3A"/>
                </a:solidFill>
                <a:latin typeface="Aptos Display" panose="020B0004020202020204" pitchFamily="34" charset="0"/>
              </a:rPr>
              <a:t>2</a:t>
            </a:r>
            <a:r>
              <a:rPr lang="en-US" sz="1100" b="0" i="0" dirty="0">
                <a:solidFill>
                  <a:srgbClr val="3A3A3A"/>
                </a:solidFill>
                <a:effectLst/>
                <a:latin typeface="Aptos Display" panose="020B0004020202020204" pitchFamily="34" charset="0"/>
              </a:rPr>
              <a:t> in Bosnia and Herzegovina, </a:t>
            </a:r>
            <a:r>
              <a:rPr lang="hr-BA" sz="1100" b="0" i="0" dirty="0">
                <a:solidFill>
                  <a:srgbClr val="3A3A3A"/>
                </a:solidFill>
                <a:effectLst/>
                <a:latin typeface="Aptos Display" panose="020B0004020202020204" pitchFamily="34" charset="0"/>
              </a:rPr>
              <a:t>2</a:t>
            </a:r>
            <a:r>
              <a:rPr lang="en-US" sz="1100" b="0" i="0" dirty="0">
                <a:solidFill>
                  <a:srgbClr val="3A3A3A"/>
                </a:solidFill>
                <a:effectLst/>
                <a:latin typeface="Aptos Display" panose="020B0004020202020204" pitchFamily="34" charset="0"/>
              </a:rPr>
              <a:t> in Kosovo*, 2 in Montenegro, 2 in Albania. </a:t>
            </a:r>
            <a:endParaRPr lang="en-US" sz="1100" dirty="0">
              <a:latin typeface="Aptos Display" panose="020B0004020202020204" pitchFamily="34" charset="0"/>
            </a:endParaRPr>
          </a:p>
        </p:txBody>
      </p:sp>
      <p:graphicFrame>
        <p:nvGraphicFramePr>
          <p:cNvPr id="20" name="Table 19">
            <a:extLst>
              <a:ext uri="{FF2B5EF4-FFF2-40B4-BE49-F238E27FC236}">
                <a16:creationId xmlns:a16="http://schemas.microsoft.com/office/drawing/2014/main" id="{9445F89A-AE2F-F183-9E84-7F52B4C52CC6}"/>
              </a:ext>
            </a:extLst>
          </p:cNvPr>
          <p:cNvGraphicFramePr>
            <a:graphicFrameLocks noGrp="1"/>
          </p:cNvGraphicFramePr>
          <p:nvPr/>
        </p:nvGraphicFramePr>
        <p:xfrm>
          <a:off x="3973458" y="857889"/>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pic>
        <p:nvPicPr>
          <p:cNvPr id="26" name="Picture 16">
            <a:extLst>
              <a:ext uri="{FF2B5EF4-FFF2-40B4-BE49-F238E27FC236}">
                <a16:creationId xmlns:a16="http://schemas.microsoft.com/office/drawing/2014/main" id="{226A2D72-B66B-F4E7-5E13-B3E9F3C223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371" y="1756858"/>
            <a:ext cx="770429" cy="770429"/>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B3C3C195-CF87-B6BC-A1F9-E69E7295D675}"/>
              </a:ext>
            </a:extLst>
          </p:cNvPr>
          <p:cNvSpPr txBox="1"/>
          <p:nvPr/>
        </p:nvSpPr>
        <p:spPr>
          <a:xfrm>
            <a:off x="1130303" y="1857852"/>
            <a:ext cx="3741561" cy="307777"/>
          </a:xfrm>
          <a:prstGeom prst="rect">
            <a:avLst/>
          </a:prstGeom>
          <a:solidFill>
            <a:srgbClr val="00B0F0"/>
          </a:solidFill>
          <a:ln w="12700">
            <a:solidFill>
              <a:srgbClr val="00B0F0"/>
            </a:solidFill>
          </a:ln>
        </p:spPr>
        <p:txBody>
          <a:bodyPr wrap="square">
            <a:spAutoFit/>
          </a:bodyPr>
          <a:lstStyle/>
          <a:p>
            <a:pPr algn="ctr"/>
            <a:r>
              <a:rPr lang="hr-BA" sz="1400" b="1" i="0" dirty="0">
                <a:solidFill>
                  <a:schemeClr val="bg1"/>
                </a:solidFill>
                <a:effectLst/>
                <a:latin typeface="Aptos Display" panose="020B0004020202020204" pitchFamily="34" charset="0"/>
              </a:rPr>
              <a:t>ESTABLISHED LABORATORY UNSA</a:t>
            </a:r>
            <a:endParaRPr lang="en-US" sz="1400" b="1" dirty="0">
              <a:solidFill>
                <a:schemeClr val="bg1"/>
              </a:solidFill>
              <a:latin typeface="Aptos Display" panose="020B0004020202020204" pitchFamily="34" charset="0"/>
            </a:endParaRPr>
          </a:p>
        </p:txBody>
      </p:sp>
      <p:pic>
        <p:nvPicPr>
          <p:cNvPr id="56" name="Picture 55">
            <a:extLst>
              <a:ext uri="{FF2B5EF4-FFF2-40B4-BE49-F238E27FC236}">
                <a16:creationId xmlns:a16="http://schemas.microsoft.com/office/drawing/2014/main" id="{49B81EE8-B594-E8B6-C5FB-D6845C8B807B}"/>
              </a:ext>
            </a:extLst>
          </p:cNvPr>
          <p:cNvPicPr>
            <a:picLocks noChangeAspect="1"/>
          </p:cNvPicPr>
          <p:nvPr/>
        </p:nvPicPr>
        <p:blipFill>
          <a:blip r:embed="rId3"/>
          <a:stretch>
            <a:fillRect/>
          </a:stretch>
        </p:blipFill>
        <p:spPr>
          <a:xfrm>
            <a:off x="306031" y="4745021"/>
            <a:ext cx="1661691" cy="1420283"/>
          </a:xfrm>
          <a:prstGeom prst="rect">
            <a:avLst/>
          </a:prstGeom>
        </p:spPr>
      </p:pic>
      <p:pic>
        <p:nvPicPr>
          <p:cNvPr id="58" name="Picture 57">
            <a:extLst>
              <a:ext uri="{FF2B5EF4-FFF2-40B4-BE49-F238E27FC236}">
                <a16:creationId xmlns:a16="http://schemas.microsoft.com/office/drawing/2014/main" id="{F296C025-B88D-D732-D5EE-5E17051E152E}"/>
              </a:ext>
            </a:extLst>
          </p:cNvPr>
          <p:cNvPicPr>
            <a:picLocks noChangeAspect="1"/>
          </p:cNvPicPr>
          <p:nvPr/>
        </p:nvPicPr>
        <p:blipFill>
          <a:blip r:embed="rId4"/>
          <a:stretch>
            <a:fillRect/>
          </a:stretch>
        </p:blipFill>
        <p:spPr>
          <a:xfrm>
            <a:off x="8468945" y="3968674"/>
            <a:ext cx="3471479" cy="1692574"/>
          </a:xfrm>
          <a:prstGeom prst="rect">
            <a:avLst/>
          </a:prstGeom>
        </p:spPr>
      </p:pic>
      <p:pic>
        <p:nvPicPr>
          <p:cNvPr id="59" name="Picture 58">
            <a:extLst>
              <a:ext uri="{FF2B5EF4-FFF2-40B4-BE49-F238E27FC236}">
                <a16:creationId xmlns:a16="http://schemas.microsoft.com/office/drawing/2014/main" id="{FE0C5B79-0322-E24D-401D-C32ECE193191}"/>
              </a:ext>
            </a:extLst>
          </p:cNvPr>
          <p:cNvPicPr>
            <a:picLocks noChangeAspect="1"/>
          </p:cNvPicPr>
          <p:nvPr/>
        </p:nvPicPr>
        <p:blipFill>
          <a:blip r:embed="rId5"/>
          <a:stretch>
            <a:fillRect/>
          </a:stretch>
        </p:blipFill>
        <p:spPr>
          <a:xfrm>
            <a:off x="281068" y="2528310"/>
            <a:ext cx="1800200" cy="2089410"/>
          </a:xfrm>
          <a:prstGeom prst="rect">
            <a:avLst/>
          </a:prstGeom>
        </p:spPr>
      </p:pic>
      <p:pic>
        <p:nvPicPr>
          <p:cNvPr id="60" name="Picture 59">
            <a:extLst>
              <a:ext uri="{FF2B5EF4-FFF2-40B4-BE49-F238E27FC236}">
                <a16:creationId xmlns:a16="http://schemas.microsoft.com/office/drawing/2014/main" id="{BD79EA95-5F23-6D39-4440-A6EE7C7A9E66}"/>
              </a:ext>
            </a:extLst>
          </p:cNvPr>
          <p:cNvPicPr>
            <a:picLocks noChangeAspect="1"/>
          </p:cNvPicPr>
          <p:nvPr/>
        </p:nvPicPr>
        <p:blipFill>
          <a:blip r:embed="rId6"/>
          <a:stretch>
            <a:fillRect/>
          </a:stretch>
        </p:blipFill>
        <p:spPr>
          <a:xfrm>
            <a:off x="4350034" y="4820109"/>
            <a:ext cx="1745966" cy="1273186"/>
          </a:xfrm>
          <a:prstGeom prst="rect">
            <a:avLst/>
          </a:prstGeom>
        </p:spPr>
      </p:pic>
      <p:pic>
        <p:nvPicPr>
          <p:cNvPr id="61" name="Picture 60">
            <a:extLst>
              <a:ext uri="{FF2B5EF4-FFF2-40B4-BE49-F238E27FC236}">
                <a16:creationId xmlns:a16="http://schemas.microsoft.com/office/drawing/2014/main" id="{37F6B05F-0023-8771-CB2B-89BAFB1C5C5C}"/>
              </a:ext>
            </a:extLst>
          </p:cNvPr>
          <p:cNvPicPr>
            <a:picLocks noChangeAspect="1"/>
          </p:cNvPicPr>
          <p:nvPr/>
        </p:nvPicPr>
        <p:blipFill>
          <a:blip r:embed="rId7"/>
          <a:stretch>
            <a:fillRect/>
          </a:stretch>
        </p:blipFill>
        <p:spPr>
          <a:xfrm>
            <a:off x="2013530" y="4509120"/>
            <a:ext cx="2185862" cy="1584175"/>
          </a:xfrm>
          <a:prstGeom prst="rect">
            <a:avLst/>
          </a:prstGeom>
        </p:spPr>
      </p:pic>
      <p:pic>
        <p:nvPicPr>
          <p:cNvPr id="62" name="Picture 61">
            <a:extLst>
              <a:ext uri="{FF2B5EF4-FFF2-40B4-BE49-F238E27FC236}">
                <a16:creationId xmlns:a16="http://schemas.microsoft.com/office/drawing/2014/main" id="{A1C50277-5C5A-D985-65BE-F2ED02E82792}"/>
              </a:ext>
            </a:extLst>
          </p:cNvPr>
          <p:cNvPicPr>
            <a:picLocks noChangeAspect="1"/>
          </p:cNvPicPr>
          <p:nvPr/>
        </p:nvPicPr>
        <p:blipFill>
          <a:blip r:embed="rId8"/>
          <a:stretch>
            <a:fillRect/>
          </a:stretch>
        </p:blipFill>
        <p:spPr>
          <a:xfrm>
            <a:off x="9956861" y="2270613"/>
            <a:ext cx="962879" cy="1362315"/>
          </a:xfrm>
          <a:prstGeom prst="rect">
            <a:avLst/>
          </a:prstGeom>
        </p:spPr>
      </p:pic>
      <p:pic>
        <p:nvPicPr>
          <p:cNvPr id="64" name="Picture 63">
            <a:extLst>
              <a:ext uri="{FF2B5EF4-FFF2-40B4-BE49-F238E27FC236}">
                <a16:creationId xmlns:a16="http://schemas.microsoft.com/office/drawing/2014/main" id="{21C15C9E-C912-A5B0-C1A0-369985A70462}"/>
              </a:ext>
            </a:extLst>
          </p:cNvPr>
          <p:cNvPicPr>
            <a:picLocks noChangeAspect="1"/>
          </p:cNvPicPr>
          <p:nvPr/>
        </p:nvPicPr>
        <p:blipFill rotWithShape="1">
          <a:blip r:embed="rId9"/>
          <a:srcRect l="17732" t="12078" b="33937"/>
          <a:stretch/>
        </p:blipFill>
        <p:spPr>
          <a:xfrm>
            <a:off x="2133198" y="2520837"/>
            <a:ext cx="1917157" cy="1831104"/>
          </a:xfrm>
          <a:prstGeom prst="rect">
            <a:avLst/>
          </a:prstGeom>
        </p:spPr>
      </p:pic>
      <p:pic>
        <p:nvPicPr>
          <p:cNvPr id="65" name="Picture 64">
            <a:extLst>
              <a:ext uri="{FF2B5EF4-FFF2-40B4-BE49-F238E27FC236}">
                <a16:creationId xmlns:a16="http://schemas.microsoft.com/office/drawing/2014/main" id="{36C49449-8945-9C47-E55E-52ACA8E30018}"/>
              </a:ext>
            </a:extLst>
          </p:cNvPr>
          <p:cNvPicPr>
            <a:picLocks noChangeAspect="1"/>
          </p:cNvPicPr>
          <p:nvPr/>
        </p:nvPicPr>
        <p:blipFill rotWithShape="1">
          <a:blip r:embed="rId10"/>
          <a:srcRect t="5653" b="23440"/>
          <a:stretch/>
        </p:blipFill>
        <p:spPr>
          <a:xfrm>
            <a:off x="6003694" y="2425942"/>
            <a:ext cx="1908953" cy="1468307"/>
          </a:xfrm>
          <a:prstGeom prst="rect">
            <a:avLst/>
          </a:prstGeom>
        </p:spPr>
      </p:pic>
      <p:pic>
        <p:nvPicPr>
          <p:cNvPr id="66" name="Picture 65">
            <a:extLst>
              <a:ext uri="{FF2B5EF4-FFF2-40B4-BE49-F238E27FC236}">
                <a16:creationId xmlns:a16="http://schemas.microsoft.com/office/drawing/2014/main" id="{FFA2EB9C-FE09-73E1-0A2E-9094F7300FFD}"/>
              </a:ext>
            </a:extLst>
          </p:cNvPr>
          <p:cNvPicPr>
            <a:picLocks noChangeAspect="1"/>
          </p:cNvPicPr>
          <p:nvPr/>
        </p:nvPicPr>
        <p:blipFill>
          <a:blip r:embed="rId11"/>
          <a:stretch>
            <a:fillRect/>
          </a:stretch>
        </p:blipFill>
        <p:spPr>
          <a:xfrm>
            <a:off x="4185948" y="2520836"/>
            <a:ext cx="1622020" cy="2224185"/>
          </a:xfrm>
          <a:prstGeom prst="rect">
            <a:avLst/>
          </a:prstGeom>
        </p:spPr>
      </p:pic>
      <p:pic>
        <p:nvPicPr>
          <p:cNvPr id="67" name="Picture 66">
            <a:extLst>
              <a:ext uri="{FF2B5EF4-FFF2-40B4-BE49-F238E27FC236}">
                <a16:creationId xmlns:a16="http://schemas.microsoft.com/office/drawing/2014/main" id="{71BA6B4C-FE33-10A6-C988-A73C88F9579F}"/>
              </a:ext>
            </a:extLst>
          </p:cNvPr>
          <p:cNvPicPr>
            <a:picLocks noChangeAspect="1"/>
          </p:cNvPicPr>
          <p:nvPr/>
        </p:nvPicPr>
        <p:blipFill>
          <a:blip r:embed="rId12"/>
          <a:stretch>
            <a:fillRect/>
          </a:stretch>
        </p:blipFill>
        <p:spPr>
          <a:xfrm>
            <a:off x="6202399" y="3943434"/>
            <a:ext cx="1908953" cy="2134219"/>
          </a:xfrm>
          <a:prstGeom prst="rect">
            <a:avLst/>
          </a:prstGeom>
        </p:spPr>
      </p:pic>
      <p:pic>
        <p:nvPicPr>
          <p:cNvPr id="68" name="Picture 67">
            <a:extLst>
              <a:ext uri="{FF2B5EF4-FFF2-40B4-BE49-F238E27FC236}">
                <a16:creationId xmlns:a16="http://schemas.microsoft.com/office/drawing/2014/main" id="{B977A4A1-0B30-CE7F-F72F-995BB64B2D55}"/>
              </a:ext>
            </a:extLst>
          </p:cNvPr>
          <p:cNvPicPr>
            <a:picLocks noChangeAspect="1"/>
          </p:cNvPicPr>
          <p:nvPr/>
        </p:nvPicPr>
        <p:blipFill rotWithShape="1">
          <a:blip r:embed="rId13"/>
          <a:srcRect t="5403"/>
          <a:stretch/>
        </p:blipFill>
        <p:spPr>
          <a:xfrm>
            <a:off x="8223665" y="2413569"/>
            <a:ext cx="1422178" cy="1362315"/>
          </a:xfrm>
          <a:prstGeom prst="rect">
            <a:avLst/>
          </a:prstGeom>
        </p:spPr>
      </p:pic>
    </p:spTree>
    <p:extLst>
      <p:ext uri="{BB962C8B-B14F-4D97-AF65-F5344CB8AC3E}">
        <p14:creationId xmlns:p14="http://schemas.microsoft.com/office/powerpoint/2010/main" val="1486869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E61ED-FA91-EDF5-104F-36B41995AE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108E3-8595-26E8-303D-71374A9E6624}"/>
              </a:ext>
            </a:extLst>
          </p:cNvPr>
          <p:cNvSpPr>
            <a:spLocks noGrp="1"/>
          </p:cNvSpPr>
          <p:nvPr>
            <p:ph type="title"/>
          </p:nvPr>
        </p:nvSpPr>
        <p:spPr>
          <a:xfrm>
            <a:off x="760838" y="836712"/>
            <a:ext cx="3895002" cy="547464"/>
          </a:xfrm>
        </p:spPr>
        <p:txBody>
          <a:bodyPr>
            <a:noAutofit/>
          </a:bodyPr>
          <a:lstStyle/>
          <a:p>
            <a:pPr algn="l"/>
            <a:r>
              <a:rPr lang="bs-Latn-BA" sz="2400" dirty="0"/>
              <a:t>PROJECT ACHIEVEMENTS</a:t>
            </a:r>
            <a:endParaRPr lang="en-US" sz="2400" dirty="0"/>
          </a:p>
        </p:txBody>
      </p:sp>
      <p:sp>
        <p:nvSpPr>
          <p:cNvPr id="6" name="TextBox 5">
            <a:extLst>
              <a:ext uri="{FF2B5EF4-FFF2-40B4-BE49-F238E27FC236}">
                <a16:creationId xmlns:a16="http://schemas.microsoft.com/office/drawing/2014/main" id="{D8FEB72E-E039-9B00-8481-03842D13AE3C}"/>
              </a:ext>
            </a:extLst>
          </p:cNvPr>
          <p:cNvSpPr txBox="1"/>
          <p:nvPr/>
        </p:nvSpPr>
        <p:spPr>
          <a:xfrm>
            <a:off x="5087888" y="860311"/>
            <a:ext cx="5760640" cy="369332"/>
          </a:xfrm>
          <a:prstGeom prst="rect">
            <a:avLst/>
          </a:prstGeom>
          <a:noFill/>
        </p:spPr>
        <p:txBody>
          <a:bodyPr wrap="square">
            <a:spAutoFit/>
          </a:bodyPr>
          <a:lstStyle/>
          <a:p>
            <a:pPr algn="ct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8 </a:t>
            </a:r>
            <a:r>
              <a:rPr lang="en-GB" sz="1800" b="1" dirty="0">
                <a:effectLst/>
                <a:latin typeface="Aptos Display" panose="020B0004020202020204" pitchFamily="34" charset="0"/>
                <a:ea typeface="Calibri" panose="020F0502020204030204" pitchFamily="34" charset="0"/>
                <a:cs typeface="Times New Roman" panose="02020603050405020304" pitchFamily="18" charset="0"/>
              </a:rPr>
              <a:t>BROCHURE</a:t>
            </a: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  </a:t>
            </a:r>
            <a:r>
              <a:rPr lang="en-GB" sz="1800" b="1" dirty="0">
                <a:effectLst/>
                <a:latin typeface="Aptos Display" panose="020B0004020202020204" pitchFamily="34" charset="0"/>
                <a:ea typeface="Calibri" panose="020F0502020204030204" pitchFamily="34" charset="0"/>
                <a:cs typeface="Times New Roman" panose="02020603050405020304" pitchFamily="18" charset="0"/>
              </a:rPr>
              <a:t>FOR TRAINING PROFESSIONALS </a:t>
            </a: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OF</a:t>
            </a:r>
            <a:r>
              <a:rPr lang="en-GB" sz="1800" b="1" dirty="0">
                <a:effectLst/>
                <a:latin typeface="Aptos Display" panose="020B0004020202020204" pitchFamily="34" charset="0"/>
                <a:ea typeface="Calibri" panose="020F0502020204030204" pitchFamily="34" charset="0"/>
                <a:cs typeface="Times New Roman" panose="02020603050405020304" pitchFamily="18" charset="0"/>
              </a:rPr>
              <a:t> T</a:t>
            </a: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DG</a:t>
            </a:r>
            <a:endParaRPr lang="en-US" sz="1400" dirty="0">
              <a:effectLst/>
              <a:latin typeface="Aptos Display" panose="020B0004020202020204" pitchFamily="34" charset="0"/>
              <a:ea typeface="Times New Roman" panose="02020603050405020304" pitchFamily="18" charset="0"/>
            </a:endParaRPr>
          </a:p>
        </p:txBody>
      </p:sp>
      <p:graphicFrame>
        <p:nvGraphicFramePr>
          <p:cNvPr id="5" name="Table 4">
            <a:extLst>
              <a:ext uri="{FF2B5EF4-FFF2-40B4-BE49-F238E27FC236}">
                <a16:creationId xmlns:a16="http://schemas.microsoft.com/office/drawing/2014/main" id="{3E1B49B0-2A75-7F6E-CC05-0DFF6E88DCE8}"/>
              </a:ext>
            </a:extLst>
          </p:cNvPr>
          <p:cNvGraphicFramePr>
            <a:graphicFrameLocks noGrp="1"/>
          </p:cNvGraphicFramePr>
          <p:nvPr>
            <p:extLst>
              <p:ext uri="{D42A27DB-BD31-4B8C-83A1-F6EECF244321}">
                <p14:modId xmlns:p14="http://schemas.microsoft.com/office/powerpoint/2010/main" val="1298292935"/>
              </p:ext>
            </p:extLst>
          </p:nvPr>
        </p:nvGraphicFramePr>
        <p:xfrm>
          <a:off x="4295801" y="840501"/>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pic>
        <p:nvPicPr>
          <p:cNvPr id="9" name="Picture 8">
            <a:extLst>
              <a:ext uri="{FF2B5EF4-FFF2-40B4-BE49-F238E27FC236}">
                <a16:creationId xmlns:a16="http://schemas.microsoft.com/office/drawing/2014/main" id="{4E77D554-15B5-8113-D2FC-17BC70F18441}"/>
              </a:ext>
            </a:extLst>
          </p:cNvPr>
          <p:cNvPicPr>
            <a:picLocks noChangeAspect="1"/>
          </p:cNvPicPr>
          <p:nvPr/>
        </p:nvPicPr>
        <p:blipFill>
          <a:blip r:embed="rId2"/>
          <a:stretch>
            <a:fillRect/>
          </a:stretch>
        </p:blipFill>
        <p:spPr>
          <a:xfrm>
            <a:off x="1757141" y="1384176"/>
            <a:ext cx="2106611" cy="2996952"/>
          </a:xfrm>
          <a:prstGeom prst="rect">
            <a:avLst/>
          </a:prstGeom>
        </p:spPr>
      </p:pic>
      <p:pic>
        <p:nvPicPr>
          <p:cNvPr id="11" name="Picture 10">
            <a:extLst>
              <a:ext uri="{FF2B5EF4-FFF2-40B4-BE49-F238E27FC236}">
                <a16:creationId xmlns:a16="http://schemas.microsoft.com/office/drawing/2014/main" id="{9043E290-1F31-B0D9-6322-8B36FEB98349}"/>
              </a:ext>
            </a:extLst>
          </p:cNvPr>
          <p:cNvPicPr>
            <a:picLocks noChangeAspect="1"/>
          </p:cNvPicPr>
          <p:nvPr/>
        </p:nvPicPr>
        <p:blipFill>
          <a:blip r:embed="rId2"/>
          <a:stretch>
            <a:fillRect/>
          </a:stretch>
        </p:blipFill>
        <p:spPr>
          <a:xfrm>
            <a:off x="2765253" y="1930524"/>
            <a:ext cx="2106611" cy="2996952"/>
          </a:xfrm>
          <a:prstGeom prst="rect">
            <a:avLst/>
          </a:prstGeom>
        </p:spPr>
      </p:pic>
      <p:pic>
        <p:nvPicPr>
          <p:cNvPr id="13" name="Picture 12">
            <a:extLst>
              <a:ext uri="{FF2B5EF4-FFF2-40B4-BE49-F238E27FC236}">
                <a16:creationId xmlns:a16="http://schemas.microsoft.com/office/drawing/2014/main" id="{977A78A1-0FAF-7746-CB0F-BBD49E582128}"/>
              </a:ext>
            </a:extLst>
          </p:cNvPr>
          <p:cNvPicPr>
            <a:picLocks noChangeAspect="1"/>
          </p:cNvPicPr>
          <p:nvPr/>
        </p:nvPicPr>
        <p:blipFill>
          <a:blip r:embed="rId2"/>
          <a:stretch>
            <a:fillRect/>
          </a:stretch>
        </p:blipFill>
        <p:spPr>
          <a:xfrm>
            <a:off x="3701357" y="2450291"/>
            <a:ext cx="2106611" cy="2996952"/>
          </a:xfrm>
          <a:prstGeom prst="rect">
            <a:avLst/>
          </a:prstGeom>
        </p:spPr>
      </p:pic>
      <p:pic>
        <p:nvPicPr>
          <p:cNvPr id="15" name="Picture 14">
            <a:extLst>
              <a:ext uri="{FF2B5EF4-FFF2-40B4-BE49-F238E27FC236}">
                <a16:creationId xmlns:a16="http://schemas.microsoft.com/office/drawing/2014/main" id="{29DA6EFE-7F55-443E-2E6E-C10194F6BD78}"/>
              </a:ext>
            </a:extLst>
          </p:cNvPr>
          <p:cNvPicPr>
            <a:picLocks noChangeAspect="1"/>
          </p:cNvPicPr>
          <p:nvPr/>
        </p:nvPicPr>
        <p:blipFill>
          <a:blip r:embed="rId2"/>
          <a:stretch>
            <a:fillRect/>
          </a:stretch>
        </p:blipFill>
        <p:spPr>
          <a:xfrm>
            <a:off x="4781477" y="3212976"/>
            <a:ext cx="2106611" cy="2996952"/>
          </a:xfrm>
          <a:prstGeom prst="rect">
            <a:avLst/>
          </a:prstGeom>
        </p:spPr>
      </p:pic>
      <p:pic>
        <p:nvPicPr>
          <p:cNvPr id="16" name="Picture 15">
            <a:extLst>
              <a:ext uri="{FF2B5EF4-FFF2-40B4-BE49-F238E27FC236}">
                <a16:creationId xmlns:a16="http://schemas.microsoft.com/office/drawing/2014/main" id="{7EEDDB62-678D-7DD3-E43A-7CDB80FAD897}"/>
              </a:ext>
            </a:extLst>
          </p:cNvPr>
          <p:cNvPicPr>
            <a:picLocks noChangeAspect="1"/>
          </p:cNvPicPr>
          <p:nvPr/>
        </p:nvPicPr>
        <p:blipFill>
          <a:blip r:embed="rId2"/>
          <a:stretch>
            <a:fillRect/>
          </a:stretch>
        </p:blipFill>
        <p:spPr>
          <a:xfrm>
            <a:off x="6960096" y="3207241"/>
            <a:ext cx="2106611" cy="2996952"/>
          </a:xfrm>
          <a:prstGeom prst="rect">
            <a:avLst/>
          </a:prstGeom>
        </p:spPr>
      </p:pic>
      <p:pic>
        <p:nvPicPr>
          <p:cNvPr id="14" name="Picture 13">
            <a:extLst>
              <a:ext uri="{FF2B5EF4-FFF2-40B4-BE49-F238E27FC236}">
                <a16:creationId xmlns:a16="http://schemas.microsoft.com/office/drawing/2014/main" id="{E3A54FA6-5297-713A-E59F-6C0F682D32DE}"/>
              </a:ext>
            </a:extLst>
          </p:cNvPr>
          <p:cNvPicPr>
            <a:picLocks noChangeAspect="1"/>
          </p:cNvPicPr>
          <p:nvPr/>
        </p:nvPicPr>
        <p:blipFill>
          <a:blip r:embed="rId2"/>
          <a:stretch>
            <a:fillRect/>
          </a:stretch>
        </p:blipFill>
        <p:spPr>
          <a:xfrm>
            <a:off x="7949829" y="2417405"/>
            <a:ext cx="2106611" cy="2996952"/>
          </a:xfrm>
          <a:prstGeom prst="rect">
            <a:avLst/>
          </a:prstGeom>
        </p:spPr>
      </p:pic>
      <p:pic>
        <p:nvPicPr>
          <p:cNvPr id="17" name="Picture 16">
            <a:extLst>
              <a:ext uri="{FF2B5EF4-FFF2-40B4-BE49-F238E27FC236}">
                <a16:creationId xmlns:a16="http://schemas.microsoft.com/office/drawing/2014/main" id="{A33EDF94-62FB-CF97-A473-CBA1628CB2AF}"/>
              </a:ext>
            </a:extLst>
          </p:cNvPr>
          <p:cNvPicPr>
            <a:picLocks noChangeAspect="1"/>
          </p:cNvPicPr>
          <p:nvPr/>
        </p:nvPicPr>
        <p:blipFill>
          <a:blip r:embed="rId2"/>
          <a:stretch>
            <a:fillRect/>
          </a:stretch>
        </p:blipFill>
        <p:spPr>
          <a:xfrm>
            <a:off x="8957941" y="1894777"/>
            <a:ext cx="2106611" cy="2996952"/>
          </a:xfrm>
          <a:prstGeom prst="rect">
            <a:avLst/>
          </a:prstGeom>
        </p:spPr>
      </p:pic>
      <p:pic>
        <p:nvPicPr>
          <p:cNvPr id="18" name="Picture 17">
            <a:extLst>
              <a:ext uri="{FF2B5EF4-FFF2-40B4-BE49-F238E27FC236}">
                <a16:creationId xmlns:a16="http://schemas.microsoft.com/office/drawing/2014/main" id="{FF07FFAC-F890-613B-A618-FA53A531C2F3}"/>
              </a:ext>
            </a:extLst>
          </p:cNvPr>
          <p:cNvPicPr>
            <a:picLocks noChangeAspect="1"/>
          </p:cNvPicPr>
          <p:nvPr/>
        </p:nvPicPr>
        <p:blipFill>
          <a:blip r:embed="rId2"/>
          <a:stretch>
            <a:fillRect/>
          </a:stretch>
        </p:blipFill>
        <p:spPr>
          <a:xfrm>
            <a:off x="9966053" y="1384176"/>
            <a:ext cx="2106611" cy="2996952"/>
          </a:xfrm>
          <a:prstGeom prst="rect">
            <a:avLst/>
          </a:prstGeom>
        </p:spPr>
      </p:pic>
      <p:pic>
        <p:nvPicPr>
          <p:cNvPr id="19" name="Picture 18">
            <a:extLst>
              <a:ext uri="{FF2B5EF4-FFF2-40B4-BE49-F238E27FC236}">
                <a16:creationId xmlns:a16="http://schemas.microsoft.com/office/drawing/2014/main" id="{F97EA320-103A-9F68-A837-CD41B2EB98D4}"/>
              </a:ext>
            </a:extLst>
          </p:cNvPr>
          <p:cNvPicPr>
            <a:picLocks noChangeAspect="1"/>
          </p:cNvPicPr>
          <p:nvPr/>
        </p:nvPicPr>
        <p:blipFill>
          <a:blip r:embed="rId3"/>
          <a:stretch>
            <a:fillRect/>
          </a:stretch>
        </p:blipFill>
        <p:spPr>
          <a:xfrm>
            <a:off x="157010" y="1296132"/>
            <a:ext cx="1456115" cy="3233827"/>
          </a:xfrm>
          <a:prstGeom prst="rect">
            <a:avLst/>
          </a:prstGeom>
        </p:spPr>
      </p:pic>
    </p:spTree>
    <p:extLst>
      <p:ext uri="{BB962C8B-B14F-4D97-AF65-F5344CB8AC3E}">
        <p14:creationId xmlns:p14="http://schemas.microsoft.com/office/powerpoint/2010/main" val="2089989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E61ED-FA91-EDF5-104F-36B41995AE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A108E3-8595-26E8-303D-71374A9E6624}"/>
              </a:ext>
            </a:extLst>
          </p:cNvPr>
          <p:cNvSpPr>
            <a:spLocks noGrp="1"/>
          </p:cNvSpPr>
          <p:nvPr>
            <p:ph type="title"/>
          </p:nvPr>
        </p:nvSpPr>
        <p:spPr>
          <a:xfrm>
            <a:off x="760838" y="836712"/>
            <a:ext cx="3895002" cy="547464"/>
          </a:xfrm>
        </p:spPr>
        <p:txBody>
          <a:bodyPr>
            <a:noAutofit/>
          </a:bodyPr>
          <a:lstStyle/>
          <a:p>
            <a:pPr algn="l"/>
            <a:r>
              <a:rPr lang="bs-Latn-BA" sz="2400" dirty="0"/>
              <a:t>PROJECT ACHIEVEMENTS</a:t>
            </a:r>
            <a:endParaRPr lang="en-US" sz="2400" dirty="0"/>
          </a:p>
        </p:txBody>
      </p:sp>
      <p:sp>
        <p:nvSpPr>
          <p:cNvPr id="6" name="TextBox 5">
            <a:extLst>
              <a:ext uri="{FF2B5EF4-FFF2-40B4-BE49-F238E27FC236}">
                <a16:creationId xmlns:a16="http://schemas.microsoft.com/office/drawing/2014/main" id="{D8FEB72E-E039-9B00-8481-03842D13AE3C}"/>
              </a:ext>
            </a:extLst>
          </p:cNvPr>
          <p:cNvSpPr txBox="1"/>
          <p:nvPr/>
        </p:nvSpPr>
        <p:spPr>
          <a:xfrm>
            <a:off x="5087888" y="860311"/>
            <a:ext cx="5760640" cy="369332"/>
          </a:xfrm>
          <a:prstGeom prst="rect">
            <a:avLst/>
          </a:prstGeom>
          <a:noFill/>
        </p:spPr>
        <p:txBody>
          <a:bodyPr wrap="square">
            <a:spAutoFit/>
          </a:bodyPr>
          <a:lstStyle/>
          <a:p>
            <a:pPr algn="ct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8 LAFLET  </a:t>
            </a:r>
            <a:r>
              <a:rPr lang="en-GB" sz="1800" b="1" dirty="0">
                <a:effectLst/>
                <a:latin typeface="Aptos Display" panose="020B0004020202020204" pitchFamily="34" charset="0"/>
                <a:ea typeface="Calibri" panose="020F0502020204030204" pitchFamily="34" charset="0"/>
                <a:cs typeface="Times New Roman" panose="02020603050405020304" pitchFamily="18" charset="0"/>
              </a:rPr>
              <a:t>FOR TRAINING PROFESSIONALS </a:t>
            </a: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OF</a:t>
            </a:r>
            <a:r>
              <a:rPr lang="en-GB" sz="1800" b="1" dirty="0">
                <a:effectLst/>
                <a:latin typeface="Aptos Display" panose="020B0004020202020204" pitchFamily="34" charset="0"/>
                <a:ea typeface="Calibri" panose="020F0502020204030204" pitchFamily="34" charset="0"/>
                <a:cs typeface="Times New Roman" panose="02020603050405020304" pitchFamily="18" charset="0"/>
              </a:rPr>
              <a:t> T</a:t>
            </a:r>
            <a:r>
              <a:rPr lang="hr-BA" sz="1800" b="1" dirty="0">
                <a:effectLst/>
                <a:latin typeface="Aptos Display" panose="020B0004020202020204" pitchFamily="34" charset="0"/>
                <a:ea typeface="Calibri" panose="020F0502020204030204" pitchFamily="34" charset="0"/>
                <a:cs typeface="Times New Roman" panose="02020603050405020304" pitchFamily="18" charset="0"/>
              </a:rPr>
              <a:t>DG</a:t>
            </a:r>
            <a:endParaRPr lang="en-US" sz="1400" dirty="0">
              <a:effectLst/>
              <a:latin typeface="Aptos Display" panose="020B0004020202020204" pitchFamily="34" charset="0"/>
              <a:ea typeface="Times New Roman" panose="02020603050405020304" pitchFamily="18" charset="0"/>
            </a:endParaRPr>
          </a:p>
        </p:txBody>
      </p:sp>
      <p:graphicFrame>
        <p:nvGraphicFramePr>
          <p:cNvPr id="5" name="Table 4">
            <a:extLst>
              <a:ext uri="{FF2B5EF4-FFF2-40B4-BE49-F238E27FC236}">
                <a16:creationId xmlns:a16="http://schemas.microsoft.com/office/drawing/2014/main" id="{3E1B49B0-2A75-7F6E-CC05-0DFF6E88DCE8}"/>
              </a:ext>
            </a:extLst>
          </p:cNvPr>
          <p:cNvGraphicFramePr>
            <a:graphicFrameLocks noGrp="1"/>
          </p:cNvGraphicFramePr>
          <p:nvPr/>
        </p:nvGraphicFramePr>
        <p:xfrm>
          <a:off x="4295801" y="840501"/>
          <a:ext cx="720078" cy="644283"/>
        </p:xfrm>
        <a:graphic>
          <a:graphicData uri="http://schemas.openxmlformats.org/drawingml/2006/table">
            <a:tbl>
              <a:tblPr/>
              <a:tblGrid>
                <a:gridCol w="720078">
                  <a:extLst>
                    <a:ext uri="{9D8B030D-6E8A-4147-A177-3AD203B41FA5}">
                      <a16:colId xmlns:a16="http://schemas.microsoft.com/office/drawing/2014/main" val="1381574390"/>
                    </a:ext>
                  </a:extLst>
                </a:gridCol>
              </a:tblGrid>
              <a:tr h="644283">
                <a:tc>
                  <a:txBody>
                    <a:bodyPr/>
                    <a:lstStyle/>
                    <a:p>
                      <a:pPr algn="ctr"/>
                      <a:r>
                        <a:rPr lang="hr-BA" sz="3500" b="1" i="0" dirty="0">
                          <a:solidFill>
                            <a:srgbClr val="FF6600"/>
                          </a:solidFill>
                          <a:effectLst/>
                          <a:latin typeface="Aptos Display" panose="020B0004020202020204" pitchFamily="34" charset="0"/>
                        </a:rPr>
                        <a:t>8</a:t>
                      </a:r>
                      <a:endParaRPr lang="bs-Latn-BA" sz="3500" b="1" i="0" dirty="0">
                        <a:solidFill>
                          <a:srgbClr val="FF6600"/>
                        </a:solidFill>
                        <a:effectLst/>
                        <a:latin typeface="Aptos Display" panose="020B00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286299274"/>
                  </a:ext>
                </a:extLst>
              </a:tr>
            </a:tbl>
          </a:graphicData>
        </a:graphic>
      </p:graphicFrame>
      <p:pic>
        <p:nvPicPr>
          <p:cNvPr id="19" name="Picture 18">
            <a:extLst>
              <a:ext uri="{FF2B5EF4-FFF2-40B4-BE49-F238E27FC236}">
                <a16:creationId xmlns:a16="http://schemas.microsoft.com/office/drawing/2014/main" id="{F97EA320-103A-9F68-A837-CD41B2EB98D4}"/>
              </a:ext>
            </a:extLst>
          </p:cNvPr>
          <p:cNvPicPr>
            <a:picLocks noChangeAspect="1"/>
          </p:cNvPicPr>
          <p:nvPr/>
        </p:nvPicPr>
        <p:blipFill>
          <a:blip r:embed="rId2"/>
          <a:stretch>
            <a:fillRect/>
          </a:stretch>
        </p:blipFill>
        <p:spPr>
          <a:xfrm>
            <a:off x="157010" y="1296132"/>
            <a:ext cx="1456115" cy="3233827"/>
          </a:xfrm>
          <a:prstGeom prst="rect">
            <a:avLst/>
          </a:prstGeom>
        </p:spPr>
      </p:pic>
      <p:pic>
        <p:nvPicPr>
          <p:cNvPr id="4" name="Picture 3" descr="A collage of a poster&#10;&#10;Description automatically generated">
            <a:extLst>
              <a:ext uri="{FF2B5EF4-FFF2-40B4-BE49-F238E27FC236}">
                <a16:creationId xmlns:a16="http://schemas.microsoft.com/office/drawing/2014/main" id="{2D291253-45F5-054A-D9E5-F49C0C3943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4518" y="1628838"/>
            <a:ext cx="2542436" cy="1800200"/>
          </a:xfrm>
          <a:prstGeom prst="rect">
            <a:avLst/>
          </a:prstGeom>
        </p:spPr>
      </p:pic>
      <p:pic>
        <p:nvPicPr>
          <p:cNvPr id="7" name="Picture 6" descr="A collage of a poster&#10;&#10;Description automatically generated">
            <a:extLst>
              <a:ext uri="{FF2B5EF4-FFF2-40B4-BE49-F238E27FC236}">
                <a16:creationId xmlns:a16="http://schemas.microsoft.com/office/drawing/2014/main" id="{E126C399-0223-FDC4-5E84-1A34273237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5800" y="1650141"/>
            <a:ext cx="2542436" cy="1800200"/>
          </a:xfrm>
          <a:prstGeom prst="rect">
            <a:avLst/>
          </a:prstGeom>
        </p:spPr>
      </p:pic>
      <p:pic>
        <p:nvPicPr>
          <p:cNvPr id="8" name="Picture 7" descr="A collage of a poster&#10;&#10;Description automatically generated">
            <a:extLst>
              <a:ext uri="{FF2B5EF4-FFF2-40B4-BE49-F238E27FC236}">
                <a16:creationId xmlns:a16="http://schemas.microsoft.com/office/drawing/2014/main" id="{43A8CB8A-DFA0-B951-827C-61A3E3DBFA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8088" y="1667557"/>
            <a:ext cx="2542436" cy="1800200"/>
          </a:xfrm>
          <a:prstGeom prst="rect">
            <a:avLst/>
          </a:prstGeom>
        </p:spPr>
      </p:pic>
      <p:pic>
        <p:nvPicPr>
          <p:cNvPr id="10" name="Picture 9" descr="A collage of a poster&#10;&#10;Description automatically generated">
            <a:extLst>
              <a:ext uri="{FF2B5EF4-FFF2-40B4-BE49-F238E27FC236}">
                <a16:creationId xmlns:a16="http://schemas.microsoft.com/office/drawing/2014/main" id="{D4DDF3B2-3BB4-C5E9-E739-669551940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2320" y="1667557"/>
            <a:ext cx="2542436" cy="1800200"/>
          </a:xfrm>
          <a:prstGeom prst="rect">
            <a:avLst/>
          </a:prstGeom>
        </p:spPr>
      </p:pic>
      <p:pic>
        <p:nvPicPr>
          <p:cNvPr id="20" name="Picture 19" descr="A brochure with images and text&#10;&#10;Description automatically generated">
            <a:extLst>
              <a:ext uri="{FF2B5EF4-FFF2-40B4-BE49-F238E27FC236}">
                <a16:creationId xmlns:a16="http://schemas.microsoft.com/office/drawing/2014/main" id="{1DBED7BE-7C6D-3C29-9FF9-A6482224D1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9496" y="3654987"/>
            <a:ext cx="2577458" cy="1906881"/>
          </a:xfrm>
          <a:prstGeom prst="rect">
            <a:avLst/>
          </a:prstGeom>
        </p:spPr>
      </p:pic>
      <p:pic>
        <p:nvPicPr>
          <p:cNvPr id="21" name="Picture 20" descr="A brochure with images and text&#10;&#10;Description automatically generated">
            <a:extLst>
              <a:ext uri="{FF2B5EF4-FFF2-40B4-BE49-F238E27FC236}">
                <a16:creationId xmlns:a16="http://schemas.microsoft.com/office/drawing/2014/main" id="{2D5A601D-333C-9D39-CCDE-6788E89D7E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6101" y="3654987"/>
            <a:ext cx="2577458" cy="1906881"/>
          </a:xfrm>
          <a:prstGeom prst="rect">
            <a:avLst/>
          </a:prstGeom>
        </p:spPr>
      </p:pic>
      <p:pic>
        <p:nvPicPr>
          <p:cNvPr id="22" name="Picture 21" descr="A brochure with images and text&#10;&#10;Description automatically generated">
            <a:extLst>
              <a:ext uri="{FF2B5EF4-FFF2-40B4-BE49-F238E27FC236}">
                <a16:creationId xmlns:a16="http://schemas.microsoft.com/office/drawing/2014/main" id="{75645994-285F-EE22-8D91-166CAB27C9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8358" y="3654986"/>
            <a:ext cx="2577458" cy="1906881"/>
          </a:xfrm>
          <a:prstGeom prst="rect">
            <a:avLst/>
          </a:prstGeom>
        </p:spPr>
      </p:pic>
      <p:pic>
        <p:nvPicPr>
          <p:cNvPr id="23" name="Picture 22" descr="A brochure with images and text&#10;&#10;Description automatically generated">
            <a:extLst>
              <a:ext uri="{FF2B5EF4-FFF2-40B4-BE49-F238E27FC236}">
                <a16:creationId xmlns:a16="http://schemas.microsoft.com/office/drawing/2014/main" id="{08CB7E6F-7463-C638-A621-C976ABAC46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0615" y="3654985"/>
            <a:ext cx="2577458" cy="1906881"/>
          </a:xfrm>
          <a:prstGeom prst="rect">
            <a:avLst/>
          </a:prstGeom>
        </p:spPr>
      </p:pic>
    </p:spTree>
    <p:extLst>
      <p:ext uri="{BB962C8B-B14F-4D97-AF65-F5344CB8AC3E}">
        <p14:creationId xmlns:p14="http://schemas.microsoft.com/office/powerpoint/2010/main" val="2249562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D404B-CF92-8078-9C31-2BB838EA0B2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4C546D2-3077-7FCA-E871-75DD49B17366}"/>
              </a:ext>
            </a:extLst>
          </p:cNvPr>
          <p:cNvSpPr txBox="1">
            <a:spLocks/>
          </p:cNvSpPr>
          <p:nvPr/>
        </p:nvSpPr>
        <p:spPr>
          <a:xfrm>
            <a:off x="7032104" y="751972"/>
            <a:ext cx="4543074" cy="5474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bs-Latn-BA" sz="2400" dirty="0">
                <a:latin typeface="Aptos Display" panose="020B0004020202020204" pitchFamily="34" charset="0"/>
              </a:rPr>
              <a:t>GLOBAL EFFECTS</a:t>
            </a:r>
            <a:r>
              <a:rPr lang="bs-Latn-BA" sz="2400" dirty="0"/>
              <a:t> OF PROJECT</a:t>
            </a:r>
            <a:endParaRPr lang="en-US" sz="2400" dirty="0">
              <a:latin typeface="Aptos Display" panose="020B0004020202020204" pitchFamily="34" charset="0"/>
            </a:endParaRPr>
          </a:p>
        </p:txBody>
      </p:sp>
      <p:pic>
        <p:nvPicPr>
          <p:cNvPr id="3" name="Picture 2">
            <a:extLst>
              <a:ext uri="{FF2B5EF4-FFF2-40B4-BE49-F238E27FC236}">
                <a16:creationId xmlns:a16="http://schemas.microsoft.com/office/drawing/2014/main" id="{0C2E512A-F100-0D07-8DCC-DDB74029BD0A}"/>
              </a:ext>
            </a:extLst>
          </p:cNvPr>
          <p:cNvPicPr>
            <a:picLocks noChangeAspect="1"/>
          </p:cNvPicPr>
          <p:nvPr/>
        </p:nvPicPr>
        <p:blipFill>
          <a:blip r:embed="rId2"/>
          <a:stretch>
            <a:fillRect/>
          </a:stretch>
        </p:blipFill>
        <p:spPr>
          <a:xfrm>
            <a:off x="228569" y="1061346"/>
            <a:ext cx="3475321" cy="2288834"/>
          </a:xfrm>
          <a:prstGeom prst="rect">
            <a:avLst/>
          </a:prstGeom>
        </p:spPr>
      </p:pic>
      <p:pic>
        <p:nvPicPr>
          <p:cNvPr id="5" name="Picture 4">
            <a:extLst>
              <a:ext uri="{FF2B5EF4-FFF2-40B4-BE49-F238E27FC236}">
                <a16:creationId xmlns:a16="http://schemas.microsoft.com/office/drawing/2014/main" id="{EF62CC4A-00B5-8C49-C8A7-9D10D6575941}"/>
              </a:ext>
            </a:extLst>
          </p:cNvPr>
          <p:cNvPicPr>
            <a:picLocks noChangeAspect="1"/>
          </p:cNvPicPr>
          <p:nvPr/>
        </p:nvPicPr>
        <p:blipFill>
          <a:blip r:embed="rId3"/>
          <a:stretch>
            <a:fillRect/>
          </a:stretch>
        </p:blipFill>
        <p:spPr>
          <a:xfrm>
            <a:off x="3981636" y="1043319"/>
            <a:ext cx="2968193" cy="2331681"/>
          </a:xfrm>
          <a:prstGeom prst="rect">
            <a:avLst/>
          </a:prstGeom>
        </p:spPr>
      </p:pic>
      <p:pic>
        <p:nvPicPr>
          <p:cNvPr id="8" name="Picture 7">
            <a:extLst>
              <a:ext uri="{FF2B5EF4-FFF2-40B4-BE49-F238E27FC236}">
                <a16:creationId xmlns:a16="http://schemas.microsoft.com/office/drawing/2014/main" id="{DB157488-48E8-582A-9CB4-8C52E757771B}"/>
              </a:ext>
            </a:extLst>
          </p:cNvPr>
          <p:cNvPicPr>
            <a:picLocks noChangeAspect="1"/>
          </p:cNvPicPr>
          <p:nvPr/>
        </p:nvPicPr>
        <p:blipFill rotWithShape="1">
          <a:blip r:embed="rId4"/>
          <a:srcRect l="4966" t="8227" r="8128"/>
          <a:stretch/>
        </p:blipFill>
        <p:spPr>
          <a:xfrm>
            <a:off x="5608150" y="3428999"/>
            <a:ext cx="3185156" cy="2536263"/>
          </a:xfrm>
          <a:prstGeom prst="rect">
            <a:avLst/>
          </a:prstGeom>
        </p:spPr>
      </p:pic>
      <p:sp>
        <p:nvSpPr>
          <p:cNvPr id="11" name="TextBox 10">
            <a:extLst>
              <a:ext uri="{FF2B5EF4-FFF2-40B4-BE49-F238E27FC236}">
                <a16:creationId xmlns:a16="http://schemas.microsoft.com/office/drawing/2014/main" id="{27E7465F-0A15-6A74-6E67-FA2C673BB4B5}"/>
              </a:ext>
            </a:extLst>
          </p:cNvPr>
          <p:cNvSpPr txBox="1"/>
          <p:nvPr/>
        </p:nvSpPr>
        <p:spPr>
          <a:xfrm>
            <a:off x="4237396" y="1382693"/>
            <a:ext cx="2712433" cy="307777"/>
          </a:xfrm>
          <a:prstGeom prst="rect">
            <a:avLst/>
          </a:prstGeom>
          <a:noFill/>
        </p:spPr>
        <p:txBody>
          <a:bodyPr wrap="square">
            <a:spAutoFit/>
          </a:bodyPr>
          <a:lstStyle/>
          <a:p>
            <a:r>
              <a:rPr lang="en-US" sz="1400" b="1" dirty="0">
                <a:solidFill>
                  <a:schemeClr val="bg1"/>
                </a:solidFill>
                <a:latin typeface="Aptos Display" panose="020B0004020202020204" pitchFamily="34" charset="0"/>
              </a:rPr>
              <a:t>ENVIRONMENTAL PROTECTION</a:t>
            </a:r>
          </a:p>
        </p:txBody>
      </p:sp>
      <p:pic>
        <p:nvPicPr>
          <p:cNvPr id="1026" name="Picture 2" descr="EKSPLOZIJA NA AUTOPUTU U NJEMAČKOJ, IMA MRTVIH: SUDARILO SE PET KAMIONA,  JEDAN PREVOZIO OPASNE MATERIJE, SVI BJEŽE">
            <a:extLst>
              <a:ext uri="{FF2B5EF4-FFF2-40B4-BE49-F238E27FC236}">
                <a16:creationId xmlns:a16="http://schemas.microsoft.com/office/drawing/2014/main" id="{7FAD1694-E1C6-6782-070E-03BF780D88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338" y="3600196"/>
            <a:ext cx="3240360" cy="214066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678689B-20FF-B12D-4229-D2B20C24834D}"/>
              </a:ext>
            </a:extLst>
          </p:cNvPr>
          <p:cNvPicPr>
            <a:picLocks noChangeAspect="1"/>
          </p:cNvPicPr>
          <p:nvPr/>
        </p:nvPicPr>
        <p:blipFill rotWithShape="1">
          <a:blip r:embed="rId6"/>
          <a:srcRect l="19378"/>
          <a:stretch/>
        </p:blipFill>
        <p:spPr>
          <a:xfrm>
            <a:off x="8870447" y="1419537"/>
            <a:ext cx="3060327" cy="2505822"/>
          </a:xfrm>
          <a:prstGeom prst="rect">
            <a:avLst/>
          </a:prstGeom>
        </p:spPr>
      </p:pic>
      <p:pic>
        <p:nvPicPr>
          <p:cNvPr id="15" name="Picture 14">
            <a:extLst>
              <a:ext uri="{FF2B5EF4-FFF2-40B4-BE49-F238E27FC236}">
                <a16:creationId xmlns:a16="http://schemas.microsoft.com/office/drawing/2014/main" id="{12AEE8A8-84E1-F530-82D2-2C3496C05AE1}"/>
              </a:ext>
            </a:extLst>
          </p:cNvPr>
          <p:cNvPicPr>
            <a:picLocks noChangeAspect="1"/>
          </p:cNvPicPr>
          <p:nvPr/>
        </p:nvPicPr>
        <p:blipFill>
          <a:blip r:embed="rId7"/>
          <a:stretch>
            <a:fillRect/>
          </a:stretch>
        </p:blipFill>
        <p:spPr>
          <a:xfrm>
            <a:off x="9408368" y="3925359"/>
            <a:ext cx="2664296" cy="2179937"/>
          </a:xfrm>
          <a:prstGeom prst="rect">
            <a:avLst/>
          </a:prstGeom>
        </p:spPr>
      </p:pic>
      <p:sp>
        <p:nvSpPr>
          <p:cNvPr id="4" name="TextBox 3">
            <a:extLst>
              <a:ext uri="{FF2B5EF4-FFF2-40B4-BE49-F238E27FC236}">
                <a16:creationId xmlns:a16="http://schemas.microsoft.com/office/drawing/2014/main" id="{884497E3-9D7A-1668-A950-714FBD34E7EF}"/>
              </a:ext>
            </a:extLst>
          </p:cNvPr>
          <p:cNvSpPr txBox="1"/>
          <p:nvPr/>
        </p:nvSpPr>
        <p:spPr>
          <a:xfrm>
            <a:off x="373716" y="1103042"/>
            <a:ext cx="2217800" cy="338554"/>
          </a:xfrm>
          <a:prstGeom prst="rect">
            <a:avLst/>
          </a:prstGeom>
          <a:noFill/>
        </p:spPr>
        <p:txBody>
          <a:bodyPr wrap="square">
            <a:spAutoFit/>
          </a:bodyPr>
          <a:lstStyle/>
          <a:p>
            <a:r>
              <a:rPr lang="bs-Latn-BA" sz="1600" b="1" dirty="0">
                <a:solidFill>
                  <a:srgbClr val="FF0000"/>
                </a:solidFill>
                <a:latin typeface="Arial" panose="020B0604020202020204" pitchFamily="34" charset="0"/>
                <a:ea typeface="Verdana" panose="020B0604030504040204" pitchFamily="34" charset="0"/>
                <a:cs typeface="Arial" panose="020B0604020202020204" pitchFamily="34" charset="0"/>
              </a:rPr>
              <a:t>TRAFFIC SAFETY</a:t>
            </a:r>
            <a:endParaRPr lang="en-US" sz="1600" dirty="0">
              <a:solidFill>
                <a:srgbClr val="FF0000"/>
              </a:solidFill>
              <a:latin typeface="Aptos Display" panose="020B0004020202020204" pitchFamily="34" charset="0"/>
            </a:endParaRPr>
          </a:p>
        </p:txBody>
      </p:sp>
      <p:sp>
        <p:nvSpPr>
          <p:cNvPr id="13" name="TextBox 12">
            <a:extLst>
              <a:ext uri="{FF2B5EF4-FFF2-40B4-BE49-F238E27FC236}">
                <a16:creationId xmlns:a16="http://schemas.microsoft.com/office/drawing/2014/main" id="{38257F96-9F92-01AD-8A6F-87B6697FF8C7}"/>
              </a:ext>
            </a:extLst>
          </p:cNvPr>
          <p:cNvSpPr txBox="1"/>
          <p:nvPr/>
        </p:nvSpPr>
        <p:spPr>
          <a:xfrm>
            <a:off x="8976320" y="1536582"/>
            <a:ext cx="2475958" cy="338554"/>
          </a:xfrm>
          <a:prstGeom prst="rect">
            <a:avLst/>
          </a:prstGeom>
          <a:noFill/>
        </p:spPr>
        <p:txBody>
          <a:bodyPr wrap="square">
            <a:spAutoFit/>
          </a:bodyPr>
          <a:lstStyle/>
          <a:p>
            <a:r>
              <a:rPr lang="en-US" sz="1600" b="1" dirty="0">
                <a:latin typeface="Aptos Display" panose="020B0004020202020204" pitchFamily="34" charset="0"/>
              </a:rPr>
              <a:t>HEALTH PROTECTION</a:t>
            </a:r>
          </a:p>
        </p:txBody>
      </p:sp>
      <p:sp>
        <p:nvSpPr>
          <p:cNvPr id="2" name="TextBox 1">
            <a:extLst>
              <a:ext uri="{FF2B5EF4-FFF2-40B4-BE49-F238E27FC236}">
                <a16:creationId xmlns:a16="http://schemas.microsoft.com/office/drawing/2014/main" id="{791EA669-9EA6-9A2A-2FF0-F7CCA4164F6C}"/>
              </a:ext>
            </a:extLst>
          </p:cNvPr>
          <p:cNvSpPr txBox="1"/>
          <p:nvPr/>
        </p:nvSpPr>
        <p:spPr>
          <a:xfrm>
            <a:off x="5608150" y="5653983"/>
            <a:ext cx="2712433" cy="307777"/>
          </a:xfrm>
          <a:prstGeom prst="rect">
            <a:avLst/>
          </a:prstGeom>
          <a:noFill/>
        </p:spPr>
        <p:txBody>
          <a:bodyPr wrap="square">
            <a:spAutoFit/>
          </a:bodyPr>
          <a:lstStyle/>
          <a:p>
            <a:r>
              <a:rPr lang="en-US" sz="1400" b="1" dirty="0">
                <a:solidFill>
                  <a:schemeClr val="bg1"/>
                </a:solidFill>
                <a:latin typeface="Aptos Display" panose="020B0004020202020204" pitchFamily="34" charset="0"/>
              </a:rPr>
              <a:t>ENVIRONMENTAL PROTECTION</a:t>
            </a:r>
          </a:p>
        </p:txBody>
      </p:sp>
      <p:sp>
        <p:nvSpPr>
          <p:cNvPr id="6" name="TextBox 5">
            <a:extLst>
              <a:ext uri="{FF2B5EF4-FFF2-40B4-BE49-F238E27FC236}">
                <a16:creationId xmlns:a16="http://schemas.microsoft.com/office/drawing/2014/main" id="{02FCFD09-29D5-38CC-3D67-370A2903A30D}"/>
              </a:ext>
            </a:extLst>
          </p:cNvPr>
          <p:cNvSpPr txBox="1"/>
          <p:nvPr/>
        </p:nvSpPr>
        <p:spPr>
          <a:xfrm>
            <a:off x="412298" y="3643488"/>
            <a:ext cx="2217800" cy="338554"/>
          </a:xfrm>
          <a:prstGeom prst="rect">
            <a:avLst/>
          </a:prstGeom>
          <a:noFill/>
        </p:spPr>
        <p:txBody>
          <a:bodyPr wrap="square">
            <a:spAutoFit/>
          </a:bodyPr>
          <a:lstStyle/>
          <a:p>
            <a:r>
              <a:rPr lang="bs-Latn-BA" sz="1600" b="1" dirty="0">
                <a:solidFill>
                  <a:srgbClr val="FF0000"/>
                </a:solidFill>
                <a:latin typeface="Arial" panose="020B0604020202020204" pitchFamily="34" charset="0"/>
                <a:ea typeface="Verdana" panose="020B0604030504040204" pitchFamily="34" charset="0"/>
                <a:cs typeface="Arial" panose="020B0604020202020204" pitchFamily="34" charset="0"/>
              </a:rPr>
              <a:t>TRAFFIC SAFETY</a:t>
            </a:r>
            <a:endParaRPr lang="en-US" sz="1600" dirty="0">
              <a:solidFill>
                <a:srgbClr val="FF0000"/>
              </a:solidFill>
              <a:latin typeface="Aptos Display" panose="020B0004020202020204" pitchFamily="34" charset="0"/>
            </a:endParaRPr>
          </a:p>
        </p:txBody>
      </p:sp>
      <p:sp>
        <p:nvSpPr>
          <p:cNvPr id="9" name="TextBox 8">
            <a:extLst>
              <a:ext uri="{FF2B5EF4-FFF2-40B4-BE49-F238E27FC236}">
                <a16:creationId xmlns:a16="http://schemas.microsoft.com/office/drawing/2014/main" id="{BA1059BF-8445-064A-A107-B34148D5600C}"/>
              </a:ext>
            </a:extLst>
          </p:cNvPr>
          <p:cNvSpPr txBox="1"/>
          <p:nvPr/>
        </p:nvSpPr>
        <p:spPr>
          <a:xfrm>
            <a:off x="9502537" y="5740860"/>
            <a:ext cx="2475958" cy="338554"/>
          </a:xfrm>
          <a:prstGeom prst="rect">
            <a:avLst/>
          </a:prstGeom>
          <a:noFill/>
        </p:spPr>
        <p:txBody>
          <a:bodyPr wrap="square">
            <a:spAutoFit/>
          </a:bodyPr>
          <a:lstStyle/>
          <a:p>
            <a:r>
              <a:rPr lang="en-US" sz="1600" b="1" dirty="0">
                <a:solidFill>
                  <a:schemeClr val="bg1"/>
                </a:solidFill>
                <a:latin typeface="Aptos Display" panose="020B0004020202020204" pitchFamily="34" charset="0"/>
              </a:rPr>
              <a:t>HEALTH PROTECTION</a:t>
            </a:r>
          </a:p>
        </p:txBody>
      </p:sp>
    </p:spTree>
    <p:extLst>
      <p:ext uri="{BB962C8B-B14F-4D97-AF65-F5344CB8AC3E}">
        <p14:creationId xmlns:p14="http://schemas.microsoft.com/office/powerpoint/2010/main" val="2224033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9881D-35F3-7062-3DB1-64DDB73CD13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043A5553-206F-42C8-092B-94E87E299BCC}"/>
              </a:ext>
            </a:extLst>
          </p:cNvPr>
          <p:cNvSpPr txBox="1"/>
          <p:nvPr/>
        </p:nvSpPr>
        <p:spPr>
          <a:xfrm>
            <a:off x="9581043" y="708101"/>
            <a:ext cx="2376264" cy="800219"/>
          </a:xfrm>
          <a:prstGeom prst="rect">
            <a:avLst/>
          </a:prstGeom>
          <a:noFill/>
        </p:spPr>
        <p:txBody>
          <a:bodyPr wrap="square">
            <a:spAutoFit/>
          </a:bodyPr>
          <a:lstStyle/>
          <a:p>
            <a:pPr algn="l" fontAlgn="base"/>
            <a:r>
              <a:rPr lang="en-US" sz="1600" b="1" i="0" dirty="0">
                <a:effectLst/>
                <a:latin typeface="Aptos Display" panose="020B0004020202020204" pitchFamily="34" charset="0"/>
              </a:rPr>
              <a:t>Kick-off Meeting </a:t>
            </a:r>
            <a:endParaRPr lang="hr-BA" sz="1600" b="1" i="0" dirty="0">
              <a:effectLst/>
              <a:latin typeface="Aptos Display" panose="020B0004020202020204" pitchFamily="34" charset="0"/>
            </a:endParaRPr>
          </a:p>
          <a:p>
            <a:pPr algn="l" fontAlgn="base"/>
            <a:r>
              <a:rPr lang="en-US" sz="1200" b="0" i="0" dirty="0">
                <a:effectLst/>
                <a:latin typeface="Aptos Display" panose="020B0004020202020204" pitchFamily="34" charset="0"/>
              </a:rPr>
              <a:t>1-2 March 2023 at the </a:t>
            </a:r>
            <a:endParaRPr lang="hr-BA" sz="1200" b="0" i="0" dirty="0">
              <a:effectLst/>
              <a:latin typeface="Aptos Display" panose="020B0004020202020204" pitchFamily="34" charset="0"/>
            </a:endParaRPr>
          </a:p>
          <a:p>
            <a:pPr algn="l" fontAlgn="base"/>
            <a:r>
              <a:rPr lang="en-US" b="1" i="0" dirty="0">
                <a:effectLst/>
                <a:latin typeface="Aptos Display" panose="020B0004020202020204" pitchFamily="34" charset="0"/>
              </a:rPr>
              <a:t>University of Mitrovica</a:t>
            </a:r>
          </a:p>
        </p:txBody>
      </p:sp>
      <p:pic>
        <p:nvPicPr>
          <p:cNvPr id="5" name="Picture 4" descr="A group of people sitting in chairs&#10;&#10;Description automatically generated">
            <a:extLst>
              <a:ext uri="{FF2B5EF4-FFF2-40B4-BE49-F238E27FC236}">
                <a16:creationId xmlns:a16="http://schemas.microsoft.com/office/drawing/2014/main" id="{E3ACF141-3FF9-83C8-9594-4F660018B6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6138" y="1914013"/>
            <a:ext cx="4799479" cy="2241356"/>
          </a:xfrm>
          <a:prstGeom prst="rect">
            <a:avLst/>
          </a:prstGeom>
        </p:spPr>
      </p:pic>
      <p:pic>
        <p:nvPicPr>
          <p:cNvPr id="15" name="Picture 14" descr="A group of men sitting at a table&#10;&#10;Description automatically generated">
            <a:extLst>
              <a:ext uri="{FF2B5EF4-FFF2-40B4-BE49-F238E27FC236}">
                <a16:creationId xmlns:a16="http://schemas.microsoft.com/office/drawing/2014/main" id="{2B0C6951-4E03-FD5F-A174-FA35D1099A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6160" y="4209357"/>
            <a:ext cx="4273248" cy="1995607"/>
          </a:xfrm>
          <a:prstGeom prst="rect">
            <a:avLst/>
          </a:prstGeom>
        </p:spPr>
      </p:pic>
      <p:pic>
        <p:nvPicPr>
          <p:cNvPr id="4" name="Picture 3" descr="A group of people sitting in a classroom&#10;&#10;Description automatically generated">
            <a:extLst>
              <a:ext uri="{FF2B5EF4-FFF2-40B4-BE49-F238E27FC236}">
                <a16:creationId xmlns:a16="http://schemas.microsoft.com/office/drawing/2014/main" id="{1421CB12-16A0-1044-69EA-5299EE8AF3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757" y="1534873"/>
            <a:ext cx="5141156" cy="2400920"/>
          </a:xfrm>
          <a:prstGeom prst="rect">
            <a:avLst/>
          </a:prstGeom>
        </p:spPr>
      </p:pic>
      <p:pic>
        <p:nvPicPr>
          <p:cNvPr id="7" name="Picture 6" descr="A person standing in front of a screen&#10;&#10;Description automatically generated">
            <a:extLst>
              <a:ext uri="{FF2B5EF4-FFF2-40B4-BE49-F238E27FC236}">
                <a16:creationId xmlns:a16="http://schemas.microsoft.com/office/drawing/2014/main" id="{B8FDE706-700D-F84B-DE61-7FD9B4BD075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627"/>
          <a:stretch/>
        </p:blipFill>
        <p:spPr>
          <a:xfrm rot="5400000">
            <a:off x="4691016" y="3516211"/>
            <a:ext cx="2981407" cy="2188836"/>
          </a:xfrm>
          <a:prstGeom prst="rect">
            <a:avLst/>
          </a:prstGeom>
        </p:spPr>
      </p:pic>
      <p:sp>
        <p:nvSpPr>
          <p:cNvPr id="8" name="Title 1">
            <a:extLst>
              <a:ext uri="{FF2B5EF4-FFF2-40B4-BE49-F238E27FC236}">
                <a16:creationId xmlns:a16="http://schemas.microsoft.com/office/drawing/2014/main" id="{0B19D9B5-9270-5A7D-19CE-B696C093487B}"/>
              </a:ext>
            </a:extLst>
          </p:cNvPr>
          <p:cNvSpPr txBox="1">
            <a:spLocks/>
          </p:cNvSpPr>
          <p:nvPr/>
        </p:nvSpPr>
        <p:spPr>
          <a:xfrm>
            <a:off x="420496" y="836712"/>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10" name="Picture 9" descr="A group of people sitting in chairs&#10;&#10;Description automatically generated">
            <a:extLst>
              <a:ext uri="{FF2B5EF4-FFF2-40B4-BE49-F238E27FC236}">
                <a16:creationId xmlns:a16="http://schemas.microsoft.com/office/drawing/2014/main" id="{F9EA79D0-7484-8419-6070-6F0DB9865F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3826" y="4086483"/>
            <a:ext cx="4799478" cy="2241356"/>
          </a:xfrm>
          <a:prstGeom prst="rect">
            <a:avLst/>
          </a:prstGeom>
        </p:spPr>
      </p:pic>
      <p:pic>
        <p:nvPicPr>
          <p:cNvPr id="3074" name="Picture 2" descr="Универзитет у Приштини са привременим седиштем у Косовској Митровици Logo">
            <a:extLst>
              <a:ext uri="{FF2B5EF4-FFF2-40B4-BE49-F238E27FC236}">
                <a16:creationId xmlns:a16="http://schemas.microsoft.com/office/drawing/2014/main" id="{BECBAEE7-3B2E-F4AF-605E-09C490D6C8F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1201" y="1395715"/>
            <a:ext cx="4679083" cy="51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222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A67A7-07EA-F7E5-E668-ECE28433D93E}"/>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05570F0-9D27-DBC6-F1C9-C41DAAEB1328}"/>
              </a:ext>
            </a:extLst>
          </p:cNvPr>
          <p:cNvSpPr txBox="1"/>
          <p:nvPr/>
        </p:nvSpPr>
        <p:spPr>
          <a:xfrm>
            <a:off x="8040216" y="745249"/>
            <a:ext cx="2353160" cy="830997"/>
          </a:xfrm>
          <a:prstGeom prst="rect">
            <a:avLst/>
          </a:prstGeom>
          <a:noFill/>
        </p:spPr>
        <p:txBody>
          <a:bodyPr wrap="square">
            <a:spAutoFit/>
          </a:bodyPr>
          <a:lstStyle/>
          <a:p>
            <a:r>
              <a:rPr lang="en-US" sz="1200"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Workshop in </a:t>
            </a:r>
            <a:endParaRPr lang="hr-BA" sz="1200"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endParaRPr>
          </a:p>
          <a:p>
            <a:r>
              <a:rPr lang="hr-BA" b="1" dirty="0">
                <a:solidFill>
                  <a:srgbClr val="002060"/>
                </a:solidFill>
                <a:latin typeface="Aptos Display" panose="020B0004020202020204" pitchFamily="34" charset="0"/>
                <a:ea typeface="Calibri" panose="020F0502020204030204" pitchFamily="34" charset="0"/>
                <a:cs typeface="Times New Roman" panose="02020603050405020304" pitchFamily="18" charset="0"/>
              </a:rPr>
              <a:t>University  of </a:t>
            </a:r>
            <a:r>
              <a:rPr lang="hr-BA" sz="1800"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Maribor </a:t>
            </a:r>
          </a:p>
          <a:p>
            <a:r>
              <a:rPr lang="hr-BA" sz="1800"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17</a:t>
            </a:r>
            <a:r>
              <a:rPr lang="hr-BA" sz="1800" dirty="0">
                <a:effectLst/>
                <a:latin typeface="Aptos Display" panose="020B0004020202020204" pitchFamily="34" charset="0"/>
                <a:ea typeface="Calibri" panose="020F0502020204030204" pitchFamily="34" charset="0"/>
                <a:cs typeface="Times New Roman" panose="02020603050405020304" pitchFamily="18" charset="0"/>
              </a:rPr>
              <a:t>-21</a:t>
            </a:r>
            <a:r>
              <a:rPr lang="en-US" sz="1800" dirty="0">
                <a:effectLst/>
                <a:latin typeface="Aptos Display" panose="020B0004020202020204" pitchFamily="34" charset="0"/>
                <a:ea typeface="Calibri" panose="020F0502020204030204" pitchFamily="34" charset="0"/>
                <a:cs typeface="Times New Roman" panose="02020603050405020304" pitchFamily="18" charset="0"/>
              </a:rPr>
              <a:t> </a:t>
            </a:r>
            <a:r>
              <a:rPr lang="hr-BA" sz="1800" dirty="0">
                <a:effectLst/>
                <a:latin typeface="Aptos Display" panose="020B0004020202020204" pitchFamily="34" charset="0"/>
                <a:ea typeface="Calibri" panose="020F0502020204030204" pitchFamily="34" charset="0"/>
                <a:cs typeface="Times New Roman" panose="02020603050405020304" pitchFamily="18" charset="0"/>
              </a:rPr>
              <a:t>April</a:t>
            </a:r>
            <a:r>
              <a:rPr lang="en-US" sz="1800" dirty="0">
                <a:effectLst/>
                <a:latin typeface="Aptos Display" panose="020B0004020202020204" pitchFamily="34" charset="0"/>
                <a:ea typeface="Calibri" panose="020F0502020204030204" pitchFamily="34" charset="0"/>
                <a:cs typeface="Times New Roman" panose="02020603050405020304" pitchFamily="18" charset="0"/>
              </a:rPr>
              <a:t> 2023</a:t>
            </a:r>
          </a:p>
        </p:txBody>
      </p:sp>
      <p:pic>
        <p:nvPicPr>
          <p:cNvPr id="11" name="Picture 10" descr="A person standing in front of a table with other people sitting around it&#10;&#10;Description automatically generated">
            <a:extLst>
              <a:ext uri="{FF2B5EF4-FFF2-40B4-BE49-F238E27FC236}">
                <a16:creationId xmlns:a16="http://schemas.microsoft.com/office/drawing/2014/main" id="{1CE408C1-6486-D52A-88F1-B26BC02085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570" y="1700808"/>
            <a:ext cx="4024800" cy="1879582"/>
          </a:xfrm>
          <a:prstGeom prst="rect">
            <a:avLst/>
          </a:prstGeom>
        </p:spPr>
      </p:pic>
      <p:pic>
        <p:nvPicPr>
          <p:cNvPr id="13" name="Picture 12" descr="A group of people standing in a meeting room&#10;&#10;Description automatically generated">
            <a:extLst>
              <a:ext uri="{FF2B5EF4-FFF2-40B4-BE49-F238E27FC236}">
                <a16:creationId xmlns:a16="http://schemas.microsoft.com/office/drawing/2014/main" id="{B4AC6705-105D-0B42-5E9B-442FE8F038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905" y="3927337"/>
            <a:ext cx="4779975" cy="2232248"/>
          </a:xfrm>
          <a:prstGeom prst="rect">
            <a:avLst/>
          </a:prstGeom>
        </p:spPr>
      </p:pic>
      <p:pic>
        <p:nvPicPr>
          <p:cNvPr id="15" name="Picture 14" descr="A group of people sitting at tables in a room&#10;&#10;Description automatically generated">
            <a:extLst>
              <a:ext uri="{FF2B5EF4-FFF2-40B4-BE49-F238E27FC236}">
                <a16:creationId xmlns:a16="http://schemas.microsoft.com/office/drawing/2014/main" id="{932DEB5E-C543-D9F7-750E-35331F729A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1255" y="1661772"/>
            <a:ext cx="5013137" cy="2676044"/>
          </a:xfrm>
          <a:prstGeom prst="rect">
            <a:avLst/>
          </a:prstGeom>
        </p:spPr>
      </p:pic>
      <p:pic>
        <p:nvPicPr>
          <p:cNvPr id="18" name="Picture 17" descr="A road with trees and buildings&#10;&#10;Description automatically generated">
            <a:extLst>
              <a:ext uri="{FF2B5EF4-FFF2-40B4-BE49-F238E27FC236}">
                <a16:creationId xmlns:a16="http://schemas.microsoft.com/office/drawing/2014/main" id="{9737A0C0-8FF9-3282-5BC2-86B4A69492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161246" y="4036816"/>
            <a:ext cx="2789157" cy="1573525"/>
          </a:xfrm>
          <a:prstGeom prst="rect">
            <a:avLst/>
          </a:prstGeom>
        </p:spPr>
      </p:pic>
      <p:pic>
        <p:nvPicPr>
          <p:cNvPr id="29" name="Picture 28" descr="A person standing in front of a computer&#10;&#10;Description automatically generated">
            <a:extLst>
              <a:ext uri="{FF2B5EF4-FFF2-40B4-BE49-F238E27FC236}">
                <a16:creationId xmlns:a16="http://schemas.microsoft.com/office/drawing/2014/main" id="{04F73D5A-5C1A-817A-6009-6BB6FC61D1B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9447735" y="2414493"/>
            <a:ext cx="2824469" cy="1319027"/>
          </a:xfrm>
          <a:prstGeom prst="rect">
            <a:avLst/>
          </a:prstGeom>
        </p:spPr>
      </p:pic>
      <p:pic>
        <p:nvPicPr>
          <p:cNvPr id="35" name="Picture 34" descr="A person standing in front of a table&#10;&#10;Description automatically generated">
            <a:extLst>
              <a:ext uri="{FF2B5EF4-FFF2-40B4-BE49-F238E27FC236}">
                <a16:creationId xmlns:a16="http://schemas.microsoft.com/office/drawing/2014/main" id="{C830C38E-EA8E-8098-D330-F238DC725F2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4128"/>
          <a:stretch/>
        </p:blipFill>
        <p:spPr>
          <a:xfrm rot="5400000">
            <a:off x="8113352" y="4072481"/>
            <a:ext cx="2442552" cy="1731655"/>
          </a:xfrm>
          <a:prstGeom prst="rect">
            <a:avLst/>
          </a:prstGeom>
        </p:spPr>
      </p:pic>
      <p:sp>
        <p:nvSpPr>
          <p:cNvPr id="7" name="Title 1">
            <a:extLst>
              <a:ext uri="{FF2B5EF4-FFF2-40B4-BE49-F238E27FC236}">
                <a16:creationId xmlns:a16="http://schemas.microsoft.com/office/drawing/2014/main" id="{9C049503-1D04-7DD1-D038-E0CA2EDE17A4}"/>
              </a:ext>
            </a:extLst>
          </p:cNvPr>
          <p:cNvSpPr txBox="1">
            <a:spLocks/>
          </p:cNvSpPr>
          <p:nvPr/>
        </p:nvSpPr>
        <p:spPr>
          <a:xfrm>
            <a:off x="420496" y="836712"/>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5" name="Picture 4">
            <a:extLst>
              <a:ext uri="{FF2B5EF4-FFF2-40B4-BE49-F238E27FC236}">
                <a16:creationId xmlns:a16="http://schemas.microsoft.com/office/drawing/2014/main" id="{0BFDDA71-D42A-7541-8A60-6292A3FE55D5}"/>
              </a:ext>
            </a:extLst>
          </p:cNvPr>
          <p:cNvPicPr>
            <a:picLocks noChangeAspect="1"/>
          </p:cNvPicPr>
          <p:nvPr/>
        </p:nvPicPr>
        <p:blipFill>
          <a:blip r:embed="rId8"/>
          <a:stretch>
            <a:fillRect/>
          </a:stretch>
        </p:blipFill>
        <p:spPr>
          <a:xfrm>
            <a:off x="10248952" y="584754"/>
            <a:ext cx="1923810" cy="1000000"/>
          </a:xfrm>
          <a:prstGeom prst="rect">
            <a:avLst/>
          </a:prstGeom>
        </p:spPr>
      </p:pic>
    </p:spTree>
    <p:extLst>
      <p:ext uri="{BB962C8B-B14F-4D97-AF65-F5344CB8AC3E}">
        <p14:creationId xmlns:p14="http://schemas.microsoft.com/office/powerpoint/2010/main" val="1573229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FB316-4EE0-FFCA-230F-E3007DF6A30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2F159E0-6ABB-09E7-2ED6-46E9C85DF8AA}"/>
              </a:ext>
            </a:extLst>
          </p:cNvPr>
          <p:cNvSpPr txBox="1"/>
          <p:nvPr/>
        </p:nvSpPr>
        <p:spPr>
          <a:xfrm>
            <a:off x="6133218" y="733746"/>
            <a:ext cx="4604077" cy="738664"/>
          </a:xfrm>
          <a:prstGeom prst="rect">
            <a:avLst/>
          </a:prstGeom>
          <a:noFill/>
        </p:spPr>
        <p:txBody>
          <a:bodyPr wrap="square">
            <a:spAutoFit/>
          </a:bodyPr>
          <a:lstStyle/>
          <a:p>
            <a:pPr fontAlgn="base"/>
            <a:r>
              <a:rPr lang="en-US"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Training for teaching staff at </a:t>
            </a:r>
            <a:endParaRPr lang="hr-BA"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endParaRPr>
          </a:p>
          <a:p>
            <a:pPr fontAlgn="base"/>
            <a:r>
              <a:rPr lang="en-US"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Technical University of Crete, Greece</a:t>
            </a:r>
            <a:endParaRPr lang="hr-BA"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endParaRPr>
          </a:p>
          <a:p>
            <a:pPr fontAlgn="base"/>
            <a:r>
              <a:rPr lang="en-US"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a:t>
            </a:r>
            <a:r>
              <a:rPr lang="en-US" sz="1200" dirty="0">
                <a:effectLst/>
                <a:latin typeface="Cambria" panose="02040503050406030204" pitchFamily="18" charset="0"/>
                <a:ea typeface="Calibri" panose="020F0502020204030204" pitchFamily="34" charset="0"/>
                <a:cs typeface="Times New Roman" panose="02020603050405020304" pitchFamily="18" charset="0"/>
              </a:rPr>
              <a:t>6</a:t>
            </a:r>
            <a:r>
              <a:rPr lang="en-US" sz="1200" baseline="30000" dirty="0">
                <a:effectLst/>
                <a:latin typeface="Cambria" panose="02040503050406030204" pitchFamily="18" charset="0"/>
                <a:ea typeface="Calibri" panose="020F0502020204030204" pitchFamily="34" charset="0"/>
                <a:cs typeface="Times New Roman" panose="02020603050405020304" pitchFamily="18" charset="0"/>
              </a:rPr>
              <a:t>th</a:t>
            </a:r>
            <a:r>
              <a:rPr lang="en-US" sz="1200" dirty="0">
                <a:effectLst/>
                <a:latin typeface="Cambria" panose="02040503050406030204" pitchFamily="18" charset="0"/>
                <a:ea typeface="Calibri" panose="020F0502020204030204" pitchFamily="34" charset="0"/>
                <a:cs typeface="Times New Roman" panose="02020603050405020304" pitchFamily="18" charset="0"/>
              </a:rPr>
              <a:t> -8</a:t>
            </a:r>
            <a:r>
              <a:rPr lang="en-US" sz="1200" baseline="30000" dirty="0">
                <a:effectLst/>
                <a:latin typeface="Cambria" panose="02040503050406030204" pitchFamily="18" charset="0"/>
                <a:ea typeface="Calibri" panose="020F0502020204030204" pitchFamily="34" charset="0"/>
                <a:cs typeface="Times New Roman" panose="02020603050405020304" pitchFamily="18" charset="0"/>
              </a:rPr>
              <a:t>th</a:t>
            </a:r>
            <a:r>
              <a:rPr lang="en-US" sz="1200" dirty="0">
                <a:effectLst/>
                <a:latin typeface="Cambria" panose="02040503050406030204" pitchFamily="18" charset="0"/>
                <a:ea typeface="Calibri" panose="020F0502020204030204" pitchFamily="34" charset="0"/>
                <a:cs typeface="Times New Roman" panose="02020603050405020304" pitchFamily="18" charset="0"/>
              </a:rPr>
              <a:t> June 2023</a:t>
            </a:r>
          </a:p>
        </p:txBody>
      </p:sp>
      <p:pic>
        <p:nvPicPr>
          <p:cNvPr id="7" name="Picture 6" descr="A group of people sitting at a table&#10;&#10;Description automatically generated">
            <a:extLst>
              <a:ext uri="{FF2B5EF4-FFF2-40B4-BE49-F238E27FC236}">
                <a16:creationId xmlns:a16="http://schemas.microsoft.com/office/drawing/2014/main" id="{9833CE45-9834-AA4B-62B1-C8CBF71FA7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07" y="1695766"/>
            <a:ext cx="3635567" cy="1697810"/>
          </a:xfrm>
          <a:prstGeom prst="rect">
            <a:avLst/>
          </a:prstGeom>
        </p:spPr>
      </p:pic>
      <p:pic>
        <p:nvPicPr>
          <p:cNvPr id="11" name="Picture 10" descr="A group of people in a room&#10;&#10;Description automatically generated">
            <a:extLst>
              <a:ext uri="{FF2B5EF4-FFF2-40B4-BE49-F238E27FC236}">
                <a16:creationId xmlns:a16="http://schemas.microsoft.com/office/drawing/2014/main" id="{A49076ED-AF35-9E48-5D8F-7607F6C6F9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2148" y="1845003"/>
            <a:ext cx="3390906" cy="1583553"/>
          </a:xfrm>
          <a:prstGeom prst="rect">
            <a:avLst/>
          </a:prstGeom>
        </p:spPr>
      </p:pic>
      <p:sp>
        <p:nvSpPr>
          <p:cNvPr id="6" name="Title 1">
            <a:extLst>
              <a:ext uri="{FF2B5EF4-FFF2-40B4-BE49-F238E27FC236}">
                <a16:creationId xmlns:a16="http://schemas.microsoft.com/office/drawing/2014/main" id="{ACCAD43C-C113-5264-A3ED-AECBEB1F78C0}"/>
              </a:ext>
            </a:extLst>
          </p:cNvPr>
          <p:cNvSpPr txBox="1">
            <a:spLocks/>
          </p:cNvSpPr>
          <p:nvPr/>
        </p:nvSpPr>
        <p:spPr>
          <a:xfrm>
            <a:off x="420496" y="836712"/>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14" name="Picture 13" descr="A group of people sitting at a table&#10;&#10;Description automatically generated">
            <a:extLst>
              <a:ext uri="{FF2B5EF4-FFF2-40B4-BE49-F238E27FC236}">
                <a16:creationId xmlns:a16="http://schemas.microsoft.com/office/drawing/2014/main" id="{030579F2-A06A-A8D1-2B6F-47F62632EB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28" y="3531390"/>
            <a:ext cx="5272963" cy="2462474"/>
          </a:xfrm>
          <a:prstGeom prst="rect">
            <a:avLst/>
          </a:prstGeom>
        </p:spPr>
      </p:pic>
      <p:pic>
        <p:nvPicPr>
          <p:cNvPr id="17" name="Picture 16" descr="A group of people standing in front of a building&#10;&#10;Description automatically generated">
            <a:extLst>
              <a:ext uri="{FF2B5EF4-FFF2-40B4-BE49-F238E27FC236}">
                <a16:creationId xmlns:a16="http://schemas.microsoft.com/office/drawing/2014/main" id="{02233C3A-9586-D9CD-D659-97712DFD38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7601" y="3728962"/>
            <a:ext cx="5087888" cy="2376044"/>
          </a:xfrm>
          <a:prstGeom prst="rect">
            <a:avLst/>
          </a:prstGeom>
        </p:spPr>
      </p:pic>
      <p:pic>
        <p:nvPicPr>
          <p:cNvPr id="12" name="Picture 11" descr="A group of people in a room&#10;&#10;Description automatically generated">
            <a:extLst>
              <a:ext uri="{FF2B5EF4-FFF2-40B4-BE49-F238E27FC236}">
                <a16:creationId xmlns:a16="http://schemas.microsoft.com/office/drawing/2014/main" id="{6783B45D-FE2C-4388-DAE4-E68BA7D4EC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4112" y="1772816"/>
            <a:ext cx="4831808" cy="2256455"/>
          </a:xfrm>
          <a:prstGeom prst="rect">
            <a:avLst/>
          </a:prstGeom>
        </p:spPr>
      </p:pic>
      <p:pic>
        <p:nvPicPr>
          <p:cNvPr id="4098" name="Picture 2" descr="Logo of the Technical University of Crete">
            <a:extLst>
              <a:ext uri="{FF2B5EF4-FFF2-40B4-BE49-F238E27FC236}">
                <a16:creationId xmlns:a16="http://schemas.microsoft.com/office/drawing/2014/main" id="{06915495-2109-6B63-B1CD-9CC6270049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39048" y="476672"/>
            <a:ext cx="981075"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757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945A-BF74-02FE-82E3-DE832AD8E4F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7ED2902E-643C-2A6D-0D58-98D3124D54CA}"/>
              </a:ext>
            </a:extLst>
          </p:cNvPr>
          <p:cNvSpPr txBox="1"/>
          <p:nvPr/>
        </p:nvSpPr>
        <p:spPr>
          <a:xfrm>
            <a:off x="6732030" y="688630"/>
            <a:ext cx="2795183" cy="738664"/>
          </a:xfrm>
          <a:prstGeom prst="rect">
            <a:avLst/>
          </a:prstGeom>
          <a:noFill/>
        </p:spPr>
        <p:txBody>
          <a:bodyPr wrap="square">
            <a:spAutoFit/>
          </a:bodyPr>
          <a:lstStyle/>
          <a:p>
            <a:r>
              <a:rPr lang="en-US" sz="1200"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Training for teaching staff </a:t>
            </a:r>
            <a:r>
              <a:rPr lang="de-AT" sz="1200" dirty="0">
                <a:solidFill>
                  <a:srgbClr val="000000"/>
                </a:solidFill>
                <a:effectLst/>
                <a:latin typeface="Aptos Display" panose="020B0004020202020204" pitchFamily="34" charset="0"/>
                <a:ea typeface="Calibri" panose="020F0502020204030204" pitchFamily="34" charset="0"/>
                <a:cs typeface="Calibri" panose="020F0502020204030204" pitchFamily="34" charset="0"/>
              </a:rPr>
              <a:t>,</a:t>
            </a:r>
            <a:endParaRPr lang="hr-BA" sz="1200" dirty="0">
              <a:solidFill>
                <a:srgbClr val="000000"/>
              </a:solidFill>
              <a:effectLst/>
              <a:latin typeface="Aptos Display" panose="020B0004020202020204" pitchFamily="34" charset="0"/>
              <a:ea typeface="Calibri" panose="020F0502020204030204" pitchFamily="34" charset="0"/>
              <a:cs typeface="Calibri" panose="020F0502020204030204" pitchFamily="34" charset="0"/>
            </a:endParaRPr>
          </a:p>
          <a:p>
            <a:r>
              <a:rPr lang="hr-BA" sz="1400" dirty="0">
                <a:solidFill>
                  <a:srgbClr val="000000"/>
                </a:solidFill>
                <a:effectLst/>
                <a:latin typeface="Aptos Display" panose="020B0004020202020204" pitchFamily="34" charset="0"/>
                <a:ea typeface="Calibri" panose="020F0502020204030204" pitchFamily="34" charset="0"/>
                <a:cs typeface="Calibri" panose="020F0502020204030204" pitchFamily="34" charset="0"/>
              </a:rPr>
              <a:t> </a:t>
            </a:r>
            <a:r>
              <a:rPr lang="en-US" b="1" dirty="0" err="1">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Óbuda</a:t>
            </a:r>
            <a:r>
              <a:rPr lang="en-US"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 University, Hungary </a:t>
            </a:r>
            <a:endParaRPr lang="hr-BA"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endParaRPr>
          </a:p>
          <a:p>
            <a:r>
              <a:rPr lang="en-US" sz="1200" dirty="0">
                <a:effectLst/>
                <a:latin typeface="Aptos Display" panose="020B0004020202020204" pitchFamily="34" charset="0"/>
                <a:ea typeface="Calibri" panose="020F0502020204030204" pitchFamily="34" charset="0"/>
                <a:cs typeface="Times New Roman" panose="02020603050405020304" pitchFamily="18" charset="0"/>
              </a:rPr>
              <a:t>26</a:t>
            </a:r>
            <a:r>
              <a:rPr lang="en-US" sz="1200" baseline="30000" dirty="0">
                <a:effectLst/>
                <a:latin typeface="Aptos Display" panose="020B0004020202020204" pitchFamily="34" charset="0"/>
                <a:ea typeface="Calibri" panose="020F0502020204030204" pitchFamily="34" charset="0"/>
                <a:cs typeface="Times New Roman" panose="02020603050405020304" pitchFamily="18" charset="0"/>
              </a:rPr>
              <a:t>th</a:t>
            </a:r>
            <a:r>
              <a:rPr lang="en-US" sz="1200" dirty="0">
                <a:effectLst/>
                <a:latin typeface="Aptos Display" panose="020B0004020202020204" pitchFamily="34" charset="0"/>
                <a:ea typeface="Calibri" panose="020F0502020204030204" pitchFamily="34" charset="0"/>
                <a:cs typeface="Times New Roman" panose="02020603050405020304" pitchFamily="18" charset="0"/>
              </a:rPr>
              <a:t> -28</a:t>
            </a:r>
            <a:r>
              <a:rPr lang="en-US" sz="1200" baseline="30000" dirty="0">
                <a:effectLst/>
                <a:latin typeface="Aptos Display" panose="020B0004020202020204" pitchFamily="34" charset="0"/>
                <a:ea typeface="Calibri" panose="020F0502020204030204" pitchFamily="34" charset="0"/>
                <a:cs typeface="Times New Roman" panose="02020603050405020304" pitchFamily="18" charset="0"/>
              </a:rPr>
              <a:t>th</a:t>
            </a:r>
            <a:r>
              <a:rPr lang="en-US" sz="1200" dirty="0">
                <a:effectLst/>
                <a:latin typeface="Aptos Display" panose="020B0004020202020204" pitchFamily="34" charset="0"/>
                <a:ea typeface="Calibri" panose="020F0502020204030204" pitchFamily="34" charset="0"/>
                <a:cs typeface="Times New Roman" panose="02020603050405020304" pitchFamily="18" charset="0"/>
              </a:rPr>
              <a:t> September 2023</a:t>
            </a:r>
            <a:endParaRPr lang="hr-BA" sz="1200" dirty="0">
              <a:effectLst/>
              <a:latin typeface="Aptos Display" panose="020B0004020202020204" pitchFamily="34" charset="0"/>
              <a:ea typeface="Calibri" panose="020F0502020204030204" pitchFamily="34" charset="0"/>
              <a:cs typeface="Times New Roman" panose="02020603050405020304" pitchFamily="18" charset="0"/>
            </a:endParaRPr>
          </a:p>
        </p:txBody>
      </p:sp>
      <p:pic>
        <p:nvPicPr>
          <p:cNvPr id="6" name="Picture 5" descr="A person giving a presentation&#10;&#10;Description automatically generated">
            <a:extLst>
              <a:ext uri="{FF2B5EF4-FFF2-40B4-BE49-F238E27FC236}">
                <a16:creationId xmlns:a16="http://schemas.microsoft.com/office/drawing/2014/main" id="{D89FA83A-7610-8960-7D77-5FB1B58D74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529" y="1595138"/>
            <a:ext cx="3784762" cy="1767484"/>
          </a:xfrm>
          <a:prstGeom prst="rect">
            <a:avLst/>
          </a:prstGeom>
        </p:spPr>
      </p:pic>
      <p:pic>
        <p:nvPicPr>
          <p:cNvPr id="15" name="Picture 14" descr="A child standing in a room&#10;&#10;Description automatically generated">
            <a:extLst>
              <a:ext uri="{FF2B5EF4-FFF2-40B4-BE49-F238E27FC236}">
                <a16:creationId xmlns:a16="http://schemas.microsoft.com/office/drawing/2014/main" id="{9D0229FF-CD5F-D89A-2EC1-536BB9FAC1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014683" y="2327332"/>
            <a:ext cx="2952126" cy="1483179"/>
          </a:xfrm>
          <a:prstGeom prst="rect">
            <a:avLst/>
          </a:prstGeom>
        </p:spPr>
      </p:pic>
      <p:pic>
        <p:nvPicPr>
          <p:cNvPr id="24" name="Picture 23" descr="A person standing in front of a projector screen&#10;&#10;Description automatically generated">
            <a:extLst>
              <a:ext uri="{FF2B5EF4-FFF2-40B4-BE49-F238E27FC236}">
                <a16:creationId xmlns:a16="http://schemas.microsoft.com/office/drawing/2014/main" id="{99CDBEFF-DD8C-D4DF-FC8C-B1F6A22E8B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6184" y="1595137"/>
            <a:ext cx="3784762" cy="2152853"/>
          </a:xfrm>
          <a:prstGeom prst="rect">
            <a:avLst/>
          </a:prstGeom>
        </p:spPr>
      </p:pic>
      <p:pic>
        <p:nvPicPr>
          <p:cNvPr id="43" name="Picture 42" descr="A group of people standing around a vehicle&#10;&#10;Description automatically generated">
            <a:extLst>
              <a:ext uri="{FF2B5EF4-FFF2-40B4-BE49-F238E27FC236}">
                <a16:creationId xmlns:a16="http://schemas.microsoft.com/office/drawing/2014/main" id="{73674C37-07DA-EE5F-2B88-4EB085F516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8182436" y="2539216"/>
            <a:ext cx="4889824" cy="2396291"/>
          </a:xfrm>
          <a:prstGeom prst="rect">
            <a:avLst/>
          </a:prstGeom>
        </p:spPr>
      </p:pic>
      <p:sp>
        <p:nvSpPr>
          <p:cNvPr id="5" name="Title 1">
            <a:extLst>
              <a:ext uri="{FF2B5EF4-FFF2-40B4-BE49-F238E27FC236}">
                <a16:creationId xmlns:a16="http://schemas.microsoft.com/office/drawing/2014/main" id="{3725467D-C3AE-2BE8-C15E-56FAF4C436F2}"/>
              </a:ext>
            </a:extLst>
          </p:cNvPr>
          <p:cNvSpPr txBox="1">
            <a:spLocks/>
          </p:cNvSpPr>
          <p:nvPr/>
        </p:nvSpPr>
        <p:spPr>
          <a:xfrm>
            <a:off x="564513" y="764704"/>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8" name="Picture 7" descr="A group of people sitting at tables&#10;&#10;Description automatically generated">
            <a:extLst>
              <a:ext uri="{FF2B5EF4-FFF2-40B4-BE49-F238E27FC236}">
                <a16:creationId xmlns:a16="http://schemas.microsoft.com/office/drawing/2014/main" id="{64C8C593-3409-5605-926A-7531022C5EF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488"/>
          <a:stretch/>
        </p:blipFill>
        <p:spPr>
          <a:xfrm>
            <a:off x="45300" y="3649882"/>
            <a:ext cx="4182712" cy="2155382"/>
          </a:xfrm>
          <a:prstGeom prst="rect">
            <a:avLst/>
          </a:prstGeom>
        </p:spPr>
      </p:pic>
      <p:pic>
        <p:nvPicPr>
          <p:cNvPr id="16" name="Picture 15" descr="A group of people standing in a room&#10;&#10;Description automatically generated">
            <a:extLst>
              <a:ext uri="{FF2B5EF4-FFF2-40B4-BE49-F238E27FC236}">
                <a16:creationId xmlns:a16="http://schemas.microsoft.com/office/drawing/2014/main" id="{58BF83C0-8C3F-C3D7-280E-11D00A7000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46712" y="3737361"/>
            <a:ext cx="5074857" cy="2369958"/>
          </a:xfrm>
          <a:prstGeom prst="rect">
            <a:avLst/>
          </a:prstGeom>
        </p:spPr>
      </p:pic>
      <p:pic>
        <p:nvPicPr>
          <p:cNvPr id="5122" name="Picture 2" descr="ÓU Logo">
            <a:extLst>
              <a:ext uri="{FF2B5EF4-FFF2-40B4-BE49-F238E27FC236}">
                <a16:creationId xmlns:a16="http://schemas.microsoft.com/office/drawing/2014/main" id="{9BC143A2-EAB8-F35C-9BE7-BF1B40995E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12894" y="797875"/>
            <a:ext cx="2326920" cy="581730"/>
          </a:xfrm>
          <a:prstGeom prst="rect">
            <a:avLst/>
          </a:prstGeom>
          <a:solidFill>
            <a:schemeClr val="tx1"/>
          </a:solidFill>
        </p:spPr>
      </p:pic>
    </p:spTree>
    <p:extLst>
      <p:ext uri="{BB962C8B-B14F-4D97-AF65-F5344CB8AC3E}">
        <p14:creationId xmlns:p14="http://schemas.microsoft.com/office/powerpoint/2010/main" val="2913821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B0844-16DD-1CEC-C374-22190E8C701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E291BB-8FBE-6EA9-8765-07909F161131}"/>
              </a:ext>
            </a:extLst>
          </p:cNvPr>
          <p:cNvSpPr txBox="1"/>
          <p:nvPr/>
        </p:nvSpPr>
        <p:spPr>
          <a:xfrm>
            <a:off x="6317915" y="828001"/>
            <a:ext cx="5610733" cy="800219"/>
          </a:xfrm>
          <a:prstGeom prst="rect">
            <a:avLst/>
          </a:prstGeom>
          <a:noFill/>
        </p:spPr>
        <p:txBody>
          <a:bodyPr wrap="square">
            <a:spAutoFit/>
          </a:bodyPr>
          <a:lstStyle/>
          <a:p>
            <a:r>
              <a:rPr lang="hr-BA" sz="1400"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Training t</a:t>
            </a:r>
            <a:r>
              <a:rPr lang="en-US" sz="1400" b="1" dirty="0" err="1">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eaching</a:t>
            </a:r>
            <a:r>
              <a:rPr lang="en-US" sz="1400"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 staff in TDG at </a:t>
            </a:r>
            <a:endParaRPr lang="hr-BA" sz="1400"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endParaRPr>
          </a:p>
          <a:p>
            <a:r>
              <a:rPr lang="en-US" b="1" dirty="0">
                <a:solidFill>
                  <a:srgbClr val="002060"/>
                </a:solidFill>
                <a:effectLst/>
                <a:latin typeface="Aptos Display" panose="020B0004020202020204" pitchFamily="34" charset="0"/>
                <a:ea typeface="Calibri" panose="020F0502020204030204" pitchFamily="34" charset="0"/>
                <a:cs typeface="Times New Roman" panose="02020603050405020304" pitchFamily="18" charset="0"/>
              </a:rPr>
              <a:t>Lublin University of Technology, Poland </a:t>
            </a:r>
            <a:r>
              <a:rPr lang="hr-BA" b="1" dirty="0">
                <a:solidFill>
                  <a:srgbClr val="002060"/>
                </a:solidFill>
                <a:effectLst/>
                <a:latin typeface="Aptos Display" panose="020B0004020202020204" pitchFamily="34" charset="0"/>
                <a:ea typeface="Calibri" panose="020F0502020204030204" pitchFamily="34" charset="0"/>
                <a:cs typeface="Calibri Light" panose="020F0302020204030204" pitchFamily="34" charset="0"/>
              </a:rPr>
              <a:t> </a:t>
            </a:r>
          </a:p>
          <a:p>
            <a:r>
              <a:rPr lang="en-US" sz="1400" dirty="0">
                <a:effectLst/>
                <a:latin typeface="Aptos Display" panose="020B0004020202020204" pitchFamily="34" charset="0"/>
                <a:ea typeface="Calibri" panose="020F0502020204030204" pitchFamily="34" charset="0"/>
                <a:cs typeface="Times New Roman" panose="02020603050405020304" pitchFamily="18" charset="0"/>
              </a:rPr>
              <a:t>14</a:t>
            </a:r>
            <a:r>
              <a:rPr lang="en-US" sz="1400" baseline="30000" dirty="0">
                <a:effectLst/>
                <a:latin typeface="Aptos Display" panose="020B0004020202020204" pitchFamily="34" charset="0"/>
                <a:ea typeface="Calibri" panose="020F0502020204030204" pitchFamily="34" charset="0"/>
                <a:cs typeface="Times New Roman" panose="02020603050405020304" pitchFamily="18" charset="0"/>
              </a:rPr>
              <a:t>th</a:t>
            </a:r>
            <a:r>
              <a:rPr lang="en-US" sz="1400" dirty="0">
                <a:effectLst/>
                <a:latin typeface="Aptos Display" panose="020B0004020202020204" pitchFamily="34" charset="0"/>
                <a:ea typeface="Calibri" panose="020F0502020204030204" pitchFamily="34" charset="0"/>
                <a:cs typeface="Times New Roman" panose="02020603050405020304" pitchFamily="18" charset="0"/>
              </a:rPr>
              <a:t> -16</a:t>
            </a:r>
            <a:r>
              <a:rPr lang="en-US" sz="1400" baseline="30000" dirty="0">
                <a:effectLst/>
                <a:latin typeface="Aptos Display" panose="020B0004020202020204" pitchFamily="34" charset="0"/>
                <a:ea typeface="Calibri" panose="020F0502020204030204" pitchFamily="34" charset="0"/>
                <a:cs typeface="Times New Roman" panose="02020603050405020304" pitchFamily="18" charset="0"/>
              </a:rPr>
              <a:t>th</a:t>
            </a:r>
            <a:r>
              <a:rPr lang="en-US" sz="1400" dirty="0">
                <a:effectLst/>
                <a:latin typeface="Aptos Display" panose="020B0004020202020204" pitchFamily="34" charset="0"/>
                <a:ea typeface="Calibri" panose="020F0502020204030204" pitchFamily="34" charset="0"/>
                <a:cs typeface="Times New Roman" panose="02020603050405020304" pitchFamily="18" charset="0"/>
              </a:rPr>
              <a:t> November 2023</a:t>
            </a:r>
          </a:p>
        </p:txBody>
      </p:sp>
      <p:pic>
        <p:nvPicPr>
          <p:cNvPr id="20" name="Picture 19" descr="A group of people standing next to a truck&#10;&#10;Description automatically generated">
            <a:extLst>
              <a:ext uri="{FF2B5EF4-FFF2-40B4-BE49-F238E27FC236}">
                <a16:creationId xmlns:a16="http://schemas.microsoft.com/office/drawing/2014/main" id="{5D7DA52F-DBDE-3880-E210-91855DF58B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443" y="3110782"/>
            <a:ext cx="3320531" cy="1550688"/>
          </a:xfrm>
          <a:prstGeom prst="rect">
            <a:avLst/>
          </a:prstGeom>
        </p:spPr>
      </p:pic>
      <p:pic>
        <p:nvPicPr>
          <p:cNvPr id="22" name="Picture 21" descr="A group of people sitting at tables in a room&#10;&#10;Description automatically generated">
            <a:extLst>
              <a:ext uri="{FF2B5EF4-FFF2-40B4-BE49-F238E27FC236}">
                <a16:creationId xmlns:a16="http://schemas.microsoft.com/office/drawing/2014/main" id="{24236A09-3F73-9206-73FC-D5E59D3283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623" y="1480167"/>
            <a:ext cx="3320531" cy="1550688"/>
          </a:xfrm>
          <a:prstGeom prst="rect">
            <a:avLst/>
          </a:prstGeom>
        </p:spPr>
      </p:pic>
      <p:pic>
        <p:nvPicPr>
          <p:cNvPr id="40" name="Picture 39" descr="A group of people wearing clothing&#10;&#10;Description automatically generated">
            <a:extLst>
              <a:ext uri="{FF2B5EF4-FFF2-40B4-BE49-F238E27FC236}">
                <a16:creationId xmlns:a16="http://schemas.microsoft.com/office/drawing/2014/main" id="{8E793BBB-8895-6245-B1C7-AD9F0F5F22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105" y="4741397"/>
            <a:ext cx="3892447" cy="1659048"/>
          </a:xfrm>
          <a:prstGeom prst="rect">
            <a:avLst/>
          </a:prstGeom>
        </p:spPr>
      </p:pic>
      <p:sp>
        <p:nvSpPr>
          <p:cNvPr id="7" name="Title 1">
            <a:extLst>
              <a:ext uri="{FF2B5EF4-FFF2-40B4-BE49-F238E27FC236}">
                <a16:creationId xmlns:a16="http://schemas.microsoft.com/office/drawing/2014/main" id="{A43B1D6A-F8DA-9221-5E67-7C71EA50CE3D}"/>
              </a:ext>
            </a:extLst>
          </p:cNvPr>
          <p:cNvSpPr txBox="1">
            <a:spLocks/>
          </p:cNvSpPr>
          <p:nvPr/>
        </p:nvSpPr>
        <p:spPr>
          <a:xfrm>
            <a:off x="272664" y="792128"/>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12" name="Picture 11" descr="A fire truck parked on a brick road&#10;&#10;Description automatically generated">
            <a:extLst>
              <a:ext uri="{FF2B5EF4-FFF2-40B4-BE49-F238E27FC236}">
                <a16:creationId xmlns:a16="http://schemas.microsoft.com/office/drawing/2014/main" id="{4CD8E907-A811-064A-9A36-91284DEE1C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8654051" y="2626565"/>
            <a:ext cx="4451650" cy="2078920"/>
          </a:xfrm>
          <a:prstGeom prst="rect">
            <a:avLst/>
          </a:prstGeom>
        </p:spPr>
      </p:pic>
      <p:pic>
        <p:nvPicPr>
          <p:cNvPr id="14" name="Picture 13" descr="A group of people standing in a line&#10;&#10;Description automatically generated">
            <a:extLst>
              <a:ext uri="{FF2B5EF4-FFF2-40B4-BE49-F238E27FC236}">
                <a16:creationId xmlns:a16="http://schemas.microsoft.com/office/drawing/2014/main" id="{170806F8-09FF-7775-89AD-5CD1D342D13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805"/>
          <a:stretch/>
        </p:blipFill>
        <p:spPr>
          <a:xfrm rot="10800000">
            <a:off x="3819168" y="1559116"/>
            <a:ext cx="4941128" cy="2772031"/>
          </a:xfrm>
          <a:prstGeom prst="rect">
            <a:avLst/>
          </a:prstGeom>
        </p:spPr>
      </p:pic>
      <p:pic>
        <p:nvPicPr>
          <p:cNvPr id="16" name="Picture 15" descr="A truck with a green and white trailer&#10;&#10;Description automatically generated with medium confidence">
            <a:extLst>
              <a:ext uri="{FF2B5EF4-FFF2-40B4-BE49-F238E27FC236}">
                <a16:creationId xmlns:a16="http://schemas.microsoft.com/office/drawing/2014/main" id="{0C61A354-A99D-E1E6-FA54-BE911FFD902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8107"/>
          <a:stretch/>
        </p:blipFill>
        <p:spPr>
          <a:xfrm>
            <a:off x="5735960" y="4005064"/>
            <a:ext cx="3888432" cy="2214631"/>
          </a:xfrm>
          <a:prstGeom prst="rect">
            <a:avLst/>
          </a:prstGeom>
        </p:spPr>
      </p:pic>
      <p:pic>
        <p:nvPicPr>
          <p:cNvPr id="6146" name="Picture 2" descr="Lublin University of Technology BalticNet-PlasmaTec">
            <a:extLst>
              <a:ext uri="{FF2B5EF4-FFF2-40B4-BE49-F238E27FC236}">
                <a16:creationId xmlns:a16="http://schemas.microsoft.com/office/drawing/2014/main" id="{F1648F5B-335D-0AA3-9FF6-3A85656FE18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994" t="34160" r="12087" b="34830"/>
          <a:stretch/>
        </p:blipFill>
        <p:spPr bwMode="auto">
          <a:xfrm>
            <a:off x="9443390" y="1348505"/>
            <a:ext cx="2534026" cy="77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698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B0844-16DD-1CEC-C374-22190E8C701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E291BB-8FBE-6EA9-8765-07909F161131}"/>
              </a:ext>
            </a:extLst>
          </p:cNvPr>
          <p:cNvSpPr txBox="1"/>
          <p:nvPr/>
        </p:nvSpPr>
        <p:spPr>
          <a:xfrm>
            <a:off x="7519599" y="828001"/>
            <a:ext cx="2795183" cy="867995"/>
          </a:xfrm>
          <a:prstGeom prst="rect">
            <a:avLst/>
          </a:prstGeom>
          <a:noFill/>
        </p:spPr>
        <p:txBody>
          <a:bodyPr wrap="square">
            <a:spAutoFit/>
          </a:bodyPr>
          <a:lstStyle/>
          <a:p>
            <a:r>
              <a:rPr lang="hr-BA" sz="14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Training </a:t>
            </a:r>
            <a:r>
              <a:rPr lang="en-US" sz="1400" b="1" dirty="0" err="1">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eaching</a:t>
            </a:r>
            <a:r>
              <a:rPr lang="en-US" sz="14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staff in TDG </a:t>
            </a:r>
            <a:endParaRPr lang="hr-BA" sz="14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endParaRPr>
          </a:p>
          <a:p>
            <a:r>
              <a:rPr lang="en-US"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University of Nis, Serbia</a:t>
            </a:r>
            <a:r>
              <a:rPr lang="hr-BA" sz="1400" b="1" dirty="0">
                <a:solidFill>
                  <a:srgbClr val="002060"/>
                </a:solidFill>
                <a:effectLst/>
                <a:latin typeface="Aptos Display" panose="020B0004020202020204" pitchFamily="34" charset="0"/>
                <a:ea typeface="Calibri" panose="020F0502020204030204" pitchFamily="34" charset="0"/>
                <a:cs typeface="Calibri Light" panose="020F0302020204030204" pitchFamily="34" charset="0"/>
              </a:rPr>
              <a:t>, </a:t>
            </a:r>
          </a:p>
          <a:p>
            <a:pPr>
              <a:lnSpc>
                <a:spcPct val="150000"/>
              </a:lnSpc>
            </a:pPr>
            <a:r>
              <a:rPr lang="en-US" sz="1400" dirty="0">
                <a:effectLst/>
                <a:latin typeface="Cambria" panose="02040503050406030204" pitchFamily="18" charset="0"/>
                <a:ea typeface="Calibri" panose="020F0502020204030204" pitchFamily="34" charset="0"/>
                <a:cs typeface="Times New Roman" panose="02020603050405020304" pitchFamily="18" charset="0"/>
              </a:rPr>
              <a:t>20</a:t>
            </a:r>
            <a:r>
              <a:rPr lang="en-US" sz="1400" baseline="30000" dirty="0">
                <a:effectLst/>
                <a:latin typeface="Cambria" panose="02040503050406030204" pitchFamily="18" charset="0"/>
                <a:ea typeface="Calibri" panose="020F0502020204030204" pitchFamily="34" charset="0"/>
                <a:cs typeface="Times New Roman" panose="02020603050405020304" pitchFamily="18" charset="0"/>
              </a:rPr>
              <a:t>th</a:t>
            </a:r>
            <a:r>
              <a:rPr lang="en-US" sz="1400" dirty="0">
                <a:effectLst/>
                <a:latin typeface="Cambria" panose="02040503050406030204" pitchFamily="18" charset="0"/>
                <a:ea typeface="Calibri" panose="020F0502020204030204" pitchFamily="34" charset="0"/>
                <a:cs typeface="Times New Roman" panose="02020603050405020304" pitchFamily="18" charset="0"/>
              </a:rPr>
              <a:t>-22</a:t>
            </a:r>
            <a:r>
              <a:rPr lang="en-US" sz="1400" baseline="30000" dirty="0">
                <a:effectLst/>
                <a:latin typeface="Cambria" panose="02040503050406030204" pitchFamily="18" charset="0"/>
                <a:ea typeface="Calibri" panose="020F0502020204030204" pitchFamily="34" charset="0"/>
                <a:cs typeface="Times New Roman" panose="02020603050405020304" pitchFamily="18" charset="0"/>
              </a:rPr>
              <a:t>nd</a:t>
            </a:r>
            <a:r>
              <a:rPr lang="en-US" sz="1400" dirty="0">
                <a:effectLst/>
                <a:latin typeface="Cambria" panose="02040503050406030204" pitchFamily="18" charset="0"/>
                <a:ea typeface="Calibri" panose="020F0502020204030204" pitchFamily="34" charset="0"/>
                <a:cs typeface="Times New Roman" panose="02020603050405020304" pitchFamily="18" charset="0"/>
              </a:rPr>
              <a:t>February 2024</a:t>
            </a:r>
          </a:p>
        </p:txBody>
      </p:sp>
      <p:pic>
        <p:nvPicPr>
          <p:cNvPr id="4" name="Picture 3" descr="A person standing in front of a group of people&#10;&#10;Description automatically generated">
            <a:extLst>
              <a:ext uri="{FF2B5EF4-FFF2-40B4-BE49-F238E27FC236}">
                <a16:creationId xmlns:a16="http://schemas.microsoft.com/office/drawing/2014/main" id="{4052E4C0-BA5A-467E-B76A-A8EB64083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7938" y="3729559"/>
            <a:ext cx="3384376" cy="2538282"/>
          </a:xfrm>
          <a:prstGeom prst="rect">
            <a:avLst/>
          </a:prstGeom>
        </p:spPr>
      </p:pic>
      <p:pic>
        <p:nvPicPr>
          <p:cNvPr id="18" name="Picture 17" descr="A group of people sitting in chairs&#10;&#10;Description automatically generated">
            <a:extLst>
              <a:ext uri="{FF2B5EF4-FFF2-40B4-BE49-F238E27FC236}">
                <a16:creationId xmlns:a16="http://schemas.microsoft.com/office/drawing/2014/main" id="{C14B84C0-A86D-B916-D309-28E7D59550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431" t="33828"/>
          <a:stretch/>
        </p:blipFill>
        <p:spPr>
          <a:xfrm>
            <a:off x="335359" y="3939888"/>
            <a:ext cx="3178641" cy="1865376"/>
          </a:xfrm>
          <a:prstGeom prst="rect">
            <a:avLst/>
          </a:prstGeom>
        </p:spPr>
      </p:pic>
      <p:pic>
        <p:nvPicPr>
          <p:cNvPr id="41" name="Picture 40" descr="A group of people posing for a photo&#10;&#10;Description automatically generated">
            <a:extLst>
              <a:ext uri="{FF2B5EF4-FFF2-40B4-BE49-F238E27FC236}">
                <a16:creationId xmlns:a16="http://schemas.microsoft.com/office/drawing/2014/main" id="{95455159-7EDF-C015-F6B2-9ABFB17BB4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12232" y="1481939"/>
            <a:ext cx="3815408" cy="2861555"/>
          </a:xfrm>
          <a:prstGeom prst="rect">
            <a:avLst/>
          </a:prstGeom>
        </p:spPr>
      </p:pic>
      <p:pic>
        <p:nvPicPr>
          <p:cNvPr id="6" name="Picture 5" descr="A group of people standing in a room&#10;&#10;Description automatically generated">
            <a:extLst>
              <a:ext uri="{FF2B5EF4-FFF2-40B4-BE49-F238E27FC236}">
                <a16:creationId xmlns:a16="http://schemas.microsoft.com/office/drawing/2014/main" id="{968ECF41-A432-5388-CBFD-63B5F0BB54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409"/>
          <a:stretch/>
        </p:blipFill>
        <p:spPr>
          <a:xfrm>
            <a:off x="7649555" y="1768504"/>
            <a:ext cx="4176464" cy="2015121"/>
          </a:xfrm>
          <a:prstGeom prst="rect">
            <a:avLst/>
          </a:prstGeom>
        </p:spPr>
      </p:pic>
      <p:sp>
        <p:nvSpPr>
          <p:cNvPr id="8" name="Title 1">
            <a:extLst>
              <a:ext uri="{FF2B5EF4-FFF2-40B4-BE49-F238E27FC236}">
                <a16:creationId xmlns:a16="http://schemas.microsoft.com/office/drawing/2014/main" id="{3ECF2D76-3451-3421-F4B8-AC7316CDE81E}"/>
              </a:ext>
            </a:extLst>
          </p:cNvPr>
          <p:cNvSpPr txBox="1">
            <a:spLocks/>
          </p:cNvSpPr>
          <p:nvPr/>
        </p:nvSpPr>
        <p:spPr>
          <a:xfrm>
            <a:off x="191344" y="849357"/>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13" name="Picture 12" descr="A group of people sitting in chairs in a room&#10;&#10;Description automatically generated">
            <a:extLst>
              <a:ext uri="{FF2B5EF4-FFF2-40B4-BE49-F238E27FC236}">
                <a16:creationId xmlns:a16="http://schemas.microsoft.com/office/drawing/2014/main" id="{A2E9C3B8-0576-3376-4ACB-43F19F1A4B7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8663" r="24212"/>
          <a:stretch/>
        </p:blipFill>
        <p:spPr>
          <a:xfrm>
            <a:off x="426703" y="1654558"/>
            <a:ext cx="3005001" cy="2121369"/>
          </a:xfrm>
          <a:prstGeom prst="rect">
            <a:avLst/>
          </a:prstGeom>
        </p:spPr>
      </p:pic>
      <p:pic>
        <p:nvPicPr>
          <p:cNvPr id="15" name="Picture 14" descr="A person standing at a podium giving a presentation&#10;&#10;Description automatically generated">
            <a:extLst>
              <a:ext uri="{FF2B5EF4-FFF2-40B4-BE49-F238E27FC236}">
                <a16:creationId xmlns:a16="http://schemas.microsoft.com/office/drawing/2014/main" id="{ED21DDA0-3EA6-F371-7AB2-5B55D4D33F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11345" y="4274074"/>
            <a:ext cx="2688173" cy="2016130"/>
          </a:xfrm>
          <a:prstGeom prst="rect">
            <a:avLst/>
          </a:prstGeom>
        </p:spPr>
      </p:pic>
      <p:pic>
        <p:nvPicPr>
          <p:cNvPr id="7170" name="Picture 2" descr="Image not available">
            <a:extLst>
              <a:ext uri="{FF2B5EF4-FFF2-40B4-BE49-F238E27FC236}">
                <a16:creationId xmlns:a16="http://schemas.microsoft.com/office/drawing/2014/main" id="{1C79B4F1-CDDD-1D5E-EEA9-8F637191DE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15974" y="792128"/>
            <a:ext cx="924814" cy="924814"/>
          </a:xfrm>
          <a:prstGeom prst="rect">
            <a:avLst/>
          </a:prstGeom>
          <a:solidFill>
            <a:schemeClr val="bg2">
              <a:lumMod val="25000"/>
            </a:schemeClr>
          </a:solidFill>
        </p:spPr>
      </p:pic>
    </p:spTree>
    <p:extLst>
      <p:ext uri="{BB962C8B-B14F-4D97-AF65-F5344CB8AC3E}">
        <p14:creationId xmlns:p14="http://schemas.microsoft.com/office/powerpoint/2010/main" val="1959382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B0844-16DD-1CEC-C374-22190E8C701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E291BB-8FBE-6EA9-8765-07909F161131}"/>
              </a:ext>
            </a:extLst>
          </p:cNvPr>
          <p:cNvSpPr txBox="1"/>
          <p:nvPr/>
        </p:nvSpPr>
        <p:spPr>
          <a:xfrm>
            <a:off x="7519599" y="828001"/>
            <a:ext cx="3112905" cy="837217"/>
          </a:xfrm>
          <a:prstGeom prst="rect">
            <a:avLst/>
          </a:prstGeom>
          <a:noFill/>
        </p:spPr>
        <p:txBody>
          <a:bodyPr wrap="square">
            <a:spAutoFit/>
          </a:bodyPr>
          <a:lstStyle/>
          <a:p>
            <a:r>
              <a:rPr lang="hr-BA" sz="1200"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Training </a:t>
            </a:r>
            <a:r>
              <a:rPr lang="en-US" sz="1200" dirty="0" err="1">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eaching</a:t>
            </a:r>
            <a:r>
              <a:rPr lang="en-US" sz="1200"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staff in TDG </a:t>
            </a:r>
            <a:endParaRPr lang="hr-BA" sz="1200"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endParaRPr>
          </a:p>
          <a:p>
            <a:r>
              <a:rPr lang="en-US"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University of </a:t>
            </a:r>
            <a:r>
              <a:rPr lang="hr-BA"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Montenegro</a:t>
            </a:r>
            <a:r>
              <a:rPr lang="hr-BA" sz="1400" b="1" dirty="0">
                <a:solidFill>
                  <a:srgbClr val="002060"/>
                </a:solidFill>
                <a:effectLst/>
                <a:latin typeface="Aptos Display" panose="020B0004020202020204" pitchFamily="34" charset="0"/>
                <a:ea typeface="Calibri" panose="020F0502020204030204" pitchFamily="34" charset="0"/>
                <a:cs typeface="Calibri Light" panose="020F0302020204030204" pitchFamily="34" charset="0"/>
              </a:rPr>
              <a:t>, </a:t>
            </a:r>
          </a:p>
          <a:p>
            <a:pPr>
              <a:lnSpc>
                <a:spcPct val="150000"/>
              </a:lnSpc>
            </a:pPr>
            <a:r>
              <a:rPr lang="en-US" sz="1400" dirty="0">
                <a:effectLst/>
                <a:latin typeface="Cambria" panose="02040503050406030204" pitchFamily="18" charset="0"/>
                <a:ea typeface="Calibri" panose="020F0502020204030204" pitchFamily="34" charset="0"/>
                <a:cs typeface="Times New Roman" panose="02020603050405020304" pitchFamily="18" charset="0"/>
              </a:rPr>
              <a:t>2</a:t>
            </a:r>
            <a:r>
              <a:rPr lang="hr-BA" sz="1400" dirty="0">
                <a:effectLst/>
                <a:latin typeface="Cambria" panose="02040503050406030204" pitchFamily="18" charset="0"/>
                <a:ea typeface="Calibri" panose="020F0502020204030204" pitchFamily="34" charset="0"/>
                <a:cs typeface="Times New Roman" panose="02020603050405020304" pitchFamily="18" charset="0"/>
              </a:rPr>
              <a:t>3</a:t>
            </a:r>
            <a:r>
              <a:rPr lang="en-US" sz="1400" baseline="30000" dirty="0">
                <a:effectLst/>
                <a:latin typeface="Cambria" panose="02040503050406030204" pitchFamily="18" charset="0"/>
                <a:ea typeface="Calibri" panose="020F0502020204030204" pitchFamily="34" charset="0"/>
                <a:cs typeface="Times New Roman" panose="02020603050405020304" pitchFamily="18" charset="0"/>
              </a:rPr>
              <a:t>th</a:t>
            </a:r>
            <a:r>
              <a:rPr lang="en-US" sz="1400" dirty="0">
                <a:effectLst/>
                <a:latin typeface="Cambria" panose="02040503050406030204" pitchFamily="18" charset="0"/>
                <a:ea typeface="Calibri" panose="020F0502020204030204" pitchFamily="34" charset="0"/>
                <a:cs typeface="Times New Roman" panose="02020603050405020304" pitchFamily="18" charset="0"/>
              </a:rPr>
              <a:t>-2</a:t>
            </a:r>
            <a:r>
              <a:rPr lang="hr-BA" sz="1400" dirty="0">
                <a:effectLst/>
                <a:latin typeface="Cambria" panose="02040503050406030204" pitchFamily="18" charset="0"/>
                <a:ea typeface="Calibri" panose="020F0502020204030204" pitchFamily="34" charset="0"/>
                <a:cs typeface="Times New Roman" panose="02020603050405020304" pitchFamily="18" charset="0"/>
              </a:rPr>
              <a:t>5</a:t>
            </a:r>
            <a:r>
              <a:rPr lang="en-US" sz="1400" baseline="30000" dirty="0" err="1">
                <a:effectLst/>
                <a:latin typeface="Cambria" panose="02040503050406030204" pitchFamily="18" charset="0"/>
                <a:ea typeface="Calibri" panose="020F0502020204030204" pitchFamily="34" charset="0"/>
                <a:cs typeface="Times New Roman" panose="02020603050405020304" pitchFamily="18" charset="0"/>
              </a:rPr>
              <a:t>nd</a:t>
            </a:r>
            <a:r>
              <a:rPr lang="hr-BA" sz="1400" baseline="30000" dirty="0">
                <a:latin typeface="Cambria" panose="02040503050406030204" pitchFamily="18" charset="0"/>
                <a:ea typeface="Calibri" panose="020F0502020204030204" pitchFamily="34" charset="0"/>
                <a:cs typeface="Times New Roman" panose="02020603050405020304" pitchFamily="18" charset="0"/>
              </a:rPr>
              <a:t>  </a:t>
            </a:r>
            <a:r>
              <a:rPr lang="hr-BA" sz="1400" dirty="0">
                <a:effectLst/>
                <a:latin typeface="Cambria" panose="02040503050406030204" pitchFamily="18" charset="0"/>
                <a:ea typeface="Calibri" panose="020F0502020204030204" pitchFamily="34" charset="0"/>
                <a:cs typeface="Times New Roman" panose="02020603050405020304" pitchFamily="18" charset="0"/>
              </a:rPr>
              <a:t>April</a:t>
            </a:r>
            <a:r>
              <a:rPr lang="en-US" sz="1400" dirty="0">
                <a:effectLst/>
                <a:latin typeface="Cambria" panose="02040503050406030204" pitchFamily="18" charset="0"/>
                <a:ea typeface="Calibri" panose="020F0502020204030204" pitchFamily="34" charset="0"/>
                <a:cs typeface="Times New Roman" panose="02020603050405020304" pitchFamily="18" charset="0"/>
              </a:rPr>
              <a:t> 2024</a:t>
            </a:r>
          </a:p>
        </p:txBody>
      </p:sp>
      <p:sp>
        <p:nvSpPr>
          <p:cNvPr id="8" name="Title 1">
            <a:extLst>
              <a:ext uri="{FF2B5EF4-FFF2-40B4-BE49-F238E27FC236}">
                <a16:creationId xmlns:a16="http://schemas.microsoft.com/office/drawing/2014/main" id="{3ECF2D76-3451-3421-F4B8-AC7316CDE81E}"/>
              </a:ext>
            </a:extLst>
          </p:cNvPr>
          <p:cNvSpPr txBox="1">
            <a:spLocks/>
          </p:cNvSpPr>
          <p:nvPr/>
        </p:nvSpPr>
        <p:spPr>
          <a:xfrm>
            <a:off x="191344" y="849357"/>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7170" name="Picture 2" descr="Image not available">
            <a:extLst>
              <a:ext uri="{FF2B5EF4-FFF2-40B4-BE49-F238E27FC236}">
                <a16:creationId xmlns:a16="http://schemas.microsoft.com/office/drawing/2014/main" id="{1C79B4F1-CDDD-1D5E-EEA9-8F637191D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974" y="792128"/>
            <a:ext cx="924814" cy="924814"/>
          </a:xfrm>
          <a:prstGeom prst="rect">
            <a:avLst/>
          </a:prstGeom>
          <a:solidFill>
            <a:schemeClr val="bg2">
              <a:lumMod val="25000"/>
            </a:schemeClr>
          </a:solidFill>
        </p:spPr>
      </p:pic>
      <p:pic>
        <p:nvPicPr>
          <p:cNvPr id="8194" name="Picture 2" descr="Slika može predstavljati 12 osoba">
            <a:extLst>
              <a:ext uri="{FF2B5EF4-FFF2-40B4-BE49-F238E27FC236}">
                <a16:creationId xmlns:a16="http://schemas.microsoft.com/office/drawing/2014/main" id="{3A97C60E-E8C6-B059-AA93-E51D554CCD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696" y="1497429"/>
            <a:ext cx="3956589" cy="263691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lika može predstavljati 17 osoba, rasvjeta i tekst">
            <a:extLst>
              <a:ext uri="{FF2B5EF4-FFF2-40B4-BE49-F238E27FC236}">
                <a16:creationId xmlns:a16="http://schemas.microsoft.com/office/drawing/2014/main" id="{716D19FA-BDB9-362B-3D0A-06FCB0DCF63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1250"/>
          <a:stretch/>
        </p:blipFill>
        <p:spPr bwMode="auto">
          <a:xfrm>
            <a:off x="366566" y="4257737"/>
            <a:ext cx="4208983" cy="192851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Slika može predstavljati 9 osoba">
            <a:extLst>
              <a:ext uri="{FF2B5EF4-FFF2-40B4-BE49-F238E27FC236}">
                <a16:creationId xmlns:a16="http://schemas.microsoft.com/office/drawing/2014/main" id="{4B84D7BE-535D-DBA9-3A3E-FD8D0716FDE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612" t="19551" r="8014" b="4850"/>
          <a:stretch/>
        </p:blipFill>
        <p:spPr bwMode="auto">
          <a:xfrm>
            <a:off x="4672402" y="1665218"/>
            <a:ext cx="3227666" cy="207492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Slika može predstavljati 4 osobe, rasvjeta, sto i tekst koji navodi 'A D TY ሰሰሰሉምም VAN'">
            <a:extLst>
              <a:ext uri="{FF2B5EF4-FFF2-40B4-BE49-F238E27FC236}">
                <a16:creationId xmlns:a16="http://schemas.microsoft.com/office/drawing/2014/main" id="{2D6A7BEE-EFA4-9F60-688B-4872450C5CB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78862" y="1757242"/>
            <a:ext cx="3457450" cy="23042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group of men standing in front of a sign&#10;&#10;Description automatically generated">
            <a:extLst>
              <a:ext uri="{FF2B5EF4-FFF2-40B4-BE49-F238E27FC236}">
                <a16:creationId xmlns:a16="http://schemas.microsoft.com/office/drawing/2014/main" id="{60E4AE03-E100-AB8D-3FA3-9C83CE7367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4458" y="3949654"/>
            <a:ext cx="2766571" cy="2074928"/>
          </a:xfrm>
          <a:prstGeom prst="rect">
            <a:avLst/>
          </a:prstGeom>
        </p:spPr>
      </p:pic>
      <p:pic>
        <p:nvPicPr>
          <p:cNvPr id="12" name="Picture 11" descr="A group of people sitting at a table&#10;&#10;Description automatically generated">
            <a:extLst>
              <a:ext uri="{FF2B5EF4-FFF2-40B4-BE49-F238E27FC236}">
                <a16:creationId xmlns:a16="http://schemas.microsoft.com/office/drawing/2014/main" id="{C6FF58FA-DF19-7440-7F99-FF4E4EC1DE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51134" y="4140396"/>
            <a:ext cx="3112906" cy="2075270"/>
          </a:xfrm>
          <a:prstGeom prst="rect">
            <a:avLst/>
          </a:prstGeom>
        </p:spPr>
      </p:pic>
    </p:spTree>
    <p:extLst>
      <p:ext uri="{BB962C8B-B14F-4D97-AF65-F5344CB8AC3E}">
        <p14:creationId xmlns:p14="http://schemas.microsoft.com/office/powerpoint/2010/main" val="2398191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7D18F-F886-C607-19AE-DE9419AC37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391F53E-A17C-5D1B-42B4-14F7B13C6545}"/>
              </a:ext>
            </a:extLst>
          </p:cNvPr>
          <p:cNvSpPr txBox="1"/>
          <p:nvPr/>
        </p:nvSpPr>
        <p:spPr>
          <a:xfrm>
            <a:off x="6771496" y="734544"/>
            <a:ext cx="3861008" cy="958276"/>
          </a:xfrm>
          <a:prstGeom prst="rect">
            <a:avLst/>
          </a:prstGeom>
          <a:noFill/>
        </p:spPr>
        <p:txBody>
          <a:bodyPr wrap="square">
            <a:spAutoFit/>
          </a:bodyPr>
          <a:lstStyle/>
          <a:p>
            <a:pPr>
              <a:lnSpc>
                <a:spcPct val="125000"/>
              </a:lnSpc>
            </a:pPr>
            <a:r>
              <a:rPr lang="en-US"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TRAINING FOR PROFESSIONALS IN DG </a:t>
            </a:r>
            <a:endParaRPr lang="hr-BA"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endParaRPr>
          </a:p>
          <a:p>
            <a:pPr>
              <a:lnSpc>
                <a:spcPct val="125000"/>
              </a:lnSpc>
            </a:pPr>
            <a:r>
              <a:rPr lang="en-US" sz="1200"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at </a:t>
            </a:r>
            <a:r>
              <a:rPr lang="en-US"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Adriatic University Bar</a:t>
            </a:r>
            <a:r>
              <a:rPr lang="en-US" sz="1200"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Faculty for traffic, communication and logistic </a:t>
            </a:r>
            <a:r>
              <a:rPr lang="en-US" sz="1200" dirty="0" err="1">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Budva</a:t>
            </a:r>
            <a:r>
              <a:rPr lang="en-US" sz="1200"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a:t>
            </a:r>
            <a:r>
              <a:rPr lang="en-US"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Montenegro</a:t>
            </a:r>
            <a:endParaRPr lang="hr-BA" sz="12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endParaRPr>
          </a:p>
          <a:p>
            <a:pPr>
              <a:lnSpc>
                <a:spcPct val="125000"/>
              </a:lnSpc>
            </a:pPr>
            <a:r>
              <a:rPr lang="en-US" sz="1000" b="1" spc="-25" dirty="0">
                <a:effectLst/>
                <a:latin typeface="Cambria" panose="02040503050406030204" pitchFamily="18" charset="0"/>
                <a:ea typeface="Times New Roman" panose="02020603050405020304" pitchFamily="18" charset="0"/>
                <a:cs typeface="Book Antiqua" panose="02040602050305030304" pitchFamily="18" charset="0"/>
              </a:rPr>
              <a:t>10</a:t>
            </a:r>
            <a:r>
              <a:rPr lang="en-US" sz="1000" b="1" spc="-25" baseline="30000" dirty="0">
                <a:effectLst/>
                <a:latin typeface="Cambria" panose="02040503050406030204" pitchFamily="18" charset="0"/>
                <a:ea typeface="Times New Roman" panose="02020603050405020304" pitchFamily="18" charset="0"/>
                <a:cs typeface="Book Antiqua" panose="02040602050305030304" pitchFamily="18" charset="0"/>
              </a:rPr>
              <a:t>th</a:t>
            </a:r>
            <a:r>
              <a:rPr lang="en-US" sz="1000" b="1" spc="-25" dirty="0">
                <a:effectLst/>
                <a:latin typeface="Cambria" panose="02040503050406030204" pitchFamily="18" charset="0"/>
                <a:ea typeface="Times New Roman" panose="02020603050405020304" pitchFamily="18" charset="0"/>
                <a:cs typeface="Book Antiqua" panose="02040602050305030304" pitchFamily="18" charset="0"/>
              </a:rPr>
              <a:t> </a:t>
            </a:r>
            <a:r>
              <a:rPr lang="hr-BA" sz="1000" b="1" spc="-25" dirty="0">
                <a:effectLst/>
                <a:latin typeface="Cambria" panose="02040503050406030204" pitchFamily="18" charset="0"/>
                <a:ea typeface="Times New Roman" panose="02020603050405020304" pitchFamily="18" charset="0"/>
                <a:cs typeface="Book Antiqua" panose="02040602050305030304" pitchFamily="18" charset="0"/>
              </a:rPr>
              <a:t>-14</a:t>
            </a:r>
            <a:r>
              <a:rPr lang="en-US" sz="1000" b="1" spc="-25" baseline="30000" dirty="0" err="1">
                <a:effectLst/>
                <a:latin typeface="Cambria" panose="02040503050406030204" pitchFamily="18" charset="0"/>
                <a:ea typeface="Times New Roman" panose="02020603050405020304" pitchFamily="18" charset="0"/>
                <a:cs typeface="Book Antiqua" panose="02040602050305030304" pitchFamily="18" charset="0"/>
              </a:rPr>
              <a:t>th</a:t>
            </a:r>
            <a:r>
              <a:rPr lang="hr-BA" sz="1000" b="1" spc="-25" dirty="0">
                <a:effectLst/>
                <a:latin typeface="Cambria" panose="02040503050406030204" pitchFamily="18" charset="0"/>
                <a:ea typeface="Times New Roman" panose="02020603050405020304" pitchFamily="18" charset="0"/>
                <a:cs typeface="Book Antiqua" panose="02040602050305030304" pitchFamily="18" charset="0"/>
              </a:rPr>
              <a:t> </a:t>
            </a:r>
            <a:r>
              <a:rPr lang="en-US" sz="1000" b="1" spc="-25" dirty="0">
                <a:effectLst/>
                <a:latin typeface="Cambria" panose="02040503050406030204" pitchFamily="18" charset="0"/>
                <a:ea typeface="Times New Roman" panose="02020603050405020304" pitchFamily="18" charset="0"/>
                <a:cs typeface="Book Antiqua" panose="02040602050305030304" pitchFamily="18" charset="0"/>
              </a:rPr>
              <a:t>June 2024</a:t>
            </a:r>
            <a:r>
              <a:rPr lang="en-US" sz="1000" b="1" dirty="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 </a:t>
            </a:r>
            <a:endParaRPr lang="en-US" sz="1000" dirty="0">
              <a:effectLst/>
              <a:latin typeface="Cambria" panose="02040503050406030204" pitchFamily="18" charset="0"/>
              <a:ea typeface="Calibri" panose="020F0502020204030204" pitchFamily="34" charset="0"/>
              <a:cs typeface="Times New Roman" panose="02020603050405020304" pitchFamily="18" charset="0"/>
            </a:endParaRPr>
          </a:p>
        </p:txBody>
      </p:sp>
      <p:sp>
        <p:nvSpPr>
          <p:cNvPr id="8" name="Title 1">
            <a:extLst>
              <a:ext uri="{FF2B5EF4-FFF2-40B4-BE49-F238E27FC236}">
                <a16:creationId xmlns:a16="http://schemas.microsoft.com/office/drawing/2014/main" id="{0910DCA4-9074-223E-3B14-CCB43A57CC45}"/>
              </a:ext>
            </a:extLst>
          </p:cNvPr>
          <p:cNvSpPr txBox="1">
            <a:spLocks/>
          </p:cNvSpPr>
          <p:nvPr/>
        </p:nvSpPr>
        <p:spPr>
          <a:xfrm>
            <a:off x="191344" y="849357"/>
            <a:ext cx="2795183"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pPr algn="l"/>
            <a:r>
              <a:rPr lang="en-US" sz="2400" dirty="0"/>
              <a:t>Educational</a:t>
            </a:r>
            <a:r>
              <a:rPr lang="bs-Latn-BA" sz="2400" dirty="0"/>
              <a:t> SOCIAL </a:t>
            </a:r>
            <a:br>
              <a:rPr lang="bs-Latn-BA" sz="2400" dirty="0"/>
            </a:br>
            <a:r>
              <a:rPr lang="bs-Latn-BA" sz="2400" dirty="0"/>
              <a:t>EFFECTS</a:t>
            </a:r>
            <a:endParaRPr lang="en-US" sz="2400" dirty="0"/>
          </a:p>
        </p:txBody>
      </p:sp>
      <p:pic>
        <p:nvPicPr>
          <p:cNvPr id="2050" name="Picture 2" descr="Fakultet za saobraćaj, komunikacije i logistiku (FSKL) Budva Berane">
            <a:extLst>
              <a:ext uri="{FF2B5EF4-FFF2-40B4-BE49-F238E27FC236}">
                <a16:creationId xmlns:a16="http://schemas.microsoft.com/office/drawing/2014/main" id="{7226F27F-0CDB-2071-98E5-88CFE9FE6C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4268" y="1350296"/>
            <a:ext cx="795336" cy="3952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D69FC45-8DFE-A9B9-8EE0-915FC085A3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50515" y="707081"/>
            <a:ext cx="696221" cy="6962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erson standing in front of a podium with people in front of him&#10;&#10;Description automatically generated">
            <a:extLst>
              <a:ext uri="{FF2B5EF4-FFF2-40B4-BE49-F238E27FC236}">
                <a16:creationId xmlns:a16="http://schemas.microsoft.com/office/drawing/2014/main" id="{E4B729B4-DBD9-8833-A934-EA34088CAF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377" y="1745583"/>
            <a:ext cx="2436578" cy="1827433"/>
          </a:xfrm>
          <a:prstGeom prst="rect">
            <a:avLst/>
          </a:prstGeom>
        </p:spPr>
      </p:pic>
      <p:pic>
        <p:nvPicPr>
          <p:cNvPr id="7" name="Picture 6" descr="A group of people in a room&#10;&#10;Description automatically generated">
            <a:extLst>
              <a:ext uri="{FF2B5EF4-FFF2-40B4-BE49-F238E27FC236}">
                <a16:creationId xmlns:a16="http://schemas.microsoft.com/office/drawing/2014/main" id="{6B9107F0-C9A3-33BA-CD84-512D767752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0066" y="1767760"/>
            <a:ext cx="2407009" cy="1805256"/>
          </a:xfrm>
          <a:prstGeom prst="rect">
            <a:avLst/>
          </a:prstGeom>
        </p:spPr>
      </p:pic>
      <p:pic>
        <p:nvPicPr>
          <p:cNvPr id="14" name="Picture 13" descr="A group of people in a room with a projector screen&#10;&#10;Description automatically generated">
            <a:extLst>
              <a:ext uri="{FF2B5EF4-FFF2-40B4-BE49-F238E27FC236}">
                <a16:creationId xmlns:a16="http://schemas.microsoft.com/office/drawing/2014/main" id="{995AE63E-D325-ED60-E6D3-0AF8F8637B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91186" y="1788634"/>
            <a:ext cx="2597781" cy="1948336"/>
          </a:xfrm>
          <a:prstGeom prst="rect">
            <a:avLst/>
          </a:prstGeom>
        </p:spPr>
      </p:pic>
      <p:pic>
        <p:nvPicPr>
          <p:cNvPr id="16" name="Picture 15" descr="A group of people in a room&#10;&#10;Description automatically generated">
            <a:extLst>
              <a:ext uri="{FF2B5EF4-FFF2-40B4-BE49-F238E27FC236}">
                <a16:creationId xmlns:a16="http://schemas.microsoft.com/office/drawing/2014/main" id="{6520F2DC-C9A3-866E-71F2-8D70D9F88E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376" y="4080625"/>
            <a:ext cx="2570691" cy="1928018"/>
          </a:xfrm>
          <a:prstGeom prst="rect">
            <a:avLst/>
          </a:prstGeom>
        </p:spPr>
      </p:pic>
      <p:pic>
        <p:nvPicPr>
          <p:cNvPr id="18" name="Picture 17" descr="A person giving a presentation to a group of people&#10;&#10;Description automatically generated">
            <a:extLst>
              <a:ext uri="{FF2B5EF4-FFF2-40B4-BE49-F238E27FC236}">
                <a16:creationId xmlns:a16="http://schemas.microsoft.com/office/drawing/2014/main" id="{29941CDC-DE74-21A5-201E-E4C4B87B706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66147" y="4080624"/>
            <a:ext cx="2570689" cy="1928017"/>
          </a:xfrm>
          <a:prstGeom prst="rect">
            <a:avLst/>
          </a:prstGeom>
        </p:spPr>
      </p:pic>
      <p:pic>
        <p:nvPicPr>
          <p:cNvPr id="20" name="Picture 19" descr="A person standing in front of a large white board&#10;&#10;Description automatically generated">
            <a:extLst>
              <a:ext uri="{FF2B5EF4-FFF2-40B4-BE49-F238E27FC236}">
                <a16:creationId xmlns:a16="http://schemas.microsoft.com/office/drawing/2014/main" id="{C4EDC390-409C-9771-0CBD-13FF12F3678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52916" y="4089022"/>
            <a:ext cx="2570689" cy="1928017"/>
          </a:xfrm>
          <a:prstGeom prst="rect">
            <a:avLst/>
          </a:prstGeom>
        </p:spPr>
      </p:pic>
      <p:pic>
        <p:nvPicPr>
          <p:cNvPr id="22" name="Picture 21" descr="A group of people sitting at a table in a room&#10;&#10;Description automatically generated">
            <a:extLst>
              <a:ext uri="{FF2B5EF4-FFF2-40B4-BE49-F238E27FC236}">
                <a16:creationId xmlns:a16="http://schemas.microsoft.com/office/drawing/2014/main" id="{C7D9E3C3-F3AA-914C-8702-4D0A69B18AA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351296" y="1788634"/>
            <a:ext cx="2570689" cy="1928017"/>
          </a:xfrm>
          <a:prstGeom prst="rect">
            <a:avLst/>
          </a:prstGeom>
        </p:spPr>
      </p:pic>
      <p:pic>
        <p:nvPicPr>
          <p:cNvPr id="24" name="Picture 23" descr="A group of people standing in front of a building&#10;&#10;Description automatically generated">
            <a:extLst>
              <a:ext uri="{FF2B5EF4-FFF2-40B4-BE49-F238E27FC236}">
                <a16:creationId xmlns:a16="http://schemas.microsoft.com/office/drawing/2014/main" id="{751B54A3-716F-81C8-BC82-E13784C7F93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544887" y="4089021"/>
            <a:ext cx="2559492" cy="1919619"/>
          </a:xfrm>
          <a:prstGeom prst="rect">
            <a:avLst/>
          </a:prstGeom>
        </p:spPr>
      </p:pic>
    </p:spTree>
    <p:extLst>
      <p:ext uri="{BB962C8B-B14F-4D97-AF65-F5344CB8AC3E}">
        <p14:creationId xmlns:p14="http://schemas.microsoft.com/office/powerpoint/2010/main" val="88283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1B8B6-0340-3DBA-2C86-70E6C494F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A543B-B18A-1BE5-B7EB-EA9ABA1B9F96}"/>
              </a:ext>
            </a:extLst>
          </p:cNvPr>
          <p:cNvSpPr>
            <a:spLocks noGrp="1"/>
          </p:cNvSpPr>
          <p:nvPr>
            <p:ph type="title"/>
          </p:nvPr>
        </p:nvSpPr>
        <p:spPr>
          <a:xfrm>
            <a:off x="396618" y="843784"/>
            <a:ext cx="2603038" cy="547464"/>
          </a:xfrm>
        </p:spPr>
        <p:txBody>
          <a:bodyPr>
            <a:noAutofit/>
          </a:bodyPr>
          <a:lstStyle/>
          <a:p>
            <a:pPr algn="l"/>
            <a:r>
              <a:rPr lang="bs-Latn-BA" sz="2400" dirty="0"/>
              <a:t>SOCIAL NETWORK</a:t>
            </a:r>
            <a:endParaRPr lang="en-US" sz="2400" dirty="0"/>
          </a:p>
        </p:txBody>
      </p:sp>
      <p:sp>
        <p:nvSpPr>
          <p:cNvPr id="15" name="TextBox 14">
            <a:extLst>
              <a:ext uri="{FF2B5EF4-FFF2-40B4-BE49-F238E27FC236}">
                <a16:creationId xmlns:a16="http://schemas.microsoft.com/office/drawing/2014/main" id="{27CF3C32-E5C3-AE32-3178-EAFC20DE7802}"/>
              </a:ext>
            </a:extLst>
          </p:cNvPr>
          <p:cNvSpPr txBox="1"/>
          <p:nvPr/>
        </p:nvSpPr>
        <p:spPr>
          <a:xfrm>
            <a:off x="191345" y="4121639"/>
            <a:ext cx="5616624" cy="307777"/>
          </a:xfrm>
          <a:prstGeom prst="rect">
            <a:avLst/>
          </a:prstGeom>
          <a:noFill/>
        </p:spPr>
        <p:txBody>
          <a:bodyPr wrap="square">
            <a:spAutoFit/>
          </a:bodyPr>
          <a:lstStyle/>
          <a:p>
            <a:r>
              <a:rPr lang="en-US" sz="1400" dirty="0">
                <a:latin typeface="Aptos Display" panose="020B0004020202020204" pitchFamily="34" charset="0"/>
              </a:rPr>
              <a:t>https://www.facebook.com/people/Dgtrans-Erasmus/100090385493670/</a:t>
            </a:r>
          </a:p>
        </p:txBody>
      </p:sp>
      <p:sp>
        <p:nvSpPr>
          <p:cNvPr id="21" name="TextBox 20">
            <a:extLst>
              <a:ext uri="{FF2B5EF4-FFF2-40B4-BE49-F238E27FC236}">
                <a16:creationId xmlns:a16="http://schemas.microsoft.com/office/drawing/2014/main" id="{CC28B3F0-3051-F313-99A6-0194E759B17C}"/>
              </a:ext>
            </a:extLst>
          </p:cNvPr>
          <p:cNvSpPr txBox="1"/>
          <p:nvPr/>
        </p:nvSpPr>
        <p:spPr>
          <a:xfrm>
            <a:off x="6548760" y="4161491"/>
            <a:ext cx="4242657" cy="307777"/>
          </a:xfrm>
          <a:prstGeom prst="rect">
            <a:avLst/>
          </a:prstGeom>
          <a:noFill/>
        </p:spPr>
        <p:txBody>
          <a:bodyPr wrap="square">
            <a:spAutoFit/>
          </a:bodyPr>
          <a:lstStyle/>
          <a:p>
            <a:r>
              <a:rPr lang="en-US" sz="1400" dirty="0">
                <a:latin typeface="Aptos Display" panose="020B0004020202020204" pitchFamily="34" charset="0"/>
              </a:rPr>
              <a:t>https://www.linkedin.com/company/dgtrans-erasmus/</a:t>
            </a:r>
          </a:p>
        </p:txBody>
      </p:sp>
      <p:pic>
        <p:nvPicPr>
          <p:cNvPr id="9" name="Picture 8">
            <a:extLst>
              <a:ext uri="{FF2B5EF4-FFF2-40B4-BE49-F238E27FC236}">
                <a16:creationId xmlns:a16="http://schemas.microsoft.com/office/drawing/2014/main" id="{0031C03D-22A5-6C15-F400-E9B70893F4BC}"/>
              </a:ext>
            </a:extLst>
          </p:cNvPr>
          <p:cNvPicPr>
            <a:picLocks noChangeAspect="1"/>
          </p:cNvPicPr>
          <p:nvPr/>
        </p:nvPicPr>
        <p:blipFill>
          <a:blip r:embed="rId2"/>
          <a:stretch>
            <a:fillRect/>
          </a:stretch>
        </p:blipFill>
        <p:spPr>
          <a:xfrm>
            <a:off x="6550844" y="762859"/>
            <a:ext cx="2929092" cy="3140968"/>
          </a:xfrm>
          <a:prstGeom prst="rect">
            <a:avLst/>
          </a:prstGeom>
        </p:spPr>
      </p:pic>
      <p:pic>
        <p:nvPicPr>
          <p:cNvPr id="12" name="Picture 11">
            <a:extLst>
              <a:ext uri="{FF2B5EF4-FFF2-40B4-BE49-F238E27FC236}">
                <a16:creationId xmlns:a16="http://schemas.microsoft.com/office/drawing/2014/main" id="{55388FD9-ABB4-B2C5-9C9E-5FDE2B4225EA}"/>
              </a:ext>
            </a:extLst>
          </p:cNvPr>
          <p:cNvPicPr>
            <a:picLocks noChangeAspect="1"/>
          </p:cNvPicPr>
          <p:nvPr/>
        </p:nvPicPr>
        <p:blipFill>
          <a:blip r:embed="rId3"/>
          <a:stretch>
            <a:fillRect/>
          </a:stretch>
        </p:blipFill>
        <p:spPr>
          <a:xfrm>
            <a:off x="3342877" y="843784"/>
            <a:ext cx="2455482" cy="3277855"/>
          </a:xfrm>
          <a:prstGeom prst="rect">
            <a:avLst/>
          </a:prstGeom>
        </p:spPr>
      </p:pic>
      <p:pic>
        <p:nvPicPr>
          <p:cNvPr id="4" name="Picture 3">
            <a:extLst>
              <a:ext uri="{FF2B5EF4-FFF2-40B4-BE49-F238E27FC236}">
                <a16:creationId xmlns:a16="http://schemas.microsoft.com/office/drawing/2014/main" id="{0D423126-D387-232B-AD8F-A3FCB9E6D377}"/>
              </a:ext>
            </a:extLst>
          </p:cNvPr>
          <p:cNvPicPr>
            <a:picLocks noChangeAspect="1"/>
          </p:cNvPicPr>
          <p:nvPr/>
        </p:nvPicPr>
        <p:blipFill>
          <a:blip r:embed="rId4"/>
          <a:stretch>
            <a:fillRect/>
          </a:stretch>
        </p:blipFill>
        <p:spPr>
          <a:xfrm>
            <a:off x="0" y="4726932"/>
            <a:ext cx="12192000" cy="1720863"/>
          </a:xfrm>
          <a:prstGeom prst="rect">
            <a:avLst/>
          </a:prstGeom>
        </p:spPr>
      </p:pic>
    </p:spTree>
    <p:extLst>
      <p:ext uri="{BB962C8B-B14F-4D97-AF65-F5344CB8AC3E}">
        <p14:creationId xmlns:p14="http://schemas.microsoft.com/office/powerpoint/2010/main" val="2911438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8">
            <a:extLst>
              <a:ext uri="{FF2B5EF4-FFF2-40B4-BE49-F238E27FC236}">
                <a16:creationId xmlns:a16="http://schemas.microsoft.com/office/drawing/2014/main" id="{E5E89D77-2F66-4818-B306-2952A959586A}"/>
              </a:ext>
            </a:extLst>
          </p:cNvPr>
          <p:cNvSpPr txBox="1">
            <a:spLocks/>
          </p:cNvSpPr>
          <p:nvPr/>
        </p:nvSpPr>
        <p:spPr>
          <a:xfrm>
            <a:off x="255796" y="3040107"/>
            <a:ext cx="1476370" cy="777786"/>
          </a:xfrm>
          <a:prstGeom prst="rect">
            <a:avLst/>
          </a:prstGeom>
        </p:spPr>
        <p:txBody>
          <a:bodyPr vert="horz" lIns="91440" tIns="45720" rIns="91440" bIns="45720" rtlCol="0" anchor="ctr">
            <a:normAutofit fontScale="400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spcAft>
                <a:spcPts val="600"/>
              </a:spcAft>
              <a:buNone/>
            </a:pPr>
            <a:r>
              <a:rPr lang="hr-BA" sz="3600" b="1" kern="1200" dirty="0">
                <a:latin typeface="Aptos Display" panose="020B0004020202020204" pitchFamily="34" charset="0"/>
                <a:ea typeface="+mj-ea"/>
                <a:cs typeface="+mj-cs"/>
              </a:rPr>
              <a:t>Thank you </a:t>
            </a:r>
          </a:p>
          <a:p>
            <a:pPr marL="0" indent="0">
              <a:spcBef>
                <a:spcPct val="0"/>
              </a:spcBef>
              <a:spcAft>
                <a:spcPts val="600"/>
              </a:spcAft>
              <a:buNone/>
            </a:pPr>
            <a:r>
              <a:rPr lang="hr-BA" sz="3600" b="1" kern="1200" dirty="0">
                <a:latin typeface="Aptos Display" panose="020B0004020202020204" pitchFamily="34" charset="0"/>
                <a:ea typeface="+mj-ea"/>
                <a:cs typeface="+mj-cs"/>
              </a:rPr>
              <a:t>for your attention</a:t>
            </a:r>
            <a:endParaRPr lang="en-US" sz="3600" b="1" kern="1200" dirty="0">
              <a:latin typeface="Aptos Display" panose="020B0004020202020204" pitchFamily="34" charset="0"/>
              <a:ea typeface="+mj-ea"/>
              <a:cs typeface="+mj-cs"/>
            </a:endParaRPr>
          </a:p>
        </p:txBody>
      </p:sp>
      <p:pic>
        <p:nvPicPr>
          <p:cNvPr id="4" name="Picture 3">
            <a:extLst>
              <a:ext uri="{FF2B5EF4-FFF2-40B4-BE49-F238E27FC236}">
                <a16:creationId xmlns:a16="http://schemas.microsoft.com/office/drawing/2014/main" id="{F7BA9EA6-4C62-CBEB-709D-F852D2F155CE}"/>
              </a:ext>
            </a:extLst>
          </p:cNvPr>
          <p:cNvPicPr>
            <a:picLocks noChangeAspect="1"/>
          </p:cNvPicPr>
          <p:nvPr/>
        </p:nvPicPr>
        <p:blipFill>
          <a:blip r:embed="rId3"/>
          <a:stretch>
            <a:fillRect/>
          </a:stretch>
        </p:blipFill>
        <p:spPr>
          <a:xfrm>
            <a:off x="8601365" y="764703"/>
            <a:ext cx="3068412" cy="3744417"/>
          </a:xfrm>
          <a:prstGeom prst="rect">
            <a:avLst/>
          </a:prstGeom>
        </p:spPr>
      </p:pic>
      <p:pic>
        <p:nvPicPr>
          <p:cNvPr id="6" name="Picture 5">
            <a:extLst>
              <a:ext uri="{FF2B5EF4-FFF2-40B4-BE49-F238E27FC236}">
                <a16:creationId xmlns:a16="http://schemas.microsoft.com/office/drawing/2014/main" id="{AABF05F7-3AE0-34DB-EB3B-8D329ED074DC}"/>
              </a:ext>
            </a:extLst>
          </p:cNvPr>
          <p:cNvPicPr>
            <a:picLocks noChangeAspect="1"/>
          </p:cNvPicPr>
          <p:nvPr/>
        </p:nvPicPr>
        <p:blipFill>
          <a:blip r:embed="rId4"/>
          <a:stretch>
            <a:fillRect/>
          </a:stretch>
        </p:blipFill>
        <p:spPr>
          <a:xfrm>
            <a:off x="3940709" y="3404989"/>
            <a:ext cx="4108680" cy="1401411"/>
          </a:xfrm>
          <a:prstGeom prst="rect">
            <a:avLst/>
          </a:prstGeom>
        </p:spPr>
      </p:pic>
      <p:pic>
        <p:nvPicPr>
          <p:cNvPr id="1026" name="Picture 2" descr="To Be Continued Images – Browse 128,342 Stock Photos, Vectors, and Video |  Adobe Stock">
            <a:extLst>
              <a:ext uri="{FF2B5EF4-FFF2-40B4-BE49-F238E27FC236}">
                <a16:creationId xmlns:a16="http://schemas.microsoft.com/office/drawing/2014/main" id="{D96CACB1-C28C-5567-6329-BDAA226B39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7082" y="748704"/>
            <a:ext cx="4690517" cy="26802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2097166-8470-A809-EBB6-676771FDAEFF}"/>
              </a:ext>
            </a:extLst>
          </p:cNvPr>
          <p:cNvPicPr>
            <a:picLocks noChangeAspect="1"/>
          </p:cNvPicPr>
          <p:nvPr/>
        </p:nvPicPr>
        <p:blipFill>
          <a:blip r:embed="rId6"/>
          <a:stretch>
            <a:fillRect/>
          </a:stretch>
        </p:blipFill>
        <p:spPr>
          <a:xfrm>
            <a:off x="0" y="4797152"/>
            <a:ext cx="12192000" cy="1650643"/>
          </a:xfrm>
          <a:prstGeom prst="rect">
            <a:avLst/>
          </a:prstGeom>
        </p:spPr>
      </p:pic>
      <p:pic>
        <p:nvPicPr>
          <p:cNvPr id="4098" name="Picture 2" descr="Duško Dugouško - Wikipedia">
            <a:extLst>
              <a:ext uri="{FF2B5EF4-FFF2-40B4-BE49-F238E27FC236}">
                <a16:creationId xmlns:a16="http://schemas.microsoft.com/office/drawing/2014/main" id="{162BB2F1-9E23-FB7F-205F-34AF5BCFF0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3267" y="748704"/>
            <a:ext cx="2273815" cy="3832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700059"/>
      </p:ext>
    </p:extLst>
  </p:cSld>
  <p:clrMapOvr>
    <a:masterClrMapping/>
  </p:clrMapOvr>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1069</TotalTime>
  <Words>1406</Words>
  <Application>Microsoft Office PowerPoint</Application>
  <PresentationFormat>Widescreen</PresentationFormat>
  <Paragraphs>225</Paragraphs>
  <Slides>31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 Display</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MAIN OBJECTIVES PROJECT</vt:lpstr>
      <vt:lpstr>PowerPoint Presentation</vt:lpstr>
      <vt:lpstr>PowerPoint Presentation</vt:lpstr>
      <vt:lpstr>PROJECT ACHIEVEMENTS</vt:lpstr>
      <vt:lpstr>PROJECT ACHIEVEMENTS</vt:lpstr>
      <vt:lpstr>PROJECT ACHIEVEMENTS</vt:lpstr>
      <vt:lpstr>PROJECT ACHIEVEMENTS</vt:lpstr>
      <vt:lpstr>PROJECT ACHIEVEMENTS</vt:lpstr>
      <vt:lpstr>PROJECT ACHIEVEMENTS</vt:lpstr>
      <vt:lpstr>PROJECT ACHIEVEMENTS</vt:lpstr>
      <vt:lpstr>PROJECT ACHIEVEMENTS</vt:lpstr>
      <vt:lpstr>PROJECT ACHIEVEMENTS</vt:lpstr>
      <vt:lpstr>PROJECT ACHIEVEMENTS</vt:lpstr>
      <vt:lpstr>PROJECT ACHIEVEMENTS</vt:lpstr>
      <vt:lpstr>PROJECT ACHIEVEMENTS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NETWORK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Aleksandra Petrovic</dc:creator>
  <cp:lastModifiedBy>Aleksandra Petrovic</cp:lastModifiedBy>
  <cp:revision>54</cp:revision>
  <dcterms:created xsi:type="dcterms:W3CDTF">2006-08-16T00:00:00Z</dcterms:created>
  <dcterms:modified xsi:type="dcterms:W3CDTF">2024-10-31T10:45:46Z</dcterms:modified>
</cp:coreProperties>
</file>