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61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12192000" cy="6858000"/>
  <p:notesSz cx="6789738" cy="9929813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947" y="0"/>
            <a:ext cx="2942220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92547-B045-472E-B2C5-003CD6148906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2220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947" y="9431600"/>
            <a:ext cx="2942220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42955-89E1-4B71-B828-0EDD85B38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60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CorelDRAW" r:id="rId3" imgW="27762635" imgH="28514773" progId="CorelDraw.Graphic.24">
                  <p:embed/>
                </p:oleObj>
              </mc:Choice>
              <mc:Fallback>
                <p:oleObj name="CorelDRAW" r:id="rId3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21.10.2024.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unece.org/adr-certificates-0#accordion_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ladars.net/sr-SP-Cyrl/vlada/Ministarstva/msv/Document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2731164" y="2253343"/>
            <a:ext cx="6400800" cy="1349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ПРЕВОЗ ОПАСНИХ МАТЕРИЈА </a:t>
            </a:r>
            <a:r>
              <a:rPr lang="sr-Latn-R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Законска регулатива, међународни уговори и директиве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sr-Latn-RS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bs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4070379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ea typeface="+mn-ea"/>
                <a:cs typeface="Calibri Light" panose="020F0302020204030204" pitchFamily="34" charset="0"/>
              </a:rPr>
              <a:t>Перо Лимић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ea typeface="+mn-ea"/>
                <a:cs typeface="Calibri Light" panose="020F0302020204030204" pitchFamily="34" charset="0"/>
              </a:rPr>
              <a:t>Минсистарство унутрашњих послова Републике Српске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r-Latn-BA" sz="2000" dirty="0">
                <a:solidFill>
                  <a:srgbClr val="0070C0"/>
                </a:solidFill>
                <a:latin typeface="Trebuchet MS" panose="020B0603020202020204" pitchFamily="34" charset="0"/>
                <a:ea typeface="+mn-ea"/>
                <a:cs typeface="Calibri Light" panose="020F0302020204030204" pitchFamily="34" charset="0"/>
              </a:rPr>
              <a:t>Одјељење за експлозивне материје и послове заштите од пожара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889462" y="1122219"/>
            <a:ext cx="104241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</a:rPr>
              <a:t>Законом о превозу опасних материја («Сл. Гласник РС, број 15/16) уређују се услови за превоз опасних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материја у појединим гранама саобраћаја, права и обавезе лица којa учествују у превозу, услови за амбалажу и возила, издавање одобрења за превоз, услови за именовање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савјетника за безбједност, надлежност и услови за оспособљавање лица којa учествују у превозу, надлежност министарстaва у вези с тим превозом у Републици Српској, те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надзор над спровођењем овог закона.</a:t>
            </a:r>
            <a:endParaRPr lang="en-US" sz="2000" dirty="0">
              <a:solidFill>
                <a:srgbClr val="002060"/>
              </a:solidFill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</a:rPr>
              <a:t>Циљ </a:t>
            </a:r>
            <a:r>
              <a:rPr lang="ru-RU" sz="2000" dirty="0">
                <a:solidFill>
                  <a:srgbClr val="002060"/>
                </a:solidFill>
              </a:rPr>
              <a:t>овог закона је омогућити безбједан превоз опасних материја да би се заштитили здравље и имовина људи </a:t>
            </a:r>
            <a:r>
              <a:rPr lang="sr-Cyrl-RS" sz="2000" dirty="0">
                <a:solidFill>
                  <a:srgbClr val="002060"/>
                </a:solidFill>
              </a:rPr>
              <a:t>и животна средина у</a:t>
            </a:r>
            <a:endParaRPr lang="en-US" sz="2000" dirty="0">
              <a:solidFill>
                <a:srgbClr val="002060"/>
              </a:solidFill>
            </a:endParaRPr>
          </a:p>
          <a:p>
            <a:r>
              <a:rPr lang="sr-Cyrl-RS" sz="2000" dirty="0">
                <a:solidFill>
                  <a:srgbClr val="002060"/>
                </a:solidFill>
              </a:rPr>
              <a:t>1) друмском саобраћају,</a:t>
            </a:r>
          </a:p>
          <a:p>
            <a:r>
              <a:rPr lang="sr-Cyrl-RS" sz="2000" dirty="0">
                <a:solidFill>
                  <a:srgbClr val="002060"/>
                </a:solidFill>
              </a:rPr>
              <a:t>2) жељезничком саобраћају и</a:t>
            </a:r>
          </a:p>
          <a:p>
            <a:r>
              <a:rPr lang="ru-RU" sz="2000" dirty="0">
                <a:solidFill>
                  <a:srgbClr val="002060"/>
                </a:solidFill>
              </a:rPr>
              <a:t>3) саобраћају на унутрашњим пловним путевима,</a:t>
            </a:r>
            <a:endParaRPr lang="en-US" sz="2000"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2000" dirty="0">
                <a:solidFill>
                  <a:srgbClr val="002060"/>
                </a:solidFill>
              </a:rPr>
              <a:t>а у складу са међународним </a:t>
            </a:r>
            <a:r>
              <a:rPr lang="sr-Cyrl-RS" sz="2000" dirty="0" smtClean="0">
                <a:solidFill>
                  <a:srgbClr val="002060"/>
                </a:solidFill>
              </a:rPr>
              <a:t>уговорима.</a:t>
            </a:r>
            <a:endParaRPr lang="sr-Latn-RS" sz="2000" dirty="0" smtClean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2060"/>
                </a:solidFill>
              </a:rPr>
              <a:t>Превоз радиоактивних материја обавља се у складу са прописима о радијацијској и нуклеарној безбједности у </a:t>
            </a:r>
            <a:r>
              <a:rPr lang="sr-Cyrl-RS" sz="2000" b="1" dirty="0">
                <a:solidFill>
                  <a:srgbClr val="002060"/>
                </a:solidFill>
              </a:rPr>
              <a:t>Босни и Херцеговини.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sr-Latn-RS" sz="2000"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7898" y="1147157"/>
            <a:ext cx="105571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Повреде одредаба о превозу опасних материја</a:t>
            </a:r>
          </a:p>
          <a:p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Повреде одредаба о превозу опасних материја класификују се у три категорије.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Повреда категорије I је повреда највећег степена ризика, 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повреда категорије II је повреда средњег степена ризика и 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повреда категорије III је повреда најмањег степена </a:t>
            </a:r>
            <a:r>
              <a:rPr lang="sr-Cyrl-RS" dirty="0">
                <a:solidFill>
                  <a:srgbClr val="002060"/>
                </a:solidFill>
              </a:rPr>
              <a:t>ризика.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sr-Latn-RS" dirty="0">
              <a:solidFill>
                <a:srgbClr val="002060"/>
              </a:solidFill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Министарство унутрашњих послова прописало је повреде према категоријама ризика </a:t>
            </a:r>
            <a:r>
              <a:rPr lang="sr-Latn-RS" dirty="0">
                <a:solidFill>
                  <a:srgbClr val="002060"/>
                </a:solidFill>
              </a:rPr>
              <a:t>- </a:t>
            </a:r>
            <a:r>
              <a:rPr lang="sr-Cyrl-RS" dirty="0">
                <a:solidFill>
                  <a:srgbClr val="002060"/>
                </a:solidFill>
              </a:rPr>
              <a:t>Правилник о повредама одредаба о превозу опасних материја  („Службени гласник РС“, број 7/17)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sr-Latn-RS" dirty="0" smtClean="0">
              <a:solidFill>
                <a:srgbClr val="002060"/>
              </a:solidFill>
            </a:endParaRPr>
          </a:p>
          <a:p>
            <a:pPr indent="457200" algn="just"/>
            <a:r>
              <a:rPr lang="ru-RU" dirty="0">
                <a:solidFill>
                  <a:srgbClr val="002060"/>
                </a:solidFill>
              </a:rPr>
              <a:t>Овим правилником прописују се повреде одредби о превозу опасних материја сходно потврђеним међународним споразумима и уговорима</a:t>
            </a:r>
            <a:r>
              <a:rPr lang="ru-RU" dirty="0" smtClean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0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4647" y="1028343"/>
            <a:ext cx="1056547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sr-Cyrl-BA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(1) На </a:t>
            </a:r>
            <a:r>
              <a:rPr lang="sr-Cyrl-BA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превоз опасних материја у друмском саобраћају примјењује се Европски споразум о међународном друмском превозу опасних материја (енгл. European Agreement Concercing the International Carriage of Dangerous Goods by Road – ADR) са његовим саставним дијеловима, прилозима А и Б и актом о нотификацији.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indent="449580" algn="just"/>
            <a:endParaRPr lang="sr-Cyrl-BA" dirty="0" smtClean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indent="449580" algn="just"/>
            <a:r>
              <a:rPr lang="sr-Cyrl-BA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(</a:t>
            </a:r>
            <a:r>
              <a:rPr lang="sr-Cyrl-BA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2) На превоз опасних материја у жељезничком саобраћају примјењује се Прилог Ц Конвенције о међународном жељезничком превозу (енгл. Convention concerning International Carriage by Rail – COTIF), односно Правилник о међународном жељезничком превозу опасних материја (енгл. Regulation concerning the Internаtionаl Cаrriаgе of Dаngerous Goods by Rаil – RID</a:t>
            </a:r>
            <a:r>
              <a:rPr lang="sr-Cyrl-BA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).</a:t>
            </a:r>
          </a:p>
          <a:p>
            <a:pPr indent="449580" algn="just"/>
            <a:endParaRPr lang="en-US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indent="457200" algn="just"/>
            <a:r>
              <a:rPr lang="sr-Cyrl-BA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</a:rPr>
              <a:t> (3) На превоз опасних материја на унутрашњим пловним путевима примјењује се Европски споразум о међународном превозу опасних материја унутрашњим пловним путевима (енгл. Еuropeаn Аgreement Concerning the Internаtionаl Cаrriаge of Dаngerous Goods by Inland Wаterwаys – АDN), укључујући oдгoвараjућe анeксe, тe измjeнe и дoпунe. 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 подзаконским актима донесених на основу Закона, према степену ризика од наступања посљедица у превозу опасних материја.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8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152" y="1474551"/>
            <a:ext cx="101914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NewRomanPSMT"/>
              </a:rPr>
              <a:t>ОДРЕДБЕ КОЈЕ СЕ ОДНОСЕ НА СВЕ ГРАНЕ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NewRomanPSMT"/>
              </a:rPr>
              <a:t>КОПНЕНОГ САОБРАЋАЈА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NewRomanPSMT"/>
              </a:rPr>
              <a:t>Услови који се односе на амбалажу и возила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ЗА ПРЕВОЗ ОПАСНИХ МАТЕРИЈА УПОТРЕБЉАВА СЕ АМБАЛАЖА </a:t>
            </a:r>
          </a:p>
          <a:p>
            <a:r>
              <a:rPr lang="ru-RU" b="1" i="1" u="sng" dirty="0">
                <a:solidFill>
                  <a:srgbClr val="002060"/>
                </a:solidFill>
              </a:rPr>
              <a:t>амбалажа</a:t>
            </a:r>
            <a:r>
              <a:rPr lang="ru-RU" b="1" i="1" dirty="0">
                <a:solidFill>
                  <a:srgbClr val="002060"/>
                </a:solidFill>
              </a:rPr>
              <a:t> је посуда или више посуда или теретни простор израђен према међународним уговорима,намијењен паковању или пуњењу опасним материјама</a:t>
            </a:r>
          </a:p>
          <a:p>
            <a:r>
              <a:rPr lang="ru-RU" dirty="0">
                <a:solidFill>
                  <a:srgbClr val="002060"/>
                </a:solidFill>
              </a:rPr>
              <a:t>1) која према квалитету и изради одговара количини и специфичности опасних материја које се у њој превозе,</a:t>
            </a:r>
          </a:p>
          <a:p>
            <a:r>
              <a:rPr lang="ru-RU" dirty="0">
                <a:solidFill>
                  <a:srgbClr val="002060"/>
                </a:solidFill>
              </a:rPr>
              <a:t>2) у којој је у складу са одредбама међународних уговора допуштен превоз опасних материја,</a:t>
            </a:r>
          </a:p>
          <a:p>
            <a:r>
              <a:rPr lang="ru-RU" dirty="0">
                <a:solidFill>
                  <a:srgbClr val="002060"/>
                </a:solidFill>
              </a:rPr>
              <a:t>3) која је провјерена и одобрена у складу са одредбама међународних уговора и</a:t>
            </a:r>
          </a:p>
          <a:p>
            <a:r>
              <a:rPr lang="ru-RU" dirty="0">
                <a:solidFill>
                  <a:srgbClr val="002060"/>
                </a:solidFill>
              </a:rPr>
              <a:t>4) која има знакове упозорења, натписе, ознаке и листице за означавање опасности, те друге податке о опасним материјама и амбалажи у складу са одредбама међународних уговора.</a:t>
            </a:r>
          </a:p>
        </p:txBody>
      </p:sp>
    </p:spTree>
    <p:extLst>
      <p:ext uri="{BB962C8B-B14F-4D97-AF65-F5344CB8AC3E}">
        <p14:creationId xmlns:p14="http://schemas.microsoft.com/office/powerpoint/2010/main" val="397055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1273" y="1250108"/>
            <a:ext cx="104490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ОЗНАЧАВАЊЕ АМБАЛАЖЕ</a:t>
            </a:r>
          </a:p>
          <a:p>
            <a:r>
              <a:rPr lang="ru-RU" dirty="0">
                <a:solidFill>
                  <a:srgbClr val="002060"/>
                </a:solidFill>
              </a:rPr>
              <a:t>Произвођач амбалаже за паковање опасних материја амбалажу коју ставља у промет означава у складу са међународним уговорима и прибавља одобрење за амбалажу.</a:t>
            </a:r>
          </a:p>
          <a:p>
            <a:r>
              <a:rPr lang="ru-RU" dirty="0">
                <a:solidFill>
                  <a:srgbClr val="002060"/>
                </a:solidFill>
              </a:rPr>
              <a:t>Учесник у превозу опасних материја користи амбалажу која је у склaду са мeђунaрoдним уговорима и другим прописима и која има одобрење и ознаку.</a:t>
            </a:r>
          </a:p>
          <a:p>
            <a:pPr algn="ctr"/>
            <a:r>
              <a:rPr lang="sr-Cyrl-RS" b="1" i="1" dirty="0">
                <a:solidFill>
                  <a:srgbClr val="002060"/>
                </a:solidFill>
              </a:rPr>
              <a:t>ОДОБРЕЊЕ ЗА АМБАЛАЖУ</a:t>
            </a:r>
          </a:p>
          <a:p>
            <a:r>
              <a:rPr lang="ru-RU" dirty="0">
                <a:solidFill>
                  <a:srgbClr val="002060"/>
                </a:solidFill>
              </a:rPr>
              <a:t>Одобрење за амбалажу за </a:t>
            </a:r>
            <a:r>
              <a:rPr lang="ru-RU" u="sng" dirty="0">
                <a:solidFill>
                  <a:srgbClr val="002060"/>
                </a:solidFill>
              </a:rPr>
              <a:t>превоз течних запаљивих материја и гасова</a:t>
            </a:r>
            <a:r>
              <a:rPr lang="ru-RU" dirty="0">
                <a:solidFill>
                  <a:srgbClr val="002060"/>
                </a:solidFill>
              </a:rPr>
              <a:t>, цистерни фиксно причвршћених за возило у друмском превозу издаје правно лице које је претходно рјешењем овластио министар саобраћаја и веза.</a:t>
            </a:r>
          </a:p>
          <a:p>
            <a:r>
              <a:rPr lang="ru-RU" dirty="0">
                <a:solidFill>
                  <a:srgbClr val="002060"/>
                </a:solidFill>
              </a:rPr>
              <a:t>Одобрење за </a:t>
            </a:r>
            <a:r>
              <a:rPr lang="ru-RU" u="sng" dirty="0">
                <a:solidFill>
                  <a:srgbClr val="002060"/>
                </a:solidFill>
              </a:rPr>
              <a:t>посуде под притиском </a:t>
            </a:r>
            <a:r>
              <a:rPr lang="ru-RU" dirty="0">
                <a:solidFill>
                  <a:srgbClr val="002060"/>
                </a:solidFill>
              </a:rPr>
              <a:t>за превоз опасних материја издаје се у складу са прописима којима се уређује област преносивих посуда под притиском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O</a:t>
            </a:r>
            <a:r>
              <a:rPr lang="sr-Cyrl-RS" dirty="0">
                <a:solidFill>
                  <a:srgbClr val="002060"/>
                </a:solidFill>
              </a:rPr>
              <a:t>до</a:t>
            </a:r>
            <a:r>
              <a:rPr lang="ru-RU" dirty="0">
                <a:solidFill>
                  <a:srgbClr val="002060"/>
                </a:solidFill>
              </a:rPr>
              <a:t>брење за осталу амбалажу за превоз опасних материја издаје правно лице на основу рјешења министра индустрије, енергети</a:t>
            </a:r>
            <a:r>
              <a:rPr lang="sr-Cyrl-RS" dirty="0">
                <a:solidFill>
                  <a:srgbClr val="002060"/>
                </a:solidFill>
              </a:rPr>
              <a:t>ке и рударства.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49736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2589" y="1202634"/>
            <a:ext cx="1039090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Обавезе учесника у превозу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Превентивне </a:t>
            </a:r>
            <a:r>
              <a:rPr lang="ru-RU" b="1" i="1" dirty="0">
                <a:solidFill>
                  <a:srgbClr val="002060"/>
                </a:solidFill>
              </a:rPr>
              <a:t>мјере безбједности и поступак у случају </a:t>
            </a:r>
            <a:r>
              <a:rPr lang="sr-Cyrl-RS" b="1" i="1" dirty="0">
                <a:solidFill>
                  <a:srgbClr val="002060"/>
                </a:solidFill>
              </a:rPr>
              <a:t>незгоде</a:t>
            </a:r>
          </a:p>
          <a:p>
            <a:pPr algn="ctr"/>
            <a:r>
              <a:rPr lang="sr-Cyrl-RS" b="1" i="1" dirty="0">
                <a:solidFill>
                  <a:srgbClr val="002060"/>
                </a:solidFill>
              </a:rPr>
              <a:t>Обавезе</a:t>
            </a:r>
            <a:r>
              <a:rPr lang="sr-Latn-RS" b="1" i="1" dirty="0">
                <a:solidFill>
                  <a:srgbClr val="002060"/>
                </a:solidFill>
              </a:rPr>
              <a:t>: </a:t>
            </a:r>
            <a:r>
              <a:rPr lang="sr-Cyrl-RS" b="1" i="1" dirty="0">
                <a:solidFill>
                  <a:srgbClr val="002060"/>
                </a:solidFill>
              </a:rPr>
              <a:t> пошиљалаца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организатора превоза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пакиралаца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пунилаца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ru-RU" b="1" i="1" dirty="0">
                <a:solidFill>
                  <a:srgbClr val="002060"/>
                </a:solidFill>
              </a:rPr>
              <a:t>власника или корисника теретног простора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утоварилаца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превозника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sr-Cyrl-RS" b="1" i="1" dirty="0">
                <a:solidFill>
                  <a:srgbClr val="002060"/>
                </a:solidFill>
              </a:rPr>
              <a:t>прималаца</a:t>
            </a:r>
            <a:r>
              <a:rPr lang="sr-Latn-RS" b="1" i="1" dirty="0">
                <a:solidFill>
                  <a:srgbClr val="002060"/>
                </a:solidFill>
              </a:rPr>
              <a:t>, </a:t>
            </a:r>
            <a:r>
              <a:rPr lang="ru-RU" b="1" i="1" dirty="0">
                <a:solidFill>
                  <a:srgbClr val="002060"/>
                </a:solidFill>
              </a:rPr>
              <a:t>превозника у случају губитка опасних материја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Мјере у случају просипања или истицања опасних </a:t>
            </a:r>
            <a:r>
              <a:rPr lang="sr-Cyrl-RS" b="1" i="1" dirty="0" smtClean="0">
                <a:solidFill>
                  <a:srgbClr val="002060"/>
                </a:solidFill>
              </a:rPr>
              <a:t>материја</a:t>
            </a:r>
            <a:endParaRPr lang="sr-Latn-RS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Стручна обука лица која учествују у превозу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Лице које учествује у превозу </a:t>
            </a:r>
            <a:r>
              <a:rPr lang="ru-RU" b="1" dirty="0">
                <a:solidFill>
                  <a:srgbClr val="002060"/>
                </a:solidFill>
              </a:rPr>
              <a:t>експлозивних материја, запаљивих течности и гасова</a:t>
            </a:r>
            <a:r>
              <a:rPr lang="ru-RU" dirty="0">
                <a:solidFill>
                  <a:srgbClr val="002060"/>
                </a:solidFill>
              </a:rPr>
              <a:t>, односно при паковању, утовару, истовару, пуњењу и пражњењу које је у вези с тим превозом стручно је оспособљено у складу са прописима о промету експлозивних материја и запаљивих течности и </a:t>
            </a:r>
            <a:r>
              <a:rPr lang="sr-Cyrl-RS" dirty="0">
                <a:solidFill>
                  <a:srgbClr val="002060"/>
                </a:solidFill>
              </a:rPr>
              <a:t>гасова.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Лице које учествује у превозу </a:t>
            </a:r>
            <a:r>
              <a:rPr lang="ru-RU" b="1" dirty="0">
                <a:solidFill>
                  <a:srgbClr val="002060"/>
                </a:solidFill>
              </a:rPr>
              <a:t>опасних материја</a:t>
            </a:r>
            <a:r>
              <a:rPr lang="ru-RU" dirty="0">
                <a:solidFill>
                  <a:srgbClr val="002060"/>
                </a:solidFill>
              </a:rPr>
              <a:t>, изузев експлозивних материја, запаљивих течности и гасова, односно при паковању, утовару, истовару, пуњењу и пражњењу које је у вези са тим превозом стручно је оспособљено у складу са међународним уговорима и у складу са захтјевима његових радних обавеза и одговорности и обавезама учесника у превозу опасних материја код којег је запослен, те посједује доказ о томе.</a:t>
            </a:r>
            <a:endParaRPr lang="sr-Cyrl-RS" b="1" u="sng" dirty="0">
              <a:solidFill>
                <a:srgbClr val="002060"/>
              </a:solidFill>
            </a:endParaRP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Министар рада и борачко-инвалидске заштите доноси правилник којим прописује начин и поступак стручног оспособљавања лица која учествују у превозу, услове које испуњавају установе које врше стручно оспособљавање, те садржај и рок важења потврде о стручној оспособљености</a:t>
            </a:r>
          </a:p>
          <a:p>
            <a:pPr algn="ctr"/>
            <a:endParaRPr lang="sr-Latn-RS" b="1" i="1" dirty="0" smtClean="0">
              <a:solidFill>
                <a:srgbClr val="002060"/>
              </a:solidFill>
            </a:endParaRPr>
          </a:p>
          <a:p>
            <a:pPr algn="just"/>
            <a:endParaRPr lang="en-US" dirty="0" smtClean="0">
              <a:solidFill>
                <a:srgbClr val="002060"/>
              </a:solidFill>
            </a:endParaRPr>
          </a:p>
          <a:p>
            <a:pPr algn="ctr"/>
            <a:endParaRPr lang="sr-Cyrl-RS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883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7898" y="1094706"/>
            <a:ext cx="104574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b="1" dirty="0" smtClean="0">
                <a:solidFill>
                  <a:srgbClr val="002060"/>
                </a:solidFill>
              </a:rPr>
              <a:t>Одобрење </a:t>
            </a:r>
            <a:r>
              <a:rPr lang="sr-Cyrl-RS" b="1" dirty="0">
                <a:solidFill>
                  <a:srgbClr val="002060"/>
                </a:solidFill>
              </a:rPr>
              <a:t>за превоз</a:t>
            </a:r>
          </a:p>
          <a:p>
            <a:pPr algn="ctr"/>
            <a:r>
              <a:rPr lang="sr-Cyrl-RS" dirty="0">
                <a:solidFill>
                  <a:srgbClr val="002060"/>
                </a:solidFill>
              </a:rPr>
              <a:t>Поступак издавања одобрења</a:t>
            </a:r>
          </a:p>
          <a:p>
            <a:pPr algn="just"/>
            <a:r>
              <a:rPr lang="ru-RU" u="sng" dirty="0">
                <a:solidFill>
                  <a:srgbClr val="002060"/>
                </a:solidFill>
              </a:rPr>
              <a:t>Одобрење за превоз експлозивних материја у унутрашњем саобраћају </a:t>
            </a:r>
            <a:r>
              <a:rPr lang="ru-RU" dirty="0">
                <a:solidFill>
                  <a:srgbClr val="002060"/>
                </a:solidFill>
              </a:rPr>
              <a:t>издаје центар јавне безбједности, односно станица јавне безбједности Министарства са чијег подручја се упућује експлозивна материја, а у међународном саобраћају надлежна организациона јединица Ми</a:t>
            </a:r>
            <a:r>
              <a:rPr lang="sr-Cyrl-RS" dirty="0">
                <a:solidFill>
                  <a:srgbClr val="002060"/>
                </a:solidFill>
              </a:rPr>
              <a:t>нистарства у сједишту.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Уколико су одобрењем за превоз радиоактивних и нуклеараних материја, које издаје Државна регулаторна агенција за радијациону и нуклеарну безбједност, прописане посебне мјере у превозу, Министарство по обавјештењу поступа у складу са посебно наложеним мјерама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sr-Latn-RS" dirty="0" smtClean="0">
              <a:solidFill>
                <a:srgbClr val="002060"/>
              </a:solidFill>
            </a:endParaRP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Ограничења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Забрана превоза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Министарство може забранити превоз одређених опасних материја, односно допустити превоз само под посебним условима када је то нужно због безбједности саобраћаја, одржавања јавног реда или заштите људи и животне</a:t>
            </a:r>
            <a:r>
              <a:rPr lang="sr-Cyrl-RS" dirty="0">
                <a:solidFill>
                  <a:srgbClr val="002060"/>
                </a:solidFill>
              </a:rPr>
              <a:t>средине.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Забрана означавања возила и паковања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Забрањено је знаковима упозорења, натписима, ознакама и листицама које се користе за означавање опасности према међународним уговорима означавати паковања, односно возила којима се не обавља превоз опасних мате</a:t>
            </a:r>
            <a:r>
              <a:rPr lang="sr-Cyrl-RS" dirty="0">
                <a:solidFill>
                  <a:srgbClr val="002060"/>
                </a:solidFill>
              </a:rPr>
              <a:t>рија.</a:t>
            </a:r>
            <a:endParaRPr lang="sr-Latn-RS" dirty="0">
              <a:solidFill>
                <a:srgbClr val="002060"/>
              </a:solidFill>
            </a:endParaRPr>
          </a:p>
          <a:p>
            <a:pPr algn="just"/>
            <a:endParaRPr lang="sr-Latn-RS" dirty="0">
              <a:solidFill>
                <a:srgbClr val="002060"/>
              </a:solidFill>
            </a:endParaRPr>
          </a:p>
          <a:p>
            <a:pPr algn="just"/>
            <a:endParaRPr lang="sr-Cyrl-R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06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2712" y="1436081"/>
            <a:ext cx="105239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САВЈЕТНИК ЗА БЕЗБЈЕДНОСТ И ЛИЦА КОЈА УЧЕСТВУЈУ У ПРЕВОЗУ ОПАСНИХ МАТЕРИЈА </a:t>
            </a:r>
            <a:r>
              <a:rPr lang="sr-Cyrl-RS" b="1" dirty="0">
                <a:solidFill>
                  <a:srgbClr val="002060"/>
                </a:solidFill>
              </a:rPr>
              <a:t>У ДРУМСКОМ САОБРАЋАЈУ, ЖЕЉЕЗНИЧКОМ </a:t>
            </a:r>
            <a:r>
              <a:rPr lang="ru-RU" b="1" dirty="0">
                <a:solidFill>
                  <a:srgbClr val="002060"/>
                </a:solidFill>
              </a:rPr>
              <a:t>САОБРАЋАЈУ И НА УНУТРАШЊИМ ПЛОВНИМ </a:t>
            </a:r>
            <a:r>
              <a:rPr lang="sr-Cyrl-RS" b="1" dirty="0">
                <a:solidFill>
                  <a:srgbClr val="002060"/>
                </a:solidFill>
              </a:rPr>
              <a:t>ПУТЕВИМА</a:t>
            </a:r>
          </a:p>
          <a:p>
            <a:pPr algn="ctr"/>
            <a:r>
              <a:rPr lang="sr-Cyrl-RS" b="1" u="sng" dirty="0">
                <a:solidFill>
                  <a:srgbClr val="002060"/>
                </a:solidFill>
              </a:rPr>
              <a:t>Савјетник за безбједност</a:t>
            </a:r>
            <a:endParaRPr lang="sr-Cyrl-RS" dirty="0">
              <a:solidFill>
                <a:srgbClr val="002060"/>
              </a:solidFill>
            </a:endParaRPr>
          </a:p>
          <a:p>
            <a:r>
              <a:rPr lang="sr-Cyrl-RS" dirty="0">
                <a:solidFill>
                  <a:srgbClr val="002060"/>
                </a:solidFill>
              </a:rPr>
              <a:t>Послови савјетника су:</a:t>
            </a:r>
          </a:p>
          <a:p>
            <a:r>
              <a:rPr lang="ru-RU" dirty="0">
                <a:solidFill>
                  <a:srgbClr val="002060"/>
                </a:solidFill>
              </a:rPr>
              <a:t>1) да прати и примјењује прописе из области превоза </a:t>
            </a:r>
            <a:r>
              <a:rPr lang="sr-Cyrl-RS" dirty="0">
                <a:solidFill>
                  <a:srgbClr val="002060"/>
                </a:solidFill>
              </a:rPr>
              <a:t>опасних материја,</a:t>
            </a:r>
          </a:p>
          <a:p>
            <a:r>
              <a:rPr lang="ru-RU" dirty="0">
                <a:solidFill>
                  <a:srgbClr val="002060"/>
                </a:solidFill>
              </a:rPr>
              <a:t>2) надзор над руковањем опасним материјама у правном лицу или код физичког лица у складу са прописима којима се уређује превоз опасних материја,</a:t>
            </a:r>
          </a:p>
          <a:p>
            <a:r>
              <a:rPr lang="ru-RU" dirty="0">
                <a:solidFill>
                  <a:srgbClr val="002060"/>
                </a:solidFill>
              </a:rPr>
              <a:t>3) савјетовање одговорних лица у правном лицу или код </a:t>
            </a:r>
            <a:r>
              <a:rPr lang="sr-Cyrl-RS" dirty="0">
                <a:solidFill>
                  <a:srgbClr val="002060"/>
                </a:solidFill>
              </a:rPr>
              <a:t>физичког лица,</a:t>
            </a:r>
          </a:p>
          <a:p>
            <a:r>
              <a:rPr lang="ru-RU" dirty="0">
                <a:solidFill>
                  <a:srgbClr val="002060"/>
                </a:solidFill>
              </a:rPr>
              <a:t>4) савјетовање лица која учествују у превозу опасних материја у правном лицу или код физичког лица,</a:t>
            </a:r>
          </a:p>
          <a:p>
            <a:r>
              <a:rPr lang="ru-RU" dirty="0">
                <a:solidFill>
                  <a:srgbClr val="002060"/>
                </a:solidFill>
              </a:rPr>
              <a:t>5) надгледање и праћење стручног оспособљавања лица у правном лицу или код физичког лица која учествују у превозу опасних материја, те вођење евиденције о њиховом </a:t>
            </a:r>
            <a:r>
              <a:rPr lang="sr-Cyrl-RS" dirty="0">
                <a:solidFill>
                  <a:srgbClr val="002060"/>
                </a:solidFill>
              </a:rPr>
              <a:t>оспособљавању,</a:t>
            </a:r>
          </a:p>
          <a:p>
            <a:r>
              <a:rPr lang="ru-RU" dirty="0">
                <a:solidFill>
                  <a:srgbClr val="002060"/>
                </a:solidFill>
              </a:rPr>
              <a:t>6) спровођење одговарајућих мјера ради спречавања незгода, односно тежих кршења прописа,</a:t>
            </a:r>
          </a:p>
          <a:p>
            <a:r>
              <a:rPr lang="ru-RU" dirty="0">
                <a:solidFill>
                  <a:srgbClr val="002060"/>
                </a:solidFill>
              </a:rPr>
              <a:t>7) налагање и предузимање одговарајућих мјера у слу</a:t>
            </a:r>
            <a:r>
              <a:rPr lang="sr-Cyrl-RS" dirty="0">
                <a:solidFill>
                  <a:srgbClr val="002060"/>
                </a:solidFill>
              </a:rPr>
              <a:t>чају незгоде и</a:t>
            </a:r>
          </a:p>
          <a:p>
            <a:r>
              <a:rPr lang="ru-RU" dirty="0">
                <a:solidFill>
                  <a:srgbClr val="002060"/>
                </a:solidFill>
              </a:rPr>
              <a:t>8) израда годишњег извјештаја и обављање других послова у вези са превозом опасних материја.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Стручно оспособљавање </a:t>
            </a:r>
            <a:r>
              <a:rPr lang="sr-Cyrl-RS" b="1" dirty="0" smtClean="0">
                <a:solidFill>
                  <a:srgbClr val="002060"/>
                </a:solidFill>
              </a:rPr>
              <a:t>савјетник</a:t>
            </a:r>
            <a:r>
              <a:rPr lang="sr-Latn-RS" b="1" dirty="0" smtClean="0">
                <a:solidFill>
                  <a:srgbClr val="002060"/>
                </a:solidFill>
              </a:rPr>
              <a:t>a</a:t>
            </a:r>
            <a:endParaRPr lang="sr-Cyrl-R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537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2960" y="1294626"/>
            <a:ext cx="1055716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ПОСЕБНЕ ОДРЕДБЕ О ПРЕВОЗУ ОПАСНИХ </a:t>
            </a:r>
            <a:r>
              <a:rPr lang="sr-Cyrl-RS" b="1" dirty="0">
                <a:solidFill>
                  <a:srgbClr val="002060"/>
                </a:solidFill>
              </a:rPr>
              <a:t>МАТЕРИЈА У ДРУМСКОМ САОБРАЋАЈУ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Обавезе превозника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Обавезе пошиљалаца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Услови и обавезе возача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Мјере безбједности и сарадња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Министар саобраћаја и веза, министра за просторно уређење, грађевинарство и екологију, министра пољопривреде, шумарства и водопривреде, министра индустрије, енергетике и рударства и министра здравља и социјалне заштите одређују </a:t>
            </a:r>
            <a:r>
              <a:rPr lang="ru-RU" b="1" dirty="0">
                <a:solidFill>
                  <a:srgbClr val="002060"/>
                </a:solidFill>
              </a:rPr>
              <a:t>координаторе</a:t>
            </a:r>
            <a:r>
              <a:rPr lang="ru-RU" dirty="0">
                <a:solidFill>
                  <a:srgbClr val="002060"/>
                </a:solidFill>
              </a:rPr>
              <a:t> за спровођење овог закона, а који достављају податке и информације о опасним материјама из своје надлежности </a:t>
            </a:r>
            <a:r>
              <a:rPr lang="sr-Cyrl-RS" b="1" dirty="0">
                <a:solidFill>
                  <a:srgbClr val="002060"/>
                </a:solidFill>
              </a:rPr>
              <a:t>Министарству, као контакт институцији.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Преглед возила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Преглед исправности возила и обрада документације на основу које се издаје </a:t>
            </a:r>
            <a:r>
              <a:rPr lang="ru-RU" b="1" dirty="0">
                <a:solidFill>
                  <a:srgbClr val="002060"/>
                </a:solidFill>
              </a:rPr>
              <a:t>цертификат о исправности возила за превоз одређених опасних материја </a:t>
            </a:r>
            <a:r>
              <a:rPr lang="ru-RU" dirty="0">
                <a:solidFill>
                  <a:srgbClr val="002060"/>
                </a:solidFill>
              </a:rPr>
              <a:t>обавља правно лице које овласти Министарство саобраћаја и веза.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Правна лица обављају преглед возила, обраду документације и издају </a:t>
            </a:r>
            <a:r>
              <a:rPr lang="ru-RU" b="1" dirty="0">
                <a:solidFill>
                  <a:srgbClr val="002060"/>
                </a:solidFill>
              </a:rPr>
              <a:t>цертификате о исправности возила за превоз одређених опасних материја</a:t>
            </a:r>
            <a:r>
              <a:rPr lang="ru-RU" dirty="0">
                <a:solidFill>
                  <a:srgbClr val="002060"/>
                </a:solidFill>
              </a:rPr>
              <a:t>, у складу са међународним уговорима и одредбама овог закона.</a:t>
            </a:r>
          </a:p>
        </p:txBody>
      </p:sp>
    </p:spTree>
    <p:extLst>
      <p:ext uri="{BB962C8B-B14F-4D97-AF65-F5344CB8AC3E}">
        <p14:creationId xmlns:p14="http://schemas.microsoft.com/office/powerpoint/2010/main" val="2789982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997527" y="1147157"/>
            <a:ext cx="10025149" cy="5020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Cyrl-RS" sz="2000" b="1" dirty="0" smtClean="0">
                <a:solidFill>
                  <a:srgbClr val="002060"/>
                </a:solidFill>
              </a:rPr>
              <a:t>Стручно </a:t>
            </a:r>
            <a:r>
              <a:rPr lang="sr-Cyrl-RS" sz="2000" b="1" dirty="0">
                <a:solidFill>
                  <a:srgbClr val="002060"/>
                </a:solidFill>
              </a:rPr>
              <a:t>оспособљавање </a:t>
            </a:r>
            <a:r>
              <a:rPr lang="sr-Cyrl-RS" sz="2000" b="1" dirty="0" smtClean="0">
                <a:solidFill>
                  <a:srgbClr val="002060"/>
                </a:solidFill>
              </a:rPr>
              <a:t>возача</a:t>
            </a:r>
          </a:p>
          <a:p>
            <a:pPr marL="0" indent="0" algn="just">
              <a:buNone/>
            </a:pPr>
            <a:r>
              <a:rPr lang="ru-RU" sz="2000" u="sng" dirty="0">
                <a:solidFill>
                  <a:srgbClr val="002060"/>
                </a:solidFill>
              </a:rPr>
              <a:t>Стручно оспособљавање возача </a:t>
            </a:r>
            <a:r>
              <a:rPr lang="ru-RU" sz="2000" dirty="0">
                <a:solidFill>
                  <a:srgbClr val="002060"/>
                </a:solidFill>
              </a:rPr>
              <a:t>у складу са </a:t>
            </a:r>
            <a:r>
              <a:rPr lang="ru-RU" sz="2000" dirty="0" smtClean="0">
                <a:solidFill>
                  <a:srgbClr val="002060"/>
                </a:solidFill>
              </a:rPr>
              <a:t>међународним </a:t>
            </a:r>
            <a:r>
              <a:rPr lang="ru-RU" sz="2000" dirty="0">
                <a:solidFill>
                  <a:srgbClr val="002060"/>
                </a:solidFill>
              </a:rPr>
              <a:t>уговорима обавља правно лице које за то </a:t>
            </a:r>
            <a:r>
              <a:rPr lang="ru-RU" sz="2000" dirty="0" smtClean="0">
                <a:solidFill>
                  <a:srgbClr val="002060"/>
                </a:solidFill>
              </a:rPr>
              <a:t>овласти </a:t>
            </a:r>
            <a:r>
              <a:rPr lang="sr-Cyrl-RS" sz="2000" dirty="0" smtClean="0">
                <a:solidFill>
                  <a:srgbClr val="002060"/>
                </a:solidFill>
              </a:rPr>
              <a:t>министар.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Провјеру </a:t>
            </a:r>
            <a:r>
              <a:rPr lang="ru-RU" sz="2000" dirty="0">
                <a:solidFill>
                  <a:srgbClr val="002060"/>
                </a:solidFill>
              </a:rPr>
              <a:t>стручне оспособљености возача </a:t>
            </a:r>
            <a:r>
              <a:rPr lang="ru-RU" sz="2000" dirty="0" smtClean="0">
                <a:solidFill>
                  <a:srgbClr val="002060"/>
                </a:solidFill>
              </a:rPr>
              <a:t>обавља </a:t>
            </a:r>
            <a:r>
              <a:rPr lang="sr-Cyrl-RS" sz="2000" dirty="0" smtClean="0">
                <a:solidFill>
                  <a:srgbClr val="002060"/>
                </a:solidFill>
              </a:rPr>
              <a:t>Министарство</a:t>
            </a:r>
            <a:r>
              <a:rPr lang="sr-Latn-RS" sz="2000" dirty="0" smtClean="0">
                <a:solidFill>
                  <a:srgbClr val="002060"/>
                </a:solidFill>
              </a:rPr>
              <a:t> </a:t>
            </a:r>
            <a:r>
              <a:rPr lang="sr-Cyrl-RS" sz="2000" dirty="0" smtClean="0">
                <a:solidFill>
                  <a:srgbClr val="002060"/>
                </a:solidFill>
              </a:rPr>
              <a:t>и издаје цертификат, специмен је и на интернет страници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  <a:hlinkClick r:id="rId2"/>
              </a:rPr>
              <a:t>https://unece.org/adr-certificates-0#accordion_7</a:t>
            </a:r>
            <a:r>
              <a:rPr lang="sr-Cyrl-RS" sz="2000" dirty="0" smtClean="0">
                <a:solidFill>
                  <a:srgbClr val="002060"/>
                </a:solidFill>
              </a:rPr>
              <a:t>.</a:t>
            </a:r>
            <a:endParaRPr lang="en-GB" sz="2000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sr-Cyrl-RS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sr-Cyrl-RS" sz="20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58" y="3470563"/>
            <a:ext cx="3597346" cy="22499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644" y="3470563"/>
            <a:ext cx="3657600" cy="220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95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7898" y="1103019"/>
            <a:ext cx="105405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Привремена забрана, односно прекид превоза</a:t>
            </a:r>
          </a:p>
          <a:p>
            <a:pPr lvl="0" algn="just"/>
            <a:r>
              <a:rPr lang="ru-RU" dirty="0">
                <a:solidFill>
                  <a:srgbClr val="002060"/>
                </a:solidFill>
              </a:rPr>
              <a:t>Ако </a:t>
            </a:r>
            <a:r>
              <a:rPr lang="ru-RU" u="sng" dirty="0">
                <a:solidFill>
                  <a:srgbClr val="002060"/>
                </a:solidFill>
              </a:rPr>
              <a:t>други надлежни орган </a:t>
            </a:r>
            <a:r>
              <a:rPr lang="ru-RU" dirty="0">
                <a:solidFill>
                  <a:srgbClr val="002060"/>
                </a:solidFill>
              </a:rPr>
              <a:t>за вријеме надзора над превозом опасних материја утврди недостатке који би могли утицати на безбједност људи, имовине, односно животне средине, о томе обавјештава належну инспекцију и прилаже податке о возилу и опасним материјама.</a:t>
            </a:r>
          </a:p>
          <a:p>
            <a:pPr lvl="0" algn="just"/>
            <a:endParaRPr lang="ru-RU" dirty="0">
              <a:solidFill>
                <a:srgbClr val="002060"/>
              </a:solidFill>
            </a:endParaRPr>
          </a:p>
          <a:p>
            <a:pPr lvl="0" algn="ctr"/>
            <a:r>
              <a:rPr lang="ru-RU" b="1" dirty="0">
                <a:solidFill>
                  <a:srgbClr val="002060"/>
                </a:solidFill>
              </a:rPr>
              <a:t>Надзор код пошиљалаца, превозника, односно прималаца</a:t>
            </a:r>
          </a:p>
          <a:p>
            <a:pPr lvl="0" algn="just"/>
            <a:r>
              <a:rPr lang="ru-RU" u="sng" dirty="0">
                <a:solidFill>
                  <a:srgbClr val="002060"/>
                </a:solidFill>
              </a:rPr>
              <a:t>Инспектор може </a:t>
            </a:r>
            <a:r>
              <a:rPr lang="ru-RU" dirty="0">
                <a:solidFill>
                  <a:srgbClr val="002060"/>
                </a:solidFill>
              </a:rPr>
              <a:t>превентивно или приликом надзора над превозом опасних материја, када утврди недостатке, спровести надзор код пошиљалаца, превозника или прималаца опасних материја, односно код других правних или физичких лица која обављају дјелатност у вези са превозом </a:t>
            </a:r>
            <a:r>
              <a:rPr lang="sr-Cyrl-RS" dirty="0">
                <a:solidFill>
                  <a:srgbClr val="002060"/>
                </a:solidFill>
              </a:rPr>
              <a:t>опасних материја.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60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9091" y="1330419"/>
            <a:ext cx="102911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НАДЗОР ИНСПЕКЦИЈСКИХ И ДРУГИХ ОРГАНА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Надзор над спровођењем Закона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Надзор над спровођењем овог закона и подзаконских прописа донесених на основу овог закона у оквиру своје надлежности спроводе Министарство саобраћаја и веза и </a:t>
            </a:r>
            <a:r>
              <a:rPr lang="sr-Cyrl-RS" dirty="0">
                <a:solidFill>
                  <a:srgbClr val="002060"/>
                </a:solidFill>
              </a:rPr>
              <a:t>Министарство.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Инспекцијски надзор</a:t>
            </a:r>
          </a:p>
          <a:p>
            <a:r>
              <a:rPr lang="ru-RU" dirty="0">
                <a:solidFill>
                  <a:srgbClr val="002060"/>
                </a:solidFill>
              </a:rPr>
              <a:t>Инспекцијски надзор над спровођењем овог закона непосредно врши надлежна организациона јединица Министарства и Републичка управа за инспекцијске послове.</a:t>
            </a:r>
          </a:p>
          <a:p>
            <a:pPr algn="ctr"/>
            <a:r>
              <a:rPr lang="sr-Cyrl-RS" b="1" dirty="0">
                <a:solidFill>
                  <a:srgbClr val="002060"/>
                </a:solidFill>
              </a:rPr>
              <a:t>Надзор на путу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Надзор над превозом опасних материја спроводе инспектори за експлозивне материје и послове заштите од пожара у надлежним организационим јединицама Министарства за класу 1, а надлежни инспектори Републичке управе за инспекцијске послове за класе 2, 3, 4.1, 4.2, 4.3, 5.1, 5.2, 6.1, 6.2, 8 и 9.</a:t>
            </a:r>
          </a:p>
        </p:txBody>
      </p:sp>
    </p:spTree>
    <p:extLst>
      <p:ext uri="{BB962C8B-B14F-4D97-AF65-F5344CB8AC3E}">
        <p14:creationId xmlns:p14="http://schemas.microsoft.com/office/powerpoint/2010/main" val="909075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026" y="1161209"/>
            <a:ext cx="1042416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Превод и објава међународних уговора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</a:rPr>
              <a:t>Министарство </a:t>
            </a:r>
            <a:r>
              <a:rPr lang="ru-RU" dirty="0">
                <a:solidFill>
                  <a:srgbClr val="002060"/>
                </a:solidFill>
              </a:rPr>
              <a:t>саобраћаја и веза обезбјеђује превод међународних уговора и њихових анекса на једном од службених језика у Републици Српској (српски језик), и објављује на својој интернет страници.</a:t>
            </a:r>
            <a:endParaRPr lang="en-US" dirty="0">
              <a:solidFill>
                <a:srgbClr val="002060"/>
              </a:solidFill>
            </a:endParaRPr>
          </a:p>
          <a:p>
            <a:pPr lvl="0" algn="just"/>
            <a:r>
              <a:rPr lang="en-US" sz="1600" dirty="0">
                <a:solidFill>
                  <a:srgbClr val="002060"/>
                </a:solidFill>
                <a:hlinkClick r:id="rId2"/>
              </a:rPr>
              <a:t>https://www.vladars.net/sr-SP-Cyrl/vlada/Ministarstva/msv/Documents</a:t>
            </a:r>
            <a:endParaRPr lang="sr-Latn-RS" sz="1600" dirty="0">
              <a:solidFill>
                <a:srgbClr val="002060"/>
              </a:solidFill>
            </a:endParaRPr>
          </a:p>
          <a:p>
            <a:pPr lvl="0" algn="just"/>
            <a:r>
              <a:rPr lang="sr-Cyrl-RS" sz="1600" dirty="0" smtClean="0">
                <a:solidFill>
                  <a:srgbClr val="002060"/>
                </a:solidFill>
              </a:rPr>
              <a:t>Објав</a:t>
            </a:r>
            <a:r>
              <a:rPr lang="sr-Cyrl-RS" sz="1600" dirty="0" smtClean="0">
                <a:solidFill>
                  <a:srgbClr val="002060"/>
                </a:solidFill>
              </a:rPr>
              <a:t>љ</a:t>
            </a:r>
            <a:r>
              <a:rPr lang="sr-Cyrl-RS" sz="1600" dirty="0" smtClean="0">
                <a:solidFill>
                  <a:srgbClr val="002060"/>
                </a:solidFill>
              </a:rPr>
              <a:t>ени </a:t>
            </a:r>
            <a:r>
              <a:rPr lang="sr-Cyrl-RS" sz="1600" dirty="0">
                <a:solidFill>
                  <a:srgbClr val="002060"/>
                </a:solidFill>
              </a:rPr>
              <a:t>преводи:</a:t>
            </a:r>
          </a:p>
          <a:p>
            <a:pPr lvl="0" algn="just"/>
            <a:r>
              <a:rPr lang="sr-Cyrl-RS" sz="1600" dirty="0">
                <a:solidFill>
                  <a:srgbClr val="002060"/>
                </a:solidFill>
              </a:rPr>
              <a:t>-</a:t>
            </a:r>
            <a:r>
              <a:rPr lang="sr-Cyrl-RS" sz="1600" dirty="0" smtClean="0">
                <a:solidFill>
                  <a:srgbClr val="002060"/>
                </a:solidFill>
              </a:rPr>
              <a:t>АДР_202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_Том </a:t>
            </a:r>
            <a:r>
              <a:rPr lang="sr-Cyrl-RS" sz="1600" dirty="0">
                <a:solidFill>
                  <a:srgbClr val="002060"/>
                </a:solidFill>
              </a:rPr>
              <a:t>1</a:t>
            </a:r>
          </a:p>
          <a:p>
            <a:pPr lvl="0" algn="just">
              <a:buFontTx/>
              <a:buChar char="-"/>
            </a:pPr>
            <a:r>
              <a:rPr lang="sr-Cyrl-RS" sz="1600" dirty="0" smtClean="0">
                <a:solidFill>
                  <a:srgbClr val="002060"/>
                </a:solidFill>
              </a:rPr>
              <a:t>АДР_202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_Том </a:t>
            </a:r>
            <a:r>
              <a:rPr lang="sr-Cyrl-RS" sz="1600" dirty="0">
                <a:solidFill>
                  <a:srgbClr val="002060"/>
                </a:solidFill>
              </a:rPr>
              <a:t>2</a:t>
            </a:r>
          </a:p>
          <a:p>
            <a:pPr lvl="0" algn="just">
              <a:buFontTx/>
              <a:buChar char="-"/>
            </a:pPr>
            <a:r>
              <a:rPr lang="sr-Cyrl-RS" sz="1600" dirty="0" smtClean="0">
                <a:solidFill>
                  <a:srgbClr val="002060"/>
                </a:solidFill>
              </a:rPr>
              <a:t>РИД-202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-Том </a:t>
            </a:r>
            <a:r>
              <a:rPr lang="sr-Cyrl-RS" sz="1600" dirty="0">
                <a:solidFill>
                  <a:srgbClr val="002060"/>
                </a:solidFill>
              </a:rPr>
              <a:t>1</a:t>
            </a:r>
          </a:p>
          <a:p>
            <a:pPr lvl="0" algn="just">
              <a:buFontTx/>
              <a:buChar char="-"/>
            </a:pPr>
            <a:r>
              <a:rPr lang="sr-Cyrl-RS" sz="1600" dirty="0" smtClean="0">
                <a:solidFill>
                  <a:srgbClr val="002060"/>
                </a:solidFill>
              </a:rPr>
              <a:t>РИД-202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-Том </a:t>
            </a:r>
            <a:r>
              <a:rPr lang="sr-Cyrl-RS" sz="1600" dirty="0">
                <a:solidFill>
                  <a:srgbClr val="002060"/>
                </a:solidFill>
              </a:rPr>
              <a:t>2</a:t>
            </a:r>
          </a:p>
          <a:p>
            <a:pPr lvl="0" algn="just">
              <a:buFontTx/>
              <a:buChar char="-"/>
            </a:pPr>
            <a:r>
              <a:rPr lang="sr-Cyrl-RS" sz="1600" dirty="0" smtClean="0">
                <a:solidFill>
                  <a:srgbClr val="002060"/>
                </a:solidFill>
              </a:rPr>
              <a:t>АДН_202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_Том </a:t>
            </a:r>
            <a:r>
              <a:rPr lang="sr-Cyrl-RS" sz="1600" dirty="0">
                <a:solidFill>
                  <a:srgbClr val="002060"/>
                </a:solidFill>
              </a:rPr>
              <a:t>1</a:t>
            </a:r>
          </a:p>
          <a:p>
            <a:pPr lvl="0" algn="just">
              <a:buFontTx/>
              <a:buChar char="-"/>
            </a:pPr>
            <a:r>
              <a:rPr lang="sr-Cyrl-RS" sz="1600" dirty="0" smtClean="0">
                <a:solidFill>
                  <a:srgbClr val="002060"/>
                </a:solidFill>
              </a:rPr>
              <a:t>АДН_202</a:t>
            </a:r>
            <a:r>
              <a:rPr lang="sr-Latn-RS" sz="1600" dirty="0" smtClean="0">
                <a:solidFill>
                  <a:srgbClr val="002060"/>
                </a:solidFill>
              </a:rPr>
              <a:t>3</a:t>
            </a:r>
            <a:r>
              <a:rPr lang="sr-Cyrl-RS" sz="1600" dirty="0" smtClean="0">
                <a:solidFill>
                  <a:srgbClr val="002060"/>
                </a:solidFill>
              </a:rPr>
              <a:t>_ </a:t>
            </a:r>
            <a:r>
              <a:rPr lang="sr-Cyrl-RS" sz="1600" dirty="0">
                <a:solidFill>
                  <a:srgbClr val="002060"/>
                </a:solidFill>
              </a:rPr>
              <a:t>Том </a:t>
            </a:r>
            <a:r>
              <a:rPr lang="sr-Cyrl-RS" sz="1600" dirty="0" smtClean="0">
                <a:solidFill>
                  <a:srgbClr val="002060"/>
                </a:solidFill>
              </a:rPr>
              <a:t>2</a:t>
            </a:r>
            <a:endParaRPr lang="sr-Latn-RS" sz="1600" dirty="0" smtClean="0">
              <a:solidFill>
                <a:srgbClr val="002060"/>
              </a:solidFill>
            </a:endParaRPr>
          </a:p>
          <a:p>
            <a:pPr lvl="0" algn="just">
              <a:buFontTx/>
              <a:buChar char="-"/>
            </a:pPr>
            <a:endParaRPr lang="sr-Latn-RS" sz="1600" dirty="0">
              <a:solidFill>
                <a:srgbClr val="002060"/>
              </a:solidFill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sr-Cyrl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бавезе у наредном периоду – усклађивање са: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Директива 2008/68/ЕЗ о копненом превозу опасних материја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U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Директива (ЕУ) 2022/1999 – о јединственим поступцима контроле опасних материја у друмском саобраћају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увези са Директивом 95/50/ЕЗ - о јединственим поступцима контроле опасних материја у друмском саобраћају (</a:t>
            </a:r>
            <a:r>
              <a:rPr lang="sr-Cyrl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донесен Правилник о повредама одредаба о превозу опасних материја  („Службени гласник РС“, број 7/1</a:t>
            </a: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en-U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6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Директива 2010/35/ЕУ – о покретној опреми под притиском - спроводи Министарство индустрије енергетике и рударства          Републике Српске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endParaRPr lang="sr-Cyrl-RS" sz="16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595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48544" y="3244334"/>
            <a:ext cx="3915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b="1" dirty="0">
                <a:solidFill>
                  <a:srgbClr val="002060"/>
                </a:solidFill>
              </a:rPr>
              <a:t>ХВАЛА НА ПАЖЊИ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230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1781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TimesNewRomanPSMT</vt:lpstr>
      <vt:lpstr>Trebuchet MS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Pero Limić</cp:lastModifiedBy>
  <cp:revision>34</cp:revision>
  <cp:lastPrinted>2024-10-18T15:28:20Z</cp:lastPrinted>
  <dcterms:created xsi:type="dcterms:W3CDTF">2024-10-17T06:51:12Z</dcterms:created>
  <dcterms:modified xsi:type="dcterms:W3CDTF">2024-10-21T12:53:31Z</dcterms:modified>
</cp:coreProperties>
</file>