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7762635" imgH="28514773" progId="CorelDraw.Graphic.24">
                  <p:embed/>
                </p:oleObj>
              </mc:Choice>
              <mc:Fallback>
                <p:oleObj name="CorelDRAW" r:id="rId2" imgW="27762635" imgH="28514773" progId="CorelDraw.Graphic.2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05.11.2024.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l="34704" t="12529" r="33472" b="11593"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0D0E612-BA6F-4265-943A-E64B016EEEBB}"/>
              </a:ext>
            </a:extLst>
          </p:cNvPr>
          <p:cNvSpPr txBox="1">
            <a:spLocks/>
          </p:cNvSpPr>
          <p:nvPr/>
        </p:nvSpPr>
        <p:spPr>
          <a:xfrm>
            <a:off x="2731164" y="2253343"/>
            <a:ext cx="6400800" cy="1349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32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 ОПАСНИХ МАТЕРИЈА НА ЖЕЉЕЗНИЦАМА РЕПУБЛИКЕ СРПСКЕ</a:t>
            </a:r>
            <a:r>
              <a:rPr lang="en-US" sz="32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r-Cyrl-BA" sz="32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обим и процедуре</a:t>
            </a:r>
            <a:endParaRPr lang="bs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2045364" y="4070379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8987">
              <a:defRPr/>
            </a:pPr>
            <a:r>
              <a:rPr lang="sr-Cyrl-B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Раде ЦВИЈАНОВИЋ, </a:t>
            </a:r>
            <a:r>
              <a:rPr lang="sr-Cyrl-BA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Жељезнице Републике Српске</a:t>
            </a:r>
            <a:endParaRPr lang="sr-Latn-BA" sz="2000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218987">
              <a:defRPr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Драган ЗЕЛЕНКОВИЋ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Жељезнице Републике Српске</a:t>
            </a:r>
          </a:p>
          <a:p>
            <a:pPr defTabSz="1218987">
              <a:defRPr/>
            </a:pPr>
            <a:r>
              <a:rPr lang="sr-Cyrl-B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Младен КУРАВИЦА, </a:t>
            </a:r>
            <a:r>
              <a:rPr lang="sr-Cyrl-BA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Жељезнице Републике Српске</a:t>
            </a:r>
          </a:p>
        </p:txBody>
      </p:sp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9FCB3C-EF7E-40F6-A6E2-EFB7DA09FB07}"/>
              </a:ext>
            </a:extLst>
          </p:cNvPr>
          <p:cNvSpPr/>
          <p:nvPr/>
        </p:nvSpPr>
        <p:spPr>
          <a:xfrm>
            <a:off x="962220" y="1266894"/>
            <a:ext cx="74207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BA" sz="24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РАДА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E526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2CDF0-C74E-43BD-B933-41B426373330}"/>
              </a:ext>
            </a:extLst>
          </p:cNvPr>
          <p:cNvSpPr/>
          <p:nvPr/>
        </p:nvSpPr>
        <p:spPr>
          <a:xfrm>
            <a:off x="962220" y="1957963"/>
            <a:ext cx="572949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Преглед регулативних аката о превозу опасних материја (ОМ) жељезницом;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bs-Cyrl-BA" dirty="0">
                <a:latin typeface="Arial" panose="020B0604020202020204" pitchFamily="34" charset="0"/>
                <a:cs typeface="Arial" panose="020B0604020202020204" pitchFamily="34" charset="0"/>
              </a:rPr>
              <a:t>Учешће опасних материја у укупном транспорту ЖРС;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bs-Cyrl-BA" dirty="0">
                <a:latin typeface="Arial" panose="020B0604020202020204" pitchFamily="34" charset="0"/>
                <a:cs typeface="Arial" panose="020B0604020202020204" pitchFamily="34" charset="0"/>
              </a:rPr>
              <a:t>Ток информација у процесу транспорта ОМ;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Позиција и улога Савјетника о превозу опасних материја у организационој шеми предузећа и току рјешавања акцидентне ситуације;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Закључци са препорукама и превентивним мјерама у повећању безбједности транспорта ОМ</a:t>
            </a:r>
            <a:endParaRPr lang="bs-Latn-B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5265F43-BF17-44E1-B77B-973FF7611A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848314"/>
              </p:ext>
            </p:extLst>
          </p:nvPr>
        </p:nvGraphicFramePr>
        <p:xfrm>
          <a:off x="6829231" y="1497727"/>
          <a:ext cx="4538067" cy="3680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841960" imgH="7269480" progId="Msxml2.SAXXMLReader.5.0">
                  <p:embed/>
                </p:oleObj>
              </mc:Choice>
              <mc:Fallback>
                <p:oleObj r:id="rId2" imgW="8841960" imgH="7269480" progId="Msxml2.SAXXMLReader.5.0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231" y="1497727"/>
                        <a:ext cx="4538067" cy="36804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CECB8E5-FDA7-46BC-96D3-038CC638F8A2}"/>
              </a:ext>
            </a:extLst>
          </p:cNvPr>
          <p:cNvSpPr txBox="1"/>
          <p:nvPr/>
        </p:nvSpPr>
        <p:spPr>
          <a:xfrm>
            <a:off x="7095067" y="5306437"/>
            <a:ext cx="4209685" cy="52322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bs-Cyrl-BA" sz="1400" i="1" dirty="0">
                <a:latin typeface="Arial" panose="020B0604020202020204" pitchFamily="34" charset="0"/>
                <a:cs typeface="Arial" panose="020B0604020202020204" pitchFamily="34" charset="0"/>
              </a:rPr>
              <a:t>Мрежа пруга Жељезница Републике Српске (ЖРС)</a:t>
            </a:r>
            <a:endParaRPr lang="bs-Latn-B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2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DC3A9C-CADC-4D95-AEBF-F2AA65109340}"/>
              </a:ext>
            </a:extLst>
          </p:cNvPr>
          <p:cNvSpPr/>
          <p:nvPr/>
        </p:nvSpPr>
        <p:spPr>
          <a:xfrm>
            <a:off x="926017" y="1128395"/>
            <a:ext cx="3905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РЕГУЛАТИВА У ТРАНСПОРТУ ОМ</a:t>
            </a:r>
            <a:endParaRPr lang="en-US" dirty="0">
              <a:solidFill>
                <a:srgbClr val="0E526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23">
            <a:extLst>
              <a:ext uri="{FF2B5EF4-FFF2-40B4-BE49-F238E27FC236}">
                <a16:creationId xmlns:a16="http://schemas.microsoft.com/office/drawing/2014/main" id="{B3321262-41DB-4A02-96F8-A959E3466447}"/>
              </a:ext>
            </a:extLst>
          </p:cNvPr>
          <p:cNvGrpSpPr>
            <a:grpSpLocks/>
          </p:cNvGrpSpPr>
          <p:nvPr/>
        </p:nvGrpSpPr>
        <p:grpSpPr bwMode="auto">
          <a:xfrm>
            <a:off x="1218722" y="1695450"/>
            <a:ext cx="9420132" cy="4219575"/>
            <a:chOff x="576" y="1296"/>
            <a:chExt cx="4560" cy="2658"/>
          </a:xfrm>
        </p:grpSpPr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A2B673D6-43C2-4A3D-8C67-B40C13B485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2" y="1652"/>
              <a:ext cx="961" cy="76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sr-Latn-RS" sz="2000" dirty="0" err="1">
                  <a:cs typeface="Arial" panose="020B0604020202020204" pitchFamily="34" charset="0"/>
                </a:rPr>
                <a:t>COTIF</a:t>
              </a:r>
              <a:endParaRPr lang="en-US" altLang="sr-Latn-RS" sz="2000" dirty="0">
                <a:cs typeface="Arial" panose="020B0604020202020204" pitchFamily="34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406D7A90-987F-46D6-9E4B-3BA2398609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5" y="1926"/>
              <a:ext cx="824" cy="7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en-US" altLang="sr-Latn-RS" sz="2000" dirty="0" err="1">
                  <a:cs typeface="Arial" panose="020B0604020202020204" pitchFamily="34" charset="0"/>
                </a:rPr>
                <a:t>CIM</a:t>
              </a:r>
              <a:endParaRPr lang="en-US" altLang="sr-Latn-RS" sz="2000" dirty="0">
                <a:cs typeface="Arial" panose="020B0604020202020204" pitchFamily="34" charset="0"/>
              </a:endParaRP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36EF11D3-22D8-4EC4-9AFC-F16CD20EB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0" y="2191"/>
              <a:ext cx="739" cy="59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sr-Latn-RS" sz="2000" dirty="0">
                  <a:cs typeface="Arial" panose="020B0604020202020204" pitchFamily="34" charset="0"/>
                </a:rPr>
                <a:t>RID</a:t>
              </a: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F5ADF89C-43D0-45BB-AE07-DAFBA90F2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8" y="2646"/>
              <a:ext cx="1155" cy="4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sr-Latn-RS" sz="2000" dirty="0" err="1">
                  <a:cs typeface="Arial" panose="020B0604020202020204" pitchFamily="34" charset="0"/>
                </a:rPr>
                <a:t>Закон</a:t>
              </a:r>
              <a:r>
                <a:rPr lang="en-US" altLang="sr-Latn-RS" sz="2000" dirty="0">
                  <a:cs typeface="Arial" panose="020B0604020202020204" pitchFamily="34" charset="0"/>
                </a:rPr>
                <a:t> о </a:t>
              </a:r>
              <a:r>
                <a:rPr lang="en-US" altLang="sr-Latn-RS" sz="2000" dirty="0" err="1">
                  <a:cs typeface="Arial" panose="020B0604020202020204" pitchFamily="34" charset="0"/>
                </a:rPr>
                <a:t>превозу</a:t>
              </a:r>
              <a:r>
                <a:rPr lang="en-US" altLang="sr-Latn-RS" sz="2000" dirty="0">
                  <a:cs typeface="Arial" panose="020B0604020202020204" pitchFamily="34" charset="0"/>
                </a:rPr>
                <a:t> </a:t>
              </a:r>
              <a:r>
                <a:rPr lang="en-US" altLang="sr-Latn-RS" sz="2000" dirty="0" err="1">
                  <a:cs typeface="Arial" panose="020B0604020202020204" pitchFamily="34" charset="0"/>
                </a:rPr>
                <a:t>ОМ</a:t>
              </a:r>
              <a:endParaRPr lang="en-US" altLang="sr-Latn-RS" sz="2000" dirty="0">
                <a:cs typeface="Arial" panose="020B0604020202020204" pitchFamily="34" charset="0"/>
              </a:endParaRP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6AF73724-7889-472A-858D-3AE011F2EA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5" y="2946"/>
              <a:ext cx="1319" cy="3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bs-Cyrl-BA" altLang="sr-Latn-RS" sz="1600" dirty="0">
                  <a:cs typeface="Arial" panose="020B0604020202020204" pitchFamily="34" charset="0"/>
                </a:rPr>
                <a:t>Правилници и упутства на ЖРС</a:t>
              </a:r>
              <a:endParaRPr lang="en-US" altLang="sr-Latn-RS" sz="1600" dirty="0">
                <a:cs typeface="Arial" panose="020B0604020202020204" pitchFamily="34" charset="0"/>
              </a:endParaRP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EB5E5EC9-FD58-4D05-A9C9-287564DBD1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3" y="3193"/>
              <a:ext cx="1392" cy="3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bs-Cyrl-BA" altLang="sr-Latn-RS" sz="1600" dirty="0">
                  <a:cs typeface="Arial" panose="020B0604020202020204" pitchFamily="34" charset="0"/>
                </a:rPr>
                <a:t>Правилник о стручном оспособљавању Савјетника</a:t>
              </a:r>
              <a:endParaRPr lang="en-US" altLang="sr-Latn-RS" sz="1600" dirty="0">
                <a:cs typeface="Arial" panose="020B0604020202020204" pitchFamily="34" charset="0"/>
              </a:endParaRPr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03159BF1-6383-4475-86DC-A26BB7806C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2575"/>
              <a:ext cx="28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F10920F5-DAC1-4BDA-929E-776ECB100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4" y="3799"/>
              <a:ext cx="28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83AD2791-3E70-4D46-9317-F113691311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5" y="2575"/>
              <a:ext cx="0" cy="123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0C8C3CCE-DB1C-454A-8F27-D8B1796D1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5" y="2575"/>
              <a:ext cx="0" cy="123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 Box 15">
              <a:extLst>
                <a:ext uri="{FF2B5EF4-FFF2-40B4-BE49-F238E27FC236}">
                  <a16:creationId xmlns:a16="http://schemas.microsoft.com/office/drawing/2014/main" id="{32EC7DC2-2CB5-405F-80C4-0670F38B4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" y="3662"/>
              <a:ext cx="2080" cy="292"/>
            </a:xfrm>
            <a:prstGeom prst="rect">
              <a:avLst/>
            </a:prstGeom>
            <a:solidFill>
              <a:srgbClr val="F6FC0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bs-Cyrl-BA" altLang="sr-Latn-RS" sz="2000" dirty="0">
                  <a:cs typeface="Arial" panose="020B0604020202020204" pitchFamily="34" charset="0"/>
                </a:rPr>
                <a:t>Национална (д</a:t>
              </a:r>
              <a:r>
                <a:rPr lang="en-US" altLang="sr-Latn-RS" sz="2000" dirty="0" err="1">
                  <a:cs typeface="Arial" panose="020B0604020202020204" pitchFamily="34" charset="0"/>
                </a:rPr>
                <a:t>омаћа</a:t>
              </a:r>
              <a:r>
                <a:rPr lang="bs-Cyrl-BA" altLang="sr-Latn-RS" sz="2000" dirty="0">
                  <a:cs typeface="Arial" panose="020B0604020202020204" pitchFamily="34" charset="0"/>
                </a:rPr>
                <a:t>)</a:t>
              </a:r>
              <a:r>
                <a:rPr lang="en-US" altLang="sr-Latn-RS" sz="2000" dirty="0">
                  <a:cs typeface="Arial" panose="020B0604020202020204" pitchFamily="34" charset="0"/>
                </a:rPr>
                <a:t> </a:t>
              </a:r>
              <a:r>
                <a:rPr lang="en-US" altLang="sr-Latn-RS" sz="2000" dirty="0" err="1">
                  <a:cs typeface="Arial" panose="020B0604020202020204" pitchFamily="34" charset="0"/>
                </a:rPr>
                <a:t>регулатива</a:t>
              </a:r>
              <a:endParaRPr lang="en-US" altLang="sr-Latn-RS" sz="2000" dirty="0">
                <a:cs typeface="Arial" panose="020B0604020202020204" pitchFamily="34" charset="0"/>
              </a:endParaRP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A9DBA5E7-D823-4E9D-889E-D3259789E7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433"/>
              <a:ext cx="28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FB347D73-9FDC-4FBA-BEAC-1AF63D5E3A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" y="1442"/>
              <a:ext cx="0" cy="12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8A79E67C-60E9-431C-BBBF-D91964C5C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944"/>
              <a:ext cx="1917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45B9C506-233C-480B-9568-65D2E9B30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442"/>
              <a:ext cx="0" cy="149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bs-Latn-B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 Box 20">
              <a:extLst>
                <a:ext uri="{FF2B5EF4-FFF2-40B4-BE49-F238E27FC236}">
                  <a16:creationId xmlns:a16="http://schemas.microsoft.com/office/drawing/2014/main" id="{FC033DCC-27F5-4D11-8CE7-DA48E37AC6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4" y="1296"/>
              <a:ext cx="2185" cy="27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sr-Latn-RS" sz="2000" dirty="0" err="1">
                  <a:cs typeface="Arial" panose="020B0604020202020204" pitchFamily="34" charset="0"/>
                </a:rPr>
                <a:t>Међународна</a:t>
              </a:r>
              <a:r>
                <a:rPr lang="en-US" altLang="sr-Latn-RS" sz="2000" dirty="0">
                  <a:cs typeface="Arial" panose="020B0604020202020204" pitchFamily="34" charset="0"/>
                </a:rPr>
                <a:t> </a:t>
              </a:r>
              <a:r>
                <a:rPr lang="en-US" altLang="sr-Latn-RS" sz="2000" dirty="0" err="1">
                  <a:cs typeface="Arial" panose="020B0604020202020204" pitchFamily="34" charset="0"/>
                </a:rPr>
                <a:t>регулатива</a:t>
              </a:r>
              <a:endParaRPr lang="en-US" altLang="sr-Latn-RS" sz="2000" dirty="0"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216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91B96A-ACC9-40E6-A8BE-33D33E682D23}"/>
              </a:ext>
            </a:extLst>
          </p:cNvPr>
          <p:cNvSpPr/>
          <p:nvPr/>
        </p:nvSpPr>
        <p:spPr>
          <a:xfrm>
            <a:off x="799302" y="1026055"/>
            <a:ext cx="6244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E52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ОБИМ ПРЕВОЗА</a:t>
            </a:r>
            <a:r>
              <a:rPr kumimoji="0" lang="ru-RU" sz="2400" b="0" i="0" u="none" strike="noStrike" kern="1200" cap="none" spc="0" normalizeH="0" noProof="0" dirty="0">
                <a:ln>
                  <a:noFill/>
                </a:ln>
                <a:solidFill>
                  <a:srgbClr val="0E52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ОМ НА ЖРС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E52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CD1437-7893-48E3-BC7B-F94F4599F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978740"/>
              </p:ext>
            </p:extLst>
          </p:nvPr>
        </p:nvGraphicFramePr>
        <p:xfrm>
          <a:off x="898554" y="1486984"/>
          <a:ext cx="6145714" cy="25632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749">
                  <a:extLst>
                    <a:ext uri="{9D8B030D-6E8A-4147-A177-3AD203B41FA5}">
                      <a16:colId xmlns:a16="http://schemas.microsoft.com/office/drawing/2014/main" val="1186303837"/>
                    </a:ext>
                  </a:extLst>
                </a:gridCol>
                <a:gridCol w="1144008">
                  <a:extLst>
                    <a:ext uri="{9D8B030D-6E8A-4147-A177-3AD203B41FA5}">
                      <a16:colId xmlns:a16="http://schemas.microsoft.com/office/drawing/2014/main" val="2703244421"/>
                    </a:ext>
                  </a:extLst>
                </a:gridCol>
                <a:gridCol w="997681">
                  <a:extLst>
                    <a:ext uri="{9D8B030D-6E8A-4147-A177-3AD203B41FA5}">
                      <a16:colId xmlns:a16="http://schemas.microsoft.com/office/drawing/2014/main" val="1769127082"/>
                    </a:ext>
                  </a:extLst>
                </a:gridCol>
                <a:gridCol w="611911">
                  <a:extLst>
                    <a:ext uri="{9D8B030D-6E8A-4147-A177-3AD203B41FA5}">
                      <a16:colId xmlns:a16="http://schemas.microsoft.com/office/drawing/2014/main" val="1518731345"/>
                    </a:ext>
                  </a:extLst>
                </a:gridCol>
                <a:gridCol w="1064192">
                  <a:extLst>
                    <a:ext uri="{9D8B030D-6E8A-4147-A177-3AD203B41FA5}">
                      <a16:colId xmlns:a16="http://schemas.microsoft.com/office/drawing/2014/main" val="426088282"/>
                    </a:ext>
                  </a:extLst>
                </a:gridCol>
                <a:gridCol w="1024286">
                  <a:extLst>
                    <a:ext uri="{9D8B030D-6E8A-4147-A177-3AD203B41FA5}">
                      <a16:colId xmlns:a16="http://schemas.microsoft.com/office/drawing/2014/main" val="452043638"/>
                    </a:ext>
                  </a:extLst>
                </a:gridCol>
                <a:gridCol w="478887">
                  <a:extLst>
                    <a:ext uri="{9D8B030D-6E8A-4147-A177-3AD203B41FA5}">
                      <a16:colId xmlns:a16="http://schemas.microsoft.com/office/drawing/2014/main" val="2184931005"/>
                    </a:ext>
                  </a:extLst>
                </a:gridCol>
              </a:tblGrid>
              <a:tr h="408882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Учешће</a:t>
                      </a:r>
                      <a:r>
                        <a:rPr lang="en-US" sz="1200" kern="1200" dirty="0">
                          <a:effectLst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</a:rPr>
                        <a:t>превоза</a:t>
                      </a:r>
                      <a:r>
                        <a:rPr lang="en-US" sz="1200" kern="1200" dirty="0">
                          <a:effectLst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</a:rPr>
                        <a:t>опасних</a:t>
                      </a:r>
                      <a:r>
                        <a:rPr lang="en-US" sz="1200" kern="1200" dirty="0">
                          <a:effectLst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</a:rPr>
                        <a:t>материја</a:t>
                      </a:r>
                      <a:r>
                        <a:rPr lang="en-US" sz="1200" kern="1200" dirty="0">
                          <a:effectLst/>
                        </a:rPr>
                        <a:t> у </a:t>
                      </a:r>
                      <a:r>
                        <a:rPr lang="en-US" sz="1200" kern="1200" dirty="0" err="1">
                          <a:effectLst/>
                        </a:rPr>
                        <a:t>укупном</a:t>
                      </a:r>
                      <a:r>
                        <a:rPr lang="en-US" sz="1200" kern="1200" dirty="0">
                          <a:effectLst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</a:rPr>
                        <a:t>превозу</a:t>
                      </a:r>
                      <a:r>
                        <a:rPr lang="en-US" sz="1200" kern="1200" dirty="0">
                          <a:effectLst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</a:rPr>
                        <a:t>робе</a:t>
                      </a:r>
                      <a:r>
                        <a:rPr lang="en-US" sz="1200" kern="1200" dirty="0">
                          <a:effectLst/>
                        </a:rPr>
                        <a:t> </a:t>
                      </a:r>
                      <a:r>
                        <a:rPr lang="en-US" sz="1200" kern="1200" dirty="0" err="1">
                          <a:effectLst/>
                        </a:rPr>
                        <a:t>на</a:t>
                      </a:r>
                      <a:r>
                        <a:rPr lang="en-US" sz="1200" kern="1200" dirty="0">
                          <a:effectLst/>
                        </a:rPr>
                        <a:t> ЖРС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228751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Година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200" kern="1200">
                          <a:effectLst/>
                        </a:rPr>
                        <a:t>T</a:t>
                      </a:r>
                      <a:r>
                        <a:rPr lang="sr-Cyrl-BA" sz="1200" kern="1200">
                          <a:effectLst/>
                        </a:rPr>
                        <a:t>она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Тона </a:t>
                      </a:r>
                      <a:r>
                        <a:rPr lang="en-US" sz="1200" kern="1200">
                          <a:effectLst/>
                        </a:rPr>
                        <a:t>(RID)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%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NTKM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NTKM(RID)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%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612685149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2017</a:t>
                      </a:r>
                      <a:r>
                        <a:rPr lang="sr-Cyrl-BA" sz="1200" kern="1200">
                          <a:effectLst/>
                        </a:rPr>
                        <a:t>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4.529.029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305.401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6,7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386.405.282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20.343.194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5,3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505131531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2018</a:t>
                      </a:r>
                      <a:r>
                        <a:rPr lang="sr-Cyrl-BA" sz="1200" kern="1200">
                          <a:effectLst/>
                        </a:rPr>
                        <a:t>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4.568.699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341.589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7,5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371.612.590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25.830.703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7,0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538786634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2019</a:t>
                      </a:r>
                      <a:r>
                        <a:rPr lang="sr-Cyrl-BA" sz="1200" kern="1200">
                          <a:effectLst/>
                        </a:rPr>
                        <a:t>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4.</a:t>
                      </a:r>
                      <a:r>
                        <a:rPr lang="sr-Cyrl-BA" sz="1200" kern="1200" dirty="0">
                          <a:effectLst/>
                        </a:rPr>
                        <a:t>5</a:t>
                      </a:r>
                      <a:r>
                        <a:rPr lang="en-US" sz="1200" kern="1200" dirty="0">
                          <a:effectLst/>
                        </a:rPr>
                        <a:t>67.465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308.411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6,</a:t>
                      </a:r>
                      <a:r>
                        <a:rPr lang="sr-Cyrl-BA" sz="1200" kern="1200">
                          <a:effectLst/>
                        </a:rPr>
                        <a:t>7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403.902.49</a:t>
                      </a:r>
                      <a:r>
                        <a:rPr lang="sr-Cyrl-BA" sz="1200" kern="1200" dirty="0">
                          <a:effectLst/>
                        </a:rPr>
                        <a:t>7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22.058.104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5,5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216627744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2020</a:t>
                      </a:r>
                      <a:r>
                        <a:rPr lang="sr-Cyrl-BA" sz="1200" kern="1200">
                          <a:effectLst/>
                        </a:rPr>
                        <a:t>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3.797.796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243.693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6,4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363.285.180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17.812.466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4,9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546666625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2021</a:t>
                      </a:r>
                      <a:r>
                        <a:rPr lang="bs-Cyrl-BA" sz="1200" kern="1200">
                          <a:effectLst/>
                        </a:rPr>
                        <a:t>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4.384.525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261.673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6,0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380.429.194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17.879.529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>
                          <a:effectLst/>
                        </a:rPr>
                        <a:t>4,7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482088009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2022.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4.791.036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325.950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6,8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416</a:t>
                      </a:r>
                      <a:r>
                        <a:rPr lang="sr-Cyrl-BA" sz="1200" kern="1200" dirty="0">
                          <a:effectLst/>
                        </a:rPr>
                        <a:t>.</a:t>
                      </a:r>
                      <a:r>
                        <a:rPr lang="en-US" sz="1200" kern="1200" dirty="0">
                          <a:effectLst/>
                        </a:rPr>
                        <a:t>182</a:t>
                      </a:r>
                      <a:r>
                        <a:rPr lang="sr-Cyrl-BA" sz="1200" kern="1200" dirty="0">
                          <a:effectLst/>
                        </a:rPr>
                        <a:t>.</a:t>
                      </a:r>
                      <a:r>
                        <a:rPr lang="en-US" sz="1200" kern="1200" dirty="0">
                          <a:effectLst/>
                        </a:rPr>
                        <a:t>179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22.636.124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5,4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863799444"/>
                  </a:ext>
                </a:extLst>
              </a:tr>
              <a:tr h="269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2023.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4.473.520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234.969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>
                          <a:effectLst/>
                        </a:rPr>
                        <a:t>5,3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372.524.307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13.497.330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Cyrl-BA" sz="1200" kern="1200" dirty="0">
                          <a:effectLst/>
                        </a:rPr>
                        <a:t>3,6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007737506"/>
                  </a:ext>
                </a:extLst>
              </a:tr>
            </a:tbl>
          </a:graphicData>
        </a:graphic>
      </p:graphicFrame>
      <p:pic>
        <p:nvPicPr>
          <p:cNvPr id="4" name="Picture 2" descr="Datoteka:Railway map of Croatia and Bosnia and Herzegovina.png">
            <a:extLst>
              <a:ext uri="{FF2B5EF4-FFF2-40B4-BE49-F238E27FC236}">
                <a16:creationId xmlns:a16="http://schemas.microsoft.com/office/drawing/2014/main" id="{5C13C697-5DC3-4202-80E7-6147B4F85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8"/>
          <a:stretch/>
        </p:blipFill>
        <p:spPr bwMode="auto">
          <a:xfrm>
            <a:off x="7182921" y="1486984"/>
            <a:ext cx="4015427" cy="316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E73B5B-BF72-47F3-AE6B-CABB04D7E192}"/>
              </a:ext>
            </a:extLst>
          </p:cNvPr>
          <p:cNvSpPr txBox="1"/>
          <p:nvPr/>
        </p:nvSpPr>
        <p:spPr>
          <a:xfrm>
            <a:off x="890087" y="4758266"/>
            <a:ext cx="1031923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1600" dirty="0">
                <a:latin typeface="Arial" panose="020B0604020202020204" pitchFamily="34" charset="0"/>
                <a:cs typeface="Arial" panose="020B0604020202020204" pitchFamily="34" charset="0"/>
              </a:rPr>
              <a:t>Република Српска представља изузетно транзитно подручје за правце Хрватске, Србије и Федерације БиХ, гдје се врши директан транспорт роба за потребе жељезаре Зеница, нафтних деривата и комбинованог саобраћаја боксита и дрвета из Федерације БиХ преко великих центара у РС. На територији Републике Српске и Дистрикта Брчко налазе се двије луке на ријеци Сави преко којих је могућ комбиновани саобраћај воз - брод.</a:t>
            </a:r>
            <a:endParaRPr lang="bs-Latn-B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180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4C85EE-0238-4452-A9B6-25ECEB200CC5}"/>
              </a:ext>
            </a:extLst>
          </p:cNvPr>
          <p:cNvSpPr/>
          <p:nvPr/>
        </p:nvSpPr>
        <p:spPr>
          <a:xfrm>
            <a:off x="799302" y="1061599"/>
            <a:ext cx="10579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E52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Интеракција жељезничког особља у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транспортном процесу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E52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CB3771-B22A-4936-8BB3-F352F3C869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19" t="13995" r="13724" b="7750"/>
          <a:stretch/>
        </p:blipFill>
        <p:spPr bwMode="auto">
          <a:xfrm>
            <a:off x="4128981" y="1701800"/>
            <a:ext cx="7012830" cy="4350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96798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79B87C-277F-4DBD-B669-ED991E5E71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64" t="13238" r="12553" b="8317"/>
          <a:stretch/>
        </p:blipFill>
        <p:spPr bwMode="auto">
          <a:xfrm>
            <a:off x="3193334" y="1137799"/>
            <a:ext cx="8165933" cy="5047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DC8AC6-1001-4BE9-8332-4D1D69CDBD5F}"/>
              </a:ext>
            </a:extLst>
          </p:cNvPr>
          <p:cNvSpPr/>
          <p:nvPr/>
        </p:nvSpPr>
        <p:spPr>
          <a:xfrm>
            <a:off x="832733" y="1019266"/>
            <a:ext cx="5220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Позиција савјетника за безбједност у случају акцидентне ситуације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E52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441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AA6D1E-83FD-4C58-8F80-7B32B2C09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" t="14035" r="28086" b="9262"/>
          <a:stretch/>
        </p:blipFill>
        <p:spPr bwMode="auto">
          <a:xfrm>
            <a:off x="3369733" y="1176866"/>
            <a:ext cx="7877748" cy="4992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96DAFC-E80C-4D60-8575-2018F5BCA7C1}"/>
              </a:ext>
            </a:extLst>
          </p:cNvPr>
          <p:cNvSpPr/>
          <p:nvPr/>
        </p:nvSpPr>
        <p:spPr>
          <a:xfrm>
            <a:off x="833169" y="1103933"/>
            <a:ext cx="59486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dirty="0">
                <a:solidFill>
                  <a:srgbClr val="0E52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Мјесто Савјетника у организационој шеми ЖРС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E52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1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F5BE91-FD74-4BD2-86FB-57B7343A15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20604" r="37500" b="9767"/>
          <a:stretch>
            <a:fillRect/>
          </a:stretch>
        </p:blipFill>
        <p:spPr>
          <a:xfrm>
            <a:off x="7544446" y="1273900"/>
            <a:ext cx="3242087" cy="34631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363374-46A8-42B9-81FC-CBEAA1F0E97C}"/>
              </a:ext>
            </a:extLst>
          </p:cNvPr>
          <p:cNvSpPr/>
          <p:nvPr/>
        </p:nvSpPr>
        <p:spPr>
          <a:xfrm>
            <a:off x="3406735" y="3005469"/>
            <a:ext cx="5000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BA" sz="3600" b="0" i="0" u="none" strike="noStrike" kern="1200" cap="none" spc="0" normalizeH="0" baseline="0" noProof="0" dirty="0">
                <a:ln>
                  <a:noFill/>
                </a:ln>
                <a:solidFill>
                  <a:srgbClr val="0E52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ХВАЛА НА ПАЖЊИ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E52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1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307</Words>
  <Application>Microsoft Office PowerPoint</Application>
  <PresentationFormat>Widescreen</PresentationFormat>
  <Paragraphs>84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Trebuchet MS</vt:lpstr>
      <vt:lpstr>Wingdings</vt:lpstr>
      <vt:lpstr>Office Theme</vt:lpstr>
      <vt:lpstr>CorelDRAW</vt:lpstr>
      <vt:lpstr>Msxml2.SAXXMLReader.5.0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22</cp:revision>
  <dcterms:created xsi:type="dcterms:W3CDTF">2024-10-17T06:51:12Z</dcterms:created>
  <dcterms:modified xsi:type="dcterms:W3CDTF">2024-10-31T08:32:12Z</dcterms:modified>
</cp:coreProperties>
</file>