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</p:sldIdLst>
  <p:sldSz cx="12192000" cy="6858000"/>
  <p:notesSz cx="6858000" cy="9144000"/>
  <p:defaultTextStyle>
    <a:defPPr>
      <a:defRPr lang="sr-Latn-R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bs-Latn-BA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2B45A5-CCF6-4C8F-B1BC-02E80FD0F513}" type="datetimeFigureOut">
              <a:rPr lang="bs-Latn-BA" smtClean="0"/>
              <a:t>17. 12. 2024.</a:t>
            </a:fld>
            <a:endParaRPr lang="bs-Latn-B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s-Latn-B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50B582-BC55-4F2E-A57D-F95B634DB2A3}" type="slidenum">
              <a:rPr lang="bs-Latn-BA" smtClean="0"/>
              <a:t>‹#›</a:t>
            </a:fld>
            <a:endParaRPr lang="bs-Latn-BA"/>
          </a:p>
        </p:txBody>
      </p:sp>
    </p:spTree>
    <p:extLst>
      <p:ext uri="{BB962C8B-B14F-4D97-AF65-F5344CB8AC3E}">
        <p14:creationId xmlns:p14="http://schemas.microsoft.com/office/powerpoint/2010/main" val="218533056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bs-Latn-B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s-Latn-B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B2B45A5-CCF6-4C8F-B1BC-02E80FD0F513}" type="datetimeFigureOut">
              <a:rPr lang="bs-Latn-BA" smtClean="0"/>
              <a:t>17. 12. 2024.</a:t>
            </a:fld>
            <a:endParaRPr lang="bs-Latn-B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bs-Latn-B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50B582-BC55-4F2E-A57D-F95B634DB2A3}" type="slidenum">
              <a:rPr lang="bs-Latn-BA" smtClean="0"/>
              <a:t>‹#›</a:t>
            </a:fld>
            <a:endParaRPr lang="bs-Latn-BA"/>
          </a:p>
        </p:txBody>
      </p:sp>
    </p:spTree>
    <p:extLst>
      <p:ext uri="{BB962C8B-B14F-4D97-AF65-F5344CB8AC3E}">
        <p14:creationId xmlns:p14="http://schemas.microsoft.com/office/powerpoint/2010/main" val="37618039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r-Latn-R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b="1" smtClean="0">
                <a:solidFill>
                  <a:schemeClr val="accent2"/>
                </a:solidFill>
                <a:latin typeface="+mn-lt"/>
                <a:ea typeface="Times" panose="02020603050405020304" pitchFamily="18" charset="0"/>
                <a:cs typeface="Times" panose="02020603050405020304" pitchFamily="18" charset="0"/>
              </a:rPr>
              <a:t>BEZB</a:t>
            </a:r>
            <a:r>
              <a:rPr lang="sr-Latn-BA" sz="3600" b="1" smtClean="0">
                <a:solidFill>
                  <a:schemeClr val="accent2"/>
                </a:solidFill>
                <a:latin typeface="+mn-lt"/>
                <a:ea typeface="Times" panose="02020603050405020304" pitchFamily="18" charset="0"/>
                <a:cs typeface="Times" panose="02020603050405020304" pitchFamily="18" charset="0"/>
              </a:rPr>
              <a:t>J</a:t>
            </a:r>
            <a:r>
              <a:rPr lang="en-US" sz="3600" b="1" smtClean="0">
                <a:solidFill>
                  <a:schemeClr val="accent2"/>
                </a:solidFill>
                <a:latin typeface="+mn-lt"/>
                <a:ea typeface="Times" panose="02020603050405020304" pitchFamily="18" charset="0"/>
                <a:cs typeface="Times" panose="02020603050405020304" pitchFamily="18" charset="0"/>
              </a:rPr>
              <a:t>EDNOSNI ZAHT</a:t>
            </a:r>
            <a:r>
              <a:rPr lang="sr-Latn-BA" sz="3600" b="1" smtClean="0">
                <a:solidFill>
                  <a:schemeClr val="accent2"/>
                </a:solidFill>
                <a:latin typeface="+mn-lt"/>
                <a:ea typeface="Times" panose="02020603050405020304" pitchFamily="18" charset="0"/>
                <a:cs typeface="Times" panose="02020603050405020304" pitchFamily="18" charset="0"/>
              </a:rPr>
              <a:t>J</a:t>
            </a:r>
            <a:r>
              <a:rPr lang="en-US" sz="3600" b="1" smtClean="0">
                <a:solidFill>
                  <a:schemeClr val="accent2"/>
                </a:solidFill>
                <a:latin typeface="+mn-lt"/>
                <a:ea typeface="Times" panose="02020603050405020304" pitchFamily="18" charset="0"/>
                <a:cs typeface="Times" panose="02020603050405020304" pitchFamily="18" charset="0"/>
              </a:rPr>
              <a:t>EVI ZA TUNELE U VEZI SA TRANSPORTOM OPASN</a:t>
            </a:r>
            <a:r>
              <a:rPr lang="sr-Latn-BA" sz="3600" b="1" smtClean="0">
                <a:solidFill>
                  <a:schemeClr val="accent2"/>
                </a:solidFill>
                <a:latin typeface="+mn-lt"/>
                <a:ea typeface="Times" panose="02020603050405020304" pitchFamily="18" charset="0"/>
                <a:cs typeface="Times" panose="02020603050405020304" pitchFamily="18" charset="0"/>
              </a:rPr>
              <a:t>IH MATERIJA</a:t>
            </a:r>
            <a:r>
              <a:rPr lang="en-US" sz="3600" b="1" smtClean="0">
                <a:solidFill>
                  <a:schemeClr val="accent2"/>
                </a:solidFill>
                <a:latin typeface="+mn-lt"/>
                <a:ea typeface="Times" panose="02020603050405020304" pitchFamily="18" charset="0"/>
                <a:cs typeface="Times" panose="02020603050405020304" pitchFamily="18" charset="0"/>
              </a:rPr>
              <a:t> (ADR)</a:t>
            </a:r>
            <a:endParaRPr lang="en-US" sz="3600" dirty="0">
              <a:solidFill>
                <a:schemeClr val="accent2"/>
              </a:solidFill>
              <a:latin typeface="+mn-lt"/>
            </a:endParaRPr>
          </a:p>
        </p:txBody>
      </p:sp>
      <p:pic>
        <p:nvPicPr>
          <p:cNvPr id="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273711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BA" sz="3200" b="1" smtClean="0">
                <a:solidFill>
                  <a:srgbClr val="C00000"/>
                </a:solidFill>
                <a:highlight>
                  <a:srgbClr val="FFFFFF"/>
                </a:highlight>
                <a:latin typeface="+mn-lt"/>
                <a:ea typeface="+mn-ea"/>
                <a:cs typeface="+mn-cs"/>
              </a:rPr>
              <a:t>UVOD</a:t>
            </a:r>
            <a:endParaRPr lang="en-US" sz="3200" b="1" dirty="0">
              <a:solidFill>
                <a:srgbClr val="C00000"/>
              </a:solidFill>
              <a:highlight>
                <a:srgbClr val="FFFFFF"/>
              </a:highlight>
              <a:latin typeface="+mn-lt"/>
              <a:ea typeface="+mn-ea"/>
              <a:cs typeface="+mn-cs"/>
            </a:endParaRPr>
          </a:p>
        </p:txBody>
      </p:sp>
      <p:pic>
        <p:nvPicPr>
          <p:cNvPr id="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2846670"/>
      </p:ext>
    </p:extLst>
  </p:cSld>
  <p:clrMapOvr>
    <a:masterClrMapping/>
  </p:clrMapOvr>
  <p:transition spd="slow">
    <p:push dir="u"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b="1" smtClean="0">
                <a:solidFill>
                  <a:srgbClr val="C00000"/>
                </a:solidFill>
                <a:latin typeface="+mn-lt"/>
                <a:ea typeface="+mn-ea"/>
                <a:cs typeface="+mn-cs"/>
              </a:rPr>
              <a:t>UVO</a:t>
            </a:r>
            <a:r>
              <a:rPr lang="sr-Latn-BA" sz="3200" b="1" smtClean="0">
                <a:solidFill>
                  <a:srgbClr val="C00000"/>
                </a:solidFill>
                <a:latin typeface="+mn-lt"/>
                <a:ea typeface="+mn-ea"/>
                <a:cs typeface="+mn-cs"/>
              </a:rPr>
              <a:t>D</a:t>
            </a:r>
            <a:endParaRPr lang="en-US" sz="3200" b="1" dirty="0">
              <a:solidFill>
                <a:srgbClr val="C00000"/>
              </a:solidFill>
              <a:highlight>
                <a:srgbClr val="FFFFFF"/>
              </a:highlight>
              <a:latin typeface="+mn-lt"/>
              <a:ea typeface="+mn-ea"/>
              <a:cs typeface="+mn-cs"/>
            </a:endParaRPr>
          </a:p>
        </p:txBody>
      </p:sp>
      <p:pic>
        <p:nvPicPr>
          <p:cNvPr id="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21462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b="1" smtClean="0">
                <a:solidFill>
                  <a:srgbClr val="C00000"/>
                </a:solidFill>
                <a:latin typeface="+mn-lt"/>
                <a:ea typeface="+mn-ea"/>
                <a:cs typeface="+mn-cs"/>
              </a:rPr>
              <a:t>KATEGORIJE TUNELA PREMA ADR-U</a:t>
            </a:r>
            <a:endParaRPr lang="en-US" sz="3200" b="1" dirty="0">
              <a:solidFill>
                <a:srgbClr val="C00000"/>
              </a:solidFill>
              <a:highlight>
                <a:srgbClr val="FFFFFF"/>
              </a:highlight>
              <a:latin typeface="+mn-lt"/>
              <a:ea typeface="+mn-ea"/>
              <a:cs typeface="+mn-cs"/>
            </a:endParaRPr>
          </a:p>
        </p:txBody>
      </p:sp>
      <p:pic>
        <p:nvPicPr>
          <p:cNvPr id="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019994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b="1" smtClean="0">
                <a:solidFill>
                  <a:srgbClr val="C00000"/>
                </a:solidFill>
                <a:latin typeface="+mn-lt"/>
                <a:ea typeface="+mn-ea"/>
                <a:cs typeface="+mn-cs"/>
              </a:rPr>
              <a:t>KATEGORIJE TUNELA PREMA ADR-U</a:t>
            </a:r>
            <a:endParaRPr lang="en-US" sz="3200" b="1" dirty="0">
              <a:solidFill>
                <a:srgbClr val="C00000"/>
              </a:solidFill>
              <a:highlight>
                <a:srgbClr val="FFFFFF"/>
              </a:highlight>
              <a:latin typeface="+mn-lt"/>
              <a:ea typeface="+mn-ea"/>
              <a:cs typeface="+mn-cs"/>
            </a:endParaRPr>
          </a:p>
        </p:txBody>
      </p:sp>
      <p:pic>
        <p:nvPicPr>
          <p:cNvPr id="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458053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b="1" smtClean="0">
                <a:solidFill>
                  <a:srgbClr val="C00000"/>
                </a:solidFill>
                <a:latin typeface="+mn-lt"/>
                <a:ea typeface="+mn-ea"/>
                <a:cs typeface="+mn-cs"/>
              </a:rPr>
              <a:t>PROC</a:t>
            </a:r>
            <a:r>
              <a:rPr lang="sr-Latn-BA" sz="3200" b="1" smtClean="0">
                <a:solidFill>
                  <a:srgbClr val="C00000"/>
                </a:solidFill>
                <a:latin typeface="+mn-lt"/>
                <a:ea typeface="+mn-ea"/>
                <a:cs typeface="+mn-cs"/>
              </a:rPr>
              <a:t>J</a:t>
            </a:r>
            <a:r>
              <a:rPr lang="en-US" sz="3200" b="1" smtClean="0">
                <a:solidFill>
                  <a:srgbClr val="C00000"/>
                </a:solidFill>
                <a:latin typeface="+mn-lt"/>
                <a:ea typeface="+mn-ea"/>
                <a:cs typeface="+mn-cs"/>
              </a:rPr>
              <a:t>ENA RIZIKA</a:t>
            </a:r>
            <a:endParaRPr lang="en-US" sz="3200" b="1" dirty="0">
              <a:solidFill>
                <a:srgbClr val="C00000"/>
              </a:solidFill>
              <a:highlight>
                <a:srgbClr val="FFFFFF"/>
              </a:highlight>
              <a:latin typeface="+mn-lt"/>
              <a:ea typeface="+mn-ea"/>
              <a:cs typeface="+mn-cs"/>
            </a:endParaRPr>
          </a:p>
        </p:txBody>
      </p:sp>
      <p:pic>
        <p:nvPicPr>
          <p:cNvPr id="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742922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bs-Latn-BA"/>
          </a:p>
        </p:txBody>
      </p:sp>
      <p:pic>
        <p:nvPicPr>
          <p:cNvPr id="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197075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z="2700" b="1" smtClean="0">
                <a:solidFill>
                  <a:srgbClr val="C00000"/>
                </a:solidFill>
                <a:latin typeface="+mn-lt"/>
                <a:ea typeface="+mn-ea"/>
                <a:cs typeface="+mn-cs"/>
              </a:rPr>
              <a:t>KVANTITATIVNI MODEL PROCJENE RIZIKA (QRAM</a:t>
            </a:r>
            <a:r>
              <a:rPr lang="sr-Latn-BA" sz="2700" smtClean="0"/>
              <a:t>- </a:t>
            </a:r>
            <a:r>
              <a:rPr lang="en-GB" sz="2700" b="1" smtClean="0">
                <a:solidFill>
                  <a:srgbClr val="C00000"/>
                </a:solidFill>
                <a:latin typeface="+mn-lt"/>
                <a:ea typeface="+mn-ea"/>
                <a:cs typeface="+mn-cs"/>
              </a:rPr>
              <a:t>Quantitative Risk Assessment Model</a:t>
            </a:r>
            <a:r>
              <a:rPr lang="it-IT" sz="2700" b="1" smtClean="0">
                <a:solidFill>
                  <a:srgbClr val="C00000"/>
                </a:solidFill>
                <a:latin typeface="+mn-lt"/>
                <a:ea typeface="+mn-ea"/>
                <a:cs typeface="+mn-cs"/>
              </a:rPr>
              <a:t>)</a:t>
            </a:r>
            <a:endParaRPr lang="en-US" sz="2700" b="1" dirty="0">
              <a:solidFill>
                <a:srgbClr val="C00000"/>
              </a:solidFill>
              <a:latin typeface="+mn-lt"/>
              <a:ea typeface="+mn-ea"/>
              <a:cs typeface="+mn-cs"/>
            </a:endParaRPr>
          </a:p>
        </p:txBody>
      </p:sp>
      <p:pic>
        <p:nvPicPr>
          <p:cNvPr id="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329862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z="3200" b="1" smtClean="0">
                <a:solidFill>
                  <a:srgbClr val="C00000"/>
                </a:solidFill>
                <a:latin typeface="+mn-lt"/>
                <a:ea typeface="+mn-ea"/>
                <a:cs typeface="+mn-cs"/>
              </a:rPr>
              <a:t>KVANTITATIVNI MODEL PROCJENE RIZIKA (QRAM)</a:t>
            </a:r>
            <a:endParaRPr lang="en-US" sz="3200" b="1" dirty="0">
              <a:solidFill>
                <a:srgbClr val="C00000"/>
              </a:solidFill>
              <a:highlight>
                <a:srgbClr val="FFFFFF"/>
              </a:highlight>
              <a:latin typeface="+mn-lt"/>
              <a:ea typeface="+mn-ea"/>
              <a:cs typeface="+mn-cs"/>
            </a:endParaRPr>
          </a:p>
        </p:txBody>
      </p:sp>
      <p:pic>
        <p:nvPicPr>
          <p:cNvPr id="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291969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bs-Latn-BA"/>
          </a:p>
        </p:txBody>
      </p:sp>
      <p:pic>
        <p:nvPicPr>
          <p:cNvPr id="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687692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bs-Latn-BA"/>
          </a:p>
        </p:txBody>
      </p:sp>
      <p:pic>
        <p:nvPicPr>
          <p:cNvPr id="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912308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bs-Latn-BA"/>
          </a:p>
        </p:txBody>
      </p:sp>
      <p:pic>
        <p:nvPicPr>
          <p:cNvPr id="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669330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800" b="1" smtClean="0">
                <a:solidFill>
                  <a:srgbClr val="C00000"/>
                </a:solidFill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MJERE SMANJENJA RIZIKA</a:t>
            </a:r>
            <a:endParaRPr lang="en-US" sz="2800" dirty="0">
              <a:solidFill>
                <a:srgbClr val="C00000"/>
              </a:solidFill>
              <a:latin typeface="+mn-lt"/>
            </a:endParaRPr>
          </a:p>
        </p:txBody>
      </p:sp>
      <p:pic>
        <p:nvPicPr>
          <p:cNvPr id="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185485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bs-Latn-BA"/>
          </a:p>
        </p:txBody>
      </p:sp>
      <p:pic>
        <p:nvPicPr>
          <p:cNvPr id="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912818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800" b="1" kern="0" smtClean="0">
                <a:solidFill>
                  <a:srgbClr val="BD2919"/>
                </a:solidFill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PREVOZ OPASNIH MATERIJA KROZ TUNELE U REPUBLICI SRPSKOJ</a:t>
            </a:r>
            <a:endParaRPr lang="en-US" sz="2800" dirty="0">
              <a:solidFill>
                <a:srgbClr val="BD2919"/>
              </a:solidFill>
              <a:latin typeface="+mn-lt"/>
            </a:endParaRPr>
          </a:p>
        </p:txBody>
      </p:sp>
      <p:pic>
        <p:nvPicPr>
          <p:cNvPr id="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307686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bs-Latn-BA"/>
          </a:p>
        </p:txBody>
      </p:sp>
      <p:pic>
        <p:nvPicPr>
          <p:cNvPr id="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873838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BA" sz="2800" b="1" kern="0" smtClean="0">
                <a:solidFill>
                  <a:srgbClr val="C00000"/>
                </a:solidFill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ZAKLJUČCI</a:t>
            </a:r>
            <a:endParaRPr lang="en-US" sz="2800" dirty="0">
              <a:solidFill>
                <a:srgbClr val="C00000"/>
              </a:solidFill>
              <a:latin typeface="+mn-lt"/>
            </a:endParaRPr>
          </a:p>
        </p:txBody>
      </p:sp>
      <p:pic>
        <p:nvPicPr>
          <p:cNvPr id="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432583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bs-Latn-BA"/>
          </a:p>
        </p:txBody>
      </p:sp>
      <p:pic>
        <p:nvPicPr>
          <p:cNvPr id="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430188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64</Words>
  <Application>Microsoft Office PowerPoint</Application>
  <PresentationFormat>Widescreen</PresentationFormat>
  <Paragraphs>11</Paragraphs>
  <Slides>18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4" baseType="lpstr">
      <vt:lpstr>Arial</vt:lpstr>
      <vt:lpstr>Calibri</vt:lpstr>
      <vt:lpstr>Calibri Light</vt:lpstr>
      <vt:lpstr>Times</vt:lpstr>
      <vt:lpstr>Times New Roman</vt:lpstr>
      <vt:lpstr>Office Theme</vt:lpstr>
      <vt:lpstr>BEZBJEDNOSNI ZAHTJEVI ZA TUNELE U VEZI SA TRANSPORTOM OPASNIH MATERIJA (ADR)</vt:lpstr>
      <vt:lpstr>UVOD</vt:lpstr>
      <vt:lpstr>UVOD</vt:lpstr>
      <vt:lpstr>KATEGORIJE TUNELA PREMA ADR-U</vt:lpstr>
      <vt:lpstr>KATEGORIJE TUNELA PREMA ADR-U</vt:lpstr>
      <vt:lpstr>PROCJENA RIZIKA</vt:lpstr>
      <vt:lpstr>PowerPoint Presentation</vt:lpstr>
      <vt:lpstr>KVANTITATIVNI MODEL PROCJENE RIZIKA (QRAM- Quantitative Risk Assessment Model)</vt:lpstr>
      <vt:lpstr>KVANTITATIVNI MODEL PROCJENE RIZIKA (QRAM)</vt:lpstr>
      <vt:lpstr>PowerPoint Presentation</vt:lpstr>
      <vt:lpstr>PowerPoint Presentation</vt:lpstr>
      <vt:lpstr>PowerPoint Presentation</vt:lpstr>
      <vt:lpstr>MJERE SMANJENJA RIZIKA</vt:lpstr>
      <vt:lpstr>PowerPoint Presentation</vt:lpstr>
      <vt:lpstr>PREVOZ OPASNIH MATERIJA KROZ TUNELE U REPUBLICI SRPSKOJ</vt:lpstr>
      <vt:lpstr>PowerPoint Presentation</vt:lpstr>
      <vt:lpstr>ZAKLJUČCI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BEZBJEDNOSNI ZAHTJEVI ZA TUNELE U VEZI SA TRANSPORTOM OPASNIH MATERIJA (ADR)</dc:title>
  <dc:creator>PC-Admin</dc:creator>
  <cp:lastModifiedBy>PC-Admin</cp:lastModifiedBy>
  <cp:revision>1</cp:revision>
  <dcterms:created xsi:type="dcterms:W3CDTF">2024-12-17T10:02:47Z</dcterms:created>
  <dcterms:modified xsi:type="dcterms:W3CDTF">2024-12-17T10:02:47Z</dcterms:modified>
</cp:coreProperties>
</file>