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71" r:id="rId3"/>
    <p:sldId id="262" r:id="rId4"/>
    <p:sldId id="263" r:id="rId5"/>
    <p:sldId id="265" r:id="rId6"/>
    <p:sldId id="266" r:id="rId7"/>
    <p:sldId id="267" r:id="rId8"/>
    <p:sldId id="268" r:id="rId9"/>
    <p:sldId id="269" r:id="rId10"/>
    <p:sldId id="270" r:id="rId11"/>
    <p:sldId id="277" r:id="rId12"/>
    <p:sldId id="276" r:id="rId13"/>
    <p:sldId id="275" r:id="rId14"/>
    <p:sldId id="274" r:id="rId15"/>
    <p:sldId id="273" r:id="rId16"/>
    <p:sldId id="278" r:id="rId17"/>
    <p:sldId id="279" r:id="rId18"/>
    <p:sldId id="280" r:id="rId19"/>
    <p:sldId id="281" r:id="rId20"/>
    <p:sldId id="282" r:id="rId21"/>
    <p:sldId id="283" r:id="rId22"/>
    <p:sldId id="285" r:id="rId23"/>
    <p:sldId id="284" r:id="rId24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125" d="100"/>
          <a:sy n="125" d="100"/>
        </p:scale>
        <p:origin x="24" y="3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image" Target="../media/image18.emf"/><Relationship Id="rId1" Type="http://schemas.openxmlformats.org/officeDocument/2006/relationships/image" Target="../media/image17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drawings/_rels/vmlDrawing3.v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18" Type="http://schemas.openxmlformats.org/officeDocument/2006/relationships/image" Target="../media/image39.emf"/><Relationship Id="rId3" Type="http://schemas.openxmlformats.org/officeDocument/2006/relationships/image" Target="../media/image24.emf"/><Relationship Id="rId21" Type="http://schemas.openxmlformats.org/officeDocument/2006/relationships/image" Target="../media/image42.em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17" Type="http://schemas.openxmlformats.org/officeDocument/2006/relationships/image" Target="../media/image38.emf"/><Relationship Id="rId2" Type="http://schemas.openxmlformats.org/officeDocument/2006/relationships/image" Target="../media/image23.emf"/><Relationship Id="rId16" Type="http://schemas.openxmlformats.org/officeDocument/2006/relationships/image" Target="../media/image37.emf"/><Relationship Id="rId20" Type="http://schemas.openxmlformats.org/officeDocument/2006/relationships/image" Target="../media/image41.emf"/><Relationship Id="rId1" Type="http://schemas.openxmlformats.org/officeDocument/2006/relationships/image" Target="../media/image22.emf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5" Type="http://schemas.openxmlformats.org/officeDocument/2006/relationships/image" Target="../media/image36.emf"/><Relationship Id="rId10" Type="http://schemas.openxmlformats.org/officeDocument/2006/relationships/image" Target="../media/image31.emf"/><Relationship Id="rId19" Type="http://schemas.openxmlformats.org/officeDocument/2006/relationships/image" Target="../media/image40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Relationship Id="rId14" Type="http://schemas.openxmlformats.org/officeDocument/2006/relationships/image" Target="../media/image35.emf"/><Relationship Id="rId22" Type="http://schemas.openxmlformats.org/officeDocument/2006/relationships/image" Target="../media/image4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xmlns="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0" name="CorelDRAW" r:id="rId3" imgW="27762635" imgH="28514773" progId="CorelDraw.Graphic.24">
                  <p:embed/>
                </p:oleObj>
              </mc:Choice>
              <mc:Fallback>
                <p:oleObj name="CorelDRAW" r:id="rId3" imgW="27762635" imgH="28514773" progId="CorelDraw.Graphic.24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4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xmlns="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xmlns="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xmlns="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/>
          <a:srcRect l="34704" t="12529" r="33472" b="11593"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xmlns="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xmlns="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22.10.2024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.bin"/><Relationship Id="rId13" Type="http://schemas.openxmlformats.org/officeDocument/2006/relationships/image" Target="../media/image20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5.bin"/><Relationship Id="rId12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11" Type="http://schemas.openxmlformats.org/officeDocument/2006/relationships/image" Target="../media/image19.emf"/><Relationship Id="rId5" Type="http://schemas.openxmlformats.org/officeDocument/2006/relationships/oleObject" Target="../embeddings/oleObject3.bin"/><Relationship Id="rId15" Type="http://schemas.openxmlformats.org/officeDocument/2006/relationships/image" Target="../media/image21.emf"/><Relationship Id="rId10" Type="http://schemas.openxmlformats.org/officeDocument/2006/relationships/oleObject" Target="../embeddings/oleObject7.bin"/><Relationship Id="rId4" Type="http://schemas.openxmlformats.org/officeDocument/2006/relationships/image" Target="../media/image17.emf"/><Relationship Id="rId9" Type="http://schemas.openxmlformats.org/officeDocument/2006/relationships/image" Target="../media/image18.emf"/><Relationship Id="rId14" Type="http://schemas.openxmlformats.org/officeDocument/2006/relationships/oleObject" Target="../embeddings/oleObject9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emf"/><Relationship Id="rId13" Type="http://schemas.openxmlformats.org/officeDocument/2006/relationships/oleObject" Target="../embeddings/oleObject15.bin"/><Relationship Id="rId18" Type="http://schemas.openxmlformats.org/officeDocument/2006/relationships/image" Target="../media/image29.emf"/><Relationship Id="rId26" Type="http://schemas.openxmlformats.org/officeDocument/2006/relationships/image" Target="../media/image33.emf"/><Relationship Id="rId39" Type="http://schemas.openxmlformats.org/officeDocument/2006/relationships/image" Target="../media/image39.emf"/><Relationship Id="rId3" Type="http://schemas.openxmlformats.org/officeDocument/2006/relationships/oleObject" Target="../embeddings/oleObject10.bin"/><Relationship Id="rId21" Type="http://schemas.openxmlformats.org/officeDocument/2006/relationships/oleObject" Target="../embeddings/oleObject19.bin"/><Relationship Id="rId34" Type="http://schemas.openxmlformats.org/officeDocument/2006/relationships/oleObject" Target="../embeddings/oleObject25.bin"/><Relationship Id="rId42" Type="http://schemas.openxmlformats.org/officeDocument/2006/relationships/oleObject" Target="../embeddings/oleObject29.bin"/><Relationship Id="rId47" Type="http://schemas.openxmlformats.org/officeDocument/2006/relationships/image" Target="../media/image43.emf"/><Relationship Id="rId7" Type="http://schemas.openxmlformats.org/officeDocument/2006/relationships/oleObject" Target="../embeddings/oleObject12.bin"/><Relationship Id="rId12" Type="http://schemas.openxmlformats.org/officeDocument/2006/relationships/image" Target="../media/image26.emf"/><Relationship Id="rId17" Type="http://schemas.openxmlformats.org/officeDocument/2006/relationships/oleObject" Target="../embeddings/oleObject17.bin"/><Relationship Id="rId25" Type="http://schemas.openxmlformats.org/officeDocument/2006/relationships/oleObject" Target="../embeddings/oleObject21.bin"/><Relationship Id="rId33" Type="http://schemas.openxmlformats.org/officeDocument/2006/relationships/image" Target="../media/image36.emf"/><Relationship Id="rId38" Type="http://schemas.openxmlformats.org/officeDocument/2006/relationships/oleObject" Target="../embeddings/oleObject27.bin"/><Relationship Id="rId46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8.emf"/><Relationship Id="rId20" Type="http://schemas.openxmlformats.org/officeDocument/2006/relationships/image" Target="../media/image30.emf"/><Relationship Id="rId29" Type="http://schemas.openxmlformats.org/officeDocument/2006/relationships/image" Target="../media/image34.emf"/><Relationship Id="rId41" Type="http://schemas.openxmlformats.org/officeDocument/2006/relationships/image" Target="../media/image40.emf"/><Relationship Id="rId1" Type="http://schemas.openxmlformats.org/officeDocument/2006/relationships/vmlDrawing" Target="../drawings/vmlDrawing3.vml"/><Relationship Id="rId6" Type="http://schemas.openxmlformats.org/officeDocument/2006/relationships/image" Target="../media/image23.emf"/><Relationship Id="rId11" Type="http://schemas.openxmlformats.org/officeDocument/2006/relationships/oleObject" Target="../embeddings/oleObject14.bin"/><Relationship Id="rId24" Type="http://schemas.openxmlformats.org/officeDocument/2006/relationships/image" Target="../media/image32.emf"/><Relationship Id="rId32" Type="http://schemas.openxmlformats.org/officeDocument/2006/relationships/oleObject" Target="../embeddings/oleObject24.bin"/><Relationship Id="rId37" Type="http://schemas.openxmlformats.org/officeDocument/2006/relationships/image" Target="../media/image38.emf"/><Relationship Id="rId40" Type="http://schemas.openxmlformats.org/officeDocument/2006/relationships/oleObject" Target="../embeddings/oleObject28.bin"/><Relationship Id="rId45" Type="http://schemas.openxmlformats.org/officeDocument/2006/relationships/image" Target="../media/image42.emf"/><Relationship Id="rId5" Type="http://schemas.openxmlformats.org/officeDocument/2006/relationships/oleObject" Target="../embeddings/oleObject11.bin"/><Relationship Id="rId15" Type="http://schemas.openxmlformats.org/officeDocument/2006/relationships/oleObject" Target="../embeddings/oleObject16.bin"/><Relationship Id="rId23" Type="http://schemas.openxmlformats.org/officeDocument/2006/relationships/oleObject" Target="../embeddings/oleObject20.bin"/><Relationship Id="rId28" Type="http://schemas.openxmlformats.org/officeDocument/2006/relationships/oleObject" Target="../embeddings/oleObject22.bin"/><Relationship Id="rId36" Type="http://schemas.openxmlformats.org/officeDocument/2006/relationships/oleObject" Target="../embeddings/oleObject26.bin"/><Relationship Id="rId10" Type="http://schemas.openxmlformats.org/officeDocument/2006/relationships/image" Target="../media/image25.emf"/><Relationship Id="rId19" Type="http://schemas.openxmlformats.org/officeDocument/2006/relationships/oleObject" Target="../embeddings/oleObject18.bin"/><Relationship Id="rId31" Type="http://schemas.openxmlformats.org/officeDocument/2006/relationships/image" Target="../media/image35.emf"/><Relationship Id="rId44" Type="http://schemas.openxmlformats.org/officeDocument/2006/relationships/oleObject" Target="../embeddings/oleObject30.bin"/><Relationship Id="rId4" Type="http://schemas.openxmlformats.org/officeDocument/2006/relationships/image" Target="../media/image22.emf"/><Relationship Id="rId9" Type="http://schemas.openxmlformats.org/officeDocument/2006/relationships/oleObject" Target="../embeddings/oleObject13.bin"/><Relationship Id="rId14" Type="http://schemas.openxmlformats.org/officeDocument/2006/relationships/image" Target="../media/image27.emf"/><Relationship Id="rId22" Type="http://schemas.openxmlformats.org/officeDocument/2006/relationships/image" Target="../media/image31.emf"/><Relationship Id="rId27" Type="http://schemas.openxmlformats.org/officeDocument/2006/relationships/image" Target="../media/image44.png"/><Relationship Id="rId30" Type="http://schemas.openxmlformats.org/officeDocument/2006/relationships/oleObject" Target="../embeddings/oleObject23.bin"/><Relationship Id="rId35" Type="http://schemas.openxmlformats.org/officeDocument/2006/relationships/image" Target="../media/image37.emf"/><Relationship Id="rId43" Type="http://schemas.openxmlformats.org/officeDocument/2006/relationships/image" Target="../media/image41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5.em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wmf"/><Relationship Id="rId3" Type="http://schemas.openxmlformats.org/officeDocument/2006/relationships/image" Target="../media/image52.wmf"/><Relationship Id="rId7" Type="http://schemas.openxmlformats.org/officeDocument/2006/relationships/image" Target="../media/image56.wmf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wmf"/><Relationship Id="rId5" Type="http://schemas.openxmlformats.org/officeDocument/2006/relationships/image" Target="../media/image54.wmf"/><Relationship Id="rId4" Type="http://schemas.openxmlformats.org/officeDocument/2006/relationships/image" Target="../media/image53.wmf"/><Relationship Id="rId9" Type="http://schemas.openxmlformats.org/officeDocument/2006/relationships/image" Target="../media/image58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63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xmlns="" id="{B0D0E612-BA6F-4265-943A-E64B016EEEBB}"/>
              </a:ext>
            </a:extLst>
          </p:cNvPr>
          <p:cNvSpPr txBox="1">
            <a:spLocks/>
          </p:cNvSpPr>
          <p:nvPr/>
        </p:nvSpPr>
        <p:spPr>
          <a:xfrm>
            <a:off x="1486564" y="1578429"/>
            <a:ext cx="8890000" cy="1349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None/>
            </a:pPr>
            <a:endParaRPr lang="sr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  <a:p>
            <a:pPr marL="0" indent="0" algn="ctr">
              <a:spcBef>
                <a:spcPts val="0"/>
              </a:spcBef>
              <a:buNone/>
            </a:pPr>
            <a:r>
              <a:rPr lang="sr-Latn-R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AMONIJAK - Osnove, </a:t>
            </a:r>
            <a:r>
              <a:rPr lang="sr-Latn-RS" sz="32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raspodele akcidenata i posledica sa prikazom konkretnog slučaja</a:t>
            </a:r>
            <a:endParaRPr lang="bs-Latn-BA" sz="32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ebuchet MS" panose="020B0603020202020204" pitchFamily="34" charset="0"/>
              <a:cs typeface="Calibri Light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xmlns="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2045364" y="4111172"/>
            <a:ext cx="7772400" cy="130540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BA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Tanackov Ilija, </a:t>
            </a:r>
            <a:r>
              <a:rPr lang="sr-Latn-BA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Stević </a:t>
            </a:r>
            <a:r>
              <a:rPr lang="sr-Latn-BA" sz="2400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ebuchet MS" panose="020B0603020202020204" pitchFamily="34" charset="0"/>
                <a:cs typeface="Calibri Light" pitchFamily="34" charset="0"/>
              </a:rPr>
              <a:t>Željko, Stojić Gordan </a:t>
            </a:r>
          </a:p>
          <a:p>
            <a:endParaRPr lang="sr-Latn-BA" sz="18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  <a:p>
            <a:r>
              <a:rPr lang="sr-Latn-BA" sz="18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Fakultet tehničkih nauka, Univerzitet u Novom Sadu</a:t>
            </a:r>
          </a:p>
          <a:p>
            <a:r>
              <a:rPr lang="sr-Latn-BA" sz="1800" dirty="0" smtClean="0">
                <a:solidFill>
                  <a:srgbClr val="0070C0"/>
                </a:solidFill>
                <a:latin typeface="Trebuchet MS" panose="020B0603020202020204" pitchFamily="34" charset="0"/>
                <a:cs typeface="Calibri Light" pitchFamily="34" charset="0"/>
              </a:rPr>
              <a:t>Saobraćajni fakultet Doboj, Univerzitet istočno Sarajevo</a:t>
            </a:r>
            <a:endParaRPr lang="bs-Latn-BA" sz="1800" dirty="0">
              <a:solidFill>
                <a:srgbClr val="0070C0"/>
              </a:solidFill>
              <a:latin typeface="Trebuchet MS" panose="020B0603020202020204" pitchFamily="34" charset="0"/>
              <a:cs typeface="Calibri Ligh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9000" y="3955503"/>
            <a:ext cx="3500842" cy="2142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0521" y="3955502"/>
            <a:ext cx="3759200" cy="2088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480521" y="1267520"/>
            <a:ext cx="8673327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Najstarija poznata opasna materija.</a:t>
            </a:r>
          </a:p>
          <a:p>
            <a:r>
              <a:rPr lang="sr-Latn-RS" b="1" dirty="0" smtClean="0"/>
              <a:t> </a:t>
            </a:r>
          </a:p>
          <a:p>
            <a:r>
              <a:rPr lang="sr-Latn-RS" b="1" dirty="0" smtClean="0"/>
              <a:t>Poznata od V veka pre nove ere.</a:t>
            </a:r>
          </a:p>
          <a:p>
            <a:endParaRPr lang="sr-Latn-RS" b="1" dirty="0" smtClean="0"/>
          </a:p>
          <a:p>
            <a:r>
              <a:rPr lang="sr-Latn-RS" b="1" dirty="0" smtClean="0"/>
              <a:t>Prvi opis nalazišta prirodnog Amonijaka HERODITA, „oca“ istorije,</a:t>
            </a:r>
          </a:p>
          <a:p>
            <a:endParaRPr lang="sr-Latn-RS" b="1" dirty="0" smtClean="0"/>
          </a:p>
          <a:p>
            <a:r>
              <a:rPr lang="sr-Latn-RS" b="1" dirty="0" smtClean="0"/>
              <a:t>Lokacija: Oaza SIWA, severozapadni Egipat</a:t>
            </a:r>
          </a:p>
          <a:p>
            <a:endParaRPr lang="sr-Latn-RS" b="1" dirty="0"/>
          </a:p>
          <a:p>
            <a:r>
              <a:rPr lang="sr-Latn-RS" b="1" dirty="0" smtClean="0"/>
              <a:t>Bukvalan prevod: Am-Onion, po bogu AMONU, amonova so, amonov miris... 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485" y="1254414"/>
            <a:ext cx="2871316" cy="2008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039292" y="3484364"/>
            <a:ext cx="952710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Glavni proizvođači: Kina </a:t>
            </a:r>
            <a:r>
              <a:rPr lang="en-GB" b="1" dirty="0" smtClean="0"/>
              <a:t>46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</a:t>
            </a:r>
            <a:r>
              <a:rPr lang="en-GB" b="1" dirty="0" err="1" smtClean="0"/>
              <a:t>Rusi</a:t>
            </a:r>
            <a:r>
              <a:rPr lang="sr-Latn-RS" b="1" dirty="0" smtClean="0"/>
              <a:t>j</a:t>
            </a:r>
            <a:r>
              <a:rPr lang="en-GB" b="1" dirty="0" smtClean="0"/>
              <a:t>a </a:t>
            </a:r>
            <a:r>
              <a:rPr lang="en-GB" b="1" dirty="0"/>
              <a:t>12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</a:t>
            </a:r>
            <a:r>
              <a:rPr lang="en-GB" b="1" dirty="0" smtClean="0"/>
              <a:t>Indi</a:t>
            </a:r>
            <a:r>
              <a:rPr lang="sr-Latn-RS" b="1" dirty="0" smtClean="0"/>
              <a:t>j</a:t>
            </a:r>
            <a:r>
              <a:rPr lang="en-GB" b="1" dirty="0" smtClean="0"/>
              <a:t>a </a:t>
            </a:r>
            <a:r>
              <a:rPr lang="en-GB" b="1" dirty="0"/>
              <a:t>11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USA </a:t>
            </a:r>
            <a:r>
              <a:rPr lang="en-GB" b="1" dirty="0" smtClean="0"/>
              <a:t>10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Indonesia 5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Trinidad and Tobago 4,7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t, Canada 4</a:t>
            </a:r>
            <a:r>
              <a:rPr lang="en-GB" b="1" dirty="0">
                <a:sym typeface="Symbol"/>
              </a:rPr>
              <a:t></a:t>
            </a:r>
            <a:r>
              <a:rPr lang="en-GB" b="1" dirty="0"/>
              <a:t>10</a:t>
            </a:r>
            <a:r>
              <a:rPr lang="en-GB" b="1" baseline="30000" dirty="0"/>
              <a:t>6</a:t>
            </a:r>
            <a:r>
              <a:rPr lang="en-GB" b="1" dirty="0"/>
              <a:t> t </a:t>
            </a:r>
            <a:r>
              <a:rPr lang="en-GB" b="1" dirty="0" smtClean="0"/>
              <a:t>etc.</a:t>
            </a:r>
            <a:endParaRPr lang="sr-Latn-RS" b="1" dirty="0" smtClean="0"/>
          </a:p>
          <a:p>
            <a:endParaRPr lang="sr-Latn-RS" b="1" dirty="0" smtClean="0"/>
          </a:p>
          <a:p>
            <a:r>
              <a:rPr lang="sr-Latn-RS" b="1" dirty="0" smtClean="0"/>
              <a:t>Cena u 2023:</a:t>
            </a:r>
          </a:p>
          <a:p>
            <a:r>
              <a:rPr lang="sr-Latn-RS" b="1" dirty="0" smtClean="0"/>
              <a:t>od 600 do 1200 </a:t>
            </a:r>
            <a:r>
              <a:rPr lang="en-GB" b="1" dirty="0" smtClean="0"/>
              <a:t>$</a:t>
            </a:r>
            <a:r>
              <a:rPr lang="sr-Latn-RS" b="1" dirty="0" smtClean="0"/>
              <a:t>/toni, prosečna oko 800</a:t>
            </a:r>
            <a:r>
              <a:rPr lang="en-GB" b="1" dirty="0" smtClean="0"/>
              <a:t> $</a:t>
            </a:r>
            <a:r>
              <a:rPr lang="sr-Latn-RS" b="1" dirty="0" smtClean="0"/>
              <a:t>/toni</a:t>
            </a:r>
            <a:endParaRPr lang="sr-Latn-RS" b="1" dirty="0"/>
          </a:p>
          <a:p>
            <a:endParaRPr lang="sr-Latn-RS" b="1" dirty="0" smtClean="0"/>
          </a:p>
          <a:p>
            <a:r>
              <a:rPr lang="sr-Latn-RS" b="1" dirty="0" smtClean="0"/>
              <a:t>Ukupan obim proizvodnje od preko 150 000 000 tona daje procenjenu vrednost godišnjeg tržišta Amonijaka preko 120 milijardi </a:t>
            </a:r>
            <a:r>
              <a:rPr lang="en-GB" b="1" dirty="0" smtClean="0"/>
              <a:t>$</a:t>
            </a:r>
            <a:r>
              <a:rPr lang="sr-Latn-RS" b="1" dirty="0" smtClean="0"/>
              <a:t>!</a:t>
            </a:r>
            <a:endParaRPr lang="sr-Latn-RS" b="1" dirty="0"/>
          </a:p>
        </p:txBody>
      </p:sp>
    </p:spTree>
    <p:extLst>
      <p:ext uri="{BB962C8B-B14F-4D97-AF65-F5344CB8AC3E}">
        <p14:creationId xmlns:p14="http://schemas.microsoft.com/office/powerpoint/2010/main" val="3300522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243514"/>
            <a:ext cx="7353300" cy="48270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162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237512"/>
            <a:ext cx="7377112" cy="4927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0200" y="1215754"/>
            <a:ext cx="6426200" cy="47786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7850" y="1313794"/>
            <a:ext cx="6235700" cy="4668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068" y="1204061"/>
            <a:ext cx="5755332" cy="495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216" y="1219200"/>
            <a:ext cx="6807784" cy="484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65253637"/>
              </p:ext>
            </p:extLst>
          </p:nvPr>
        </p:nvGraphicFramePr>
        <p:xfrm>
          <a:off x="1623169" y="3957751"/>
          <a:ext cx="652462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8" name="CorelDRAW" r:id="rId3" imgW="652911" imgH="1466370" progId="CorelDraw.Graphic.17">
                  <p:embed/>
                </p:oleObj>
              </mc:Choice>
              <mc:Fallback>
                <p:oleObj name="CorelDRAW" r:id="rId3" imgW="652911" imgH="1466370" progId="CorelDraw.Graphic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23169" y="3957751"/>
                        <a:ext cx="652462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168117"/>
              </p:ext>
            </p:extLst>
          </p:nvPr>
        </p:nvGraphicFramePr>
        <p:xfrm>
          <a:off x="6330528" y="1894408"/>
          <a:ext cx="652462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79" name="CorelDRAW" r:id="rId5" imgW="652911" imgH="1466370" progId="CorelDraw.Graphic.17">
                  <p:embed/>
                </p:oleObj>
              </mc:Choice>
              <mc:Fallback>
                <p:oleObj name="CorelDRAW" r:id="rId5" imgW="652911" imgH="1466370" progId="CorelDraw.Graphic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0528" y="1894408"/>
                        <a:ext cx="652462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43704667"/>
              </p:ext>
            </p:extLst>
          </p:nvPr>
        </p:nvGraphicFramePr>
        <p:xfrm>
          <a:off x="6330528" y="3969692"/>
          <a:ext cx="652462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0" name="CorelDRAW" r:id="rId6" imgW="652911" imgH="1466370" progId="CorelDraw.Graphic.17">
                  <p:embed/>
                </p:oleObj>
              </mc:Choice>
              <mc:Fallback>
                <p:oleObj name="CorelDRAW" r:id="rId6" imgW="652911" imgH="1466370" progId="CorelDraw.Graphic.1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30528" y="3969692"/>
                        <a:ext cx="652462" cy="1466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32893451"/>
              </p:ext>
            </p:extLst>
          </p:nvPr>
        </p:nvGraphicFramePr>
        <p:xfrm>
          <a:off x="1623169" y="1883757"/>
          <a:ext cx="652463" cy="1466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1" name="CorelDRAW" r:id="rId7" imgW="652911" imgH="1466370" progId="CorelDraw.Graphic.17">
                  <p:embed/>
                </p:oleObj>
              </mc:Choice>
              <mc:Fallback>
                <p:oleObj name="CorelDRAW" r:id="rId7" imgW="652911" imgH="146637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623169" y="1883757"/>
                        <a:ext cx="652463" cy="1466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16820014"/>
              </p:ext>
            </p:extLst>
          </p:nvPr>
        </p:nvGraphicFramePr>
        <p:xfrm>
          <a:off x="1538460" y="1801912"/>
          <a:ext cx="796925" cy="776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2" name="CorelDRAW" r:id="rId8" imgW="796892" imgH="777060" progId="CorelDraw.Graphic.17">
                  <p:embed/>
                </p:oleObj>
              </mc:Choice>
              <mc:Fallback>
                <p:oleObj name="CorelDRAW" r:id="rId8" imgW="796892" imgH="77706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538460" y="1801912"/>
                        <a:ext cx="796925" cy="7762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05950862"/>
              </p:ext>
            </p:extLst>
          </p:nvPr>
        </p:nvGraphicFramePr>
        <p:xfrm>
          <a:off x="1754484" y="4335935"/>
          <a:ext cx="7239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3" name="CorelDRAW" r:id="rId10" imgW="724226" imgH="1116990" progId="CorelDraw.Graphic.17">
                  <p:embed/>
                </p:oleObj>
              </mc:Choice>
              <mc:Fallback>
                <p:oleObj name="CorelDRAW" r:id="rId10" imgW="724226" imgH="111699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1754484" y="4335935"/>
                        <a:ext cx="72390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75506830"/>
              </p:ext>
            </p:extLst>
          </p:nvPr>
        </p:nvGraphicFramePr>
        <p:xfrm>
          <a:off x="6406927" y="2261121"/>
          <a:ext cx="665163" cy="1100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4" name="CorelDRAW" r:id="rId12" imgW="665067" imgH="1099980" progId="CorelDraw.Graphic.17">
                  <p:embed/>
                </p:oleObj>
              </mc:Choice>
              <mc:Fallback>
                <p:oleObj name="CorelDRAW" r:id="rId12" imgW="665067" imgH="109998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3"/>
                      <a:stretch>
                        <a:fillRect/>
                      </a:stretch>
                    </p:blipFill>
                    <p:spPr>
                      <a:xfrm>
                        <a:off x="6406927" y="2261121"/>
                        <a:ext cx="665163" cy="11001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5693740"/>
              </p:ext>
            </p:extLst>
          </p:nvPr>
        </p:nvGraphicFramePr>
        <p:xfrm>
          <a:off x="6118895" y="4240594"/>
          <a:ext cx="1266017" cy="11861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85" name="CorelDRAW" r:id="rId14" imgW="804726" imgH="754650" progId="CorelDraw.Graphic.17">
                  <p:embed/>
                </p:oleObj>
              </mc:Choice>
              <mc:Fallback>
                <p:oleObj name="CorelDRAW" r:id="rId14" imgW="804726" imgH="75465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5"/>
                      <a:stretch>
                        <a:fillRect/>
                      </a:stretch>
                    </p:blipFill>
                    <p:spPr>
                      <a:xfrm>
                        <a:off x="6118895" y="4240594"/>
                        <a:ext cx="1266017" cy="11861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1106463" y="1945928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123504" y="3889896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830863" y="1956961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830863" y="3901837"/>
            <a:ext cx="360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r>
              <a:rPr lang="sr-Latn-R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sr-Latn-R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542252" y="2224668"/>
            <a:ext cx="348816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Respiratorno-toksičan: upala gornjih disajnih puteva, edem pluća,  </a:t>
            </a:r>
            <a:endParaRPr lang="sr-Latn-RS" dirty="0"/>
          </a:p>
        </p:txBody>
      </p:sp>
      <p:sp>
        <p:nvSpPr>
          <p:cNvPr id="31" name="TextBox 30"/>
          <p:cNvSpPr txBox="1"/>
          <p:nvPr/>
        </p:nvSpPr>
        <p:spPr>
          <a:xfrm>
            <a:off x="2538026" y="4215244"/>
            <a:ext cx="2948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Smrzotine: izuzetno visoka entalija isparavanja od </a:t>
            </a:r>
            <a:r>
              <a:rPr lang="en-GB" dirty="0" smtClean="0"/>
              <a:t>23.35 </a:t>
            </a:r>
            <a:r>
              <a:rPr lang="en-GB" dirty="0" err="1" smtClean="0"/>
              <a:t>jK</a:t>
            </a:r>
            <a:r>
              <a:rPr lang="en-GB" dirty="0" smtClean="0"/>
              <a:t>/</a:t>
            </a:r>
            <a:r>
              <a:rPr lang="en-GB" dirty="0" err="1" smtClean="0"/>
              <a:t>mol</a:t>
            </a:r>
            <a:endParaRPr lang="sr-Latn-RS" dirty="0"/>
          </a:p>
        </p:txBody>
      </p:sp>
      <p:sp>
        <p:nvSpPr>
          <p:cNvPr id="32" name="TextBox 31"/>
          <p:cNvSpPr txBox="1"/>
          <p:nvPr/>
        </p:nvSpPr>
        <p:spPr>
          <a:xfrm>
            <a:off x="7364518" y="2219593"/>
            <a:ext cx="3747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Opekotine: teperatura paljenja </a:t>
            </a:r>
            <a:r>
              <a:rPr lang="en-GB" dirty="0" err="1"/>
              <a:t>651</a:t>
            </a:r>
            <a:r>
              <a:rPr lang="en-GB" dirty="0" err="1">
                <a:sym typeface="Symbol"/>
              </a:rPr>
              <a:t></a:t>
            </a:r>
            <a:r>
              <a:rPr lang="en-GB" dirty="0" err="1" smtClean="0"/>
              <a:t>C</a:t>
            </a:r>
            <a:r>
              <a:rPr lang="sr-Latn-RS" dirty="0" smtClean="0"/>
              <a:t>, specifična toplota od 2</a:t>
            </a:r>
            <a:r>
              <a:rPr lang="en-GB" dirty="0" smtClean="0"/>
              <a:t>2500 </a:t>
            </a:r>
            <a:r>
              <a:rPr lang="en-GB" dirty="0"/>
              <a:t>kJ/kg</a:t>
            </a:r>
            <a:r>
              <a:rPr lang="sr-Latn-RS" dirty="0" smtClean="0"/>
              <a:t> </a:t>
            </a:r>
            <a:endParaRPr lang="sr-Latn-RS" dirty="0"/>
          </a:p>
        </p:txBody>
      </p:sp>
      <p:sp>
        <p:nvSpPr>
          <p:cNvPr id="33" name="TextBox 32"/>
          <p:cNvSpPr txBox="1"/>
          <p:nvPr/>
        </p:nvSpPr>
        <p:spPr>
          <a:xfrm>
            <a:off x="7402453" y="4307577"/>
            <a:ext cx="36211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dirty="0" smtClean="0"/>
              <a:t>Eksplozije: smeša od 16% do 28% ima eksplozivna svojstva</a:t>
            </a:r>
          </a:p>
          <a:p>
            <a:r>
              <a:rPr lang="sr-Latn-RS" dirty="0" smtClean="0"/>
              <a:t>(TNT toplotna moć od 5500 kJ/kg)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593460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23646483"/>
              </p:ext>
            </p:extLst>
          </p:nvPr>
        </p:nvGraphicFramePr>
        <p:xfrm>
          <a:off x="5383312" y="2420764"/>
          <a:ext cx="1203325" cy="123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6" name="CorelDRAW" r:id="rId3" imgW="1203442" imgH="1234710" progId="CorelDraw.Graphic.17">
                  <p:embed/>
                </p:oleObj>
              </mc:Choice>
              <mc:Fallback>
                <p:oleObj name="CorelDRAW" r:id="rId3" imgW="1203442" imgH="123471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83312" y="2420764"/>
                        <a:ext cx="1203325" cy="123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15369634"/>
              </p:ext>
            </p:extLst>
          </p:nvPr>
        </p:nvGraphicFramePr>
        <p:xfrm>
          <a:off x="3655120" y="2924820"/>
          <a:ext cx="1713731" cy="12966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77" name="CorelDRAW" r:id="rId5" imgW="1209115" imgH="1076490" progId="CorelDraw.Graphic.17">
                  <p:embed/>
                </p:oleObj>
              </mc:Choice>
              <mc:Fallback>
                <p:oleObj name="CorelDRAW" r:id="rId5" imgW="1209115" imgH="107649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655120" y="2924820"/>
                        <a:ext cx="1713731" cy="12966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/>
          <p:nvPr/>
        </p:nvGrpSpPr>
        <p:grpSpPr>
          <a:xfrm>
            <a:off x="3511104" y="4220964"/>
            <a:ext cx="525463" cy="1189037"/>
            <a:chOff x="2339752" y="2492896"/>
            <a:chExt cx="525463" cy="1189037"/>
          </a:xfrm>
        </p:grpSpPr>
        <p:graphicFrame>
          <p:nvGraphicFramePr>
            <p:cNvPr id="5" name="Object 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479920917"/>
                </p:ext>
              </p:extLst>
            </p:nvPr>
          </p:nvGraphicFramePr>
          <p:xfrm>
            <a:off x="2339752" y="2492896"/>
            <a:ext cx="525463" cy="118903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78" name="CorelDRAW" r:id="rId7" imgW="525949" imgH="1189620" progId="CorelDraw.Graphic.17">
                    <p:embed/>
                  </p:oleObj>
                </mc:Choice>
                <mc:Fallback>
                  <p:oleObj name="CorelDRAW" r:id="rId7" imgW="525949" imgH="118962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2339752" y="2492896"/>
                          <a:ext cx="525463" cy="118903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938051026"/>
                </p:ext>
              </p:extLst>
            </p:nvPr>
          </p:nvGraphicFramePr>
          <p:xfrm>
            <a:off x="2461667" y="2590304"/>
            <a:ext cx="23812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79" name="CorelDRAW" r:id="rId9" imgW="237987" imgH="225990" progId="CorelDraw.Graphic.17">
                    <p:embed/>
                  </p:oleObj>
                </mc:Choice>
                <mc:Fallback>
                  <p:oleObj name="CorelDRAW" r:id="rId9" imgW="237987" imgH="22599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2461667" y="2590304"/>
                          <a:ext cx="238125" cy="225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26853429"/>
              </p:ext>
            </p:extLst>
          </p:nvPr>
        </p:nvGraphicFramePr>
        <p:xfrm>
          <a:off x="6391424" y="3140373"/>
          <a:ext cx="561975" cy="746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0" name="CorelDRAW" r:id="rId11" imgW="562417" imgH="746010" progId="CorelDraw.Graphic.17">
                  <p:embed/>
                </p:oleObj>
              </mc:Choice>
              <mc:Fallback>
                <p:oleObj name="CorelDRAW" r:id="rId11" imgW="562417" imgH="74601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391424" y="3140373"/>
                        <a:ext cx="561975" cy="7461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46632418"/>
              </p:ext>
            </p:extLst>
          </p:nvPr>
        </p:nvGraphicFramePr>
        <p:xfrm>
          <a:off x="4663232" y="3855219"/>
          <a:ext cx="2187575" cy="1949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1" name="CorelDRAW" r:id="rId13" imgW="2188077" imgH="1949670" progId="CorelDraw.Graphic.17">
                  <p:embed/>
                </p:oleObj>
              </mc:Choice>
              <mc:Fallback>
                <p:oleObj name="CorelDRAW" r:id="rId13" imgW="2188077" imgH="194967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4663232" y="3855219"/>
                        <a:ext cx="2187575" cy="19494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" name="Group 8"/>
          <p:cNvGrpSpPr/>
          <p:nvPr/>
        </p:nvGrpSpPr>
        <p:grpSpPr>
          <a:xfrm>
            <a:off x="5455320" y="4317901"/>
            <a:ext cx="541337" cy="1094730"/>
            <a:chOff x="3112790" y="3573016"/>
            <a:chExt cx="541337" cy="1094730"/>
          </a:xfrm>
        </p:grpSpPr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0462037"/>
                </p:ext>
              </p:extLst>
            </p:nvPr>
          </p:nvGraphicFramePr>
          <p:xfrm>
            <a:off x="3131840" y="3789040"/>
            <a:ext cx="522287" cy="876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82" name="CorelDRAW" r:id="rId15" imgW="522977" imgH="876690" progId="CorelDraw.Graphic.17">
                    <p:embed/>
                  </p:oleObj>
                </mc:Choice>
                <mc:Fallback>
                  <p:oleObj name="CorelDRAW" r:id="rId15" imgW="522977" imgH="87669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6"/>
                        <a:stretch>
                          <a:fillRect/>
                        </a:stretch>
                      </p:blipFill>
                      <p:spPr>
                        <a:xfrm>
                          <a:off x="3131840" y="3789040"/>
                          <a:ext cx="522287" cy="876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1" name="Object 1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93077004"/>
                </p:ext>
              </p:extLst>
            </p:nvPr>
          </p:nvGraphicFramePr>
          <p:xfrm>
            <a:off x="3373264" y="4324846"/>
            <a:ext cx="174625" cy="3429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83" name="CorelDRAW" r:id="rId17" imgW="175046" imgH="342630" progId="CorelDraw.Graphic.17">
                    <p:embed/>
                  </p:oleObj>
                </mc:Choice>
                <mc:Fallback>
                  <p:oleObj name="CorelDRAW" r:id="rId17" imgW="175046" imgH="34263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8"/>
                        <a:stretch>
                          <a:fillRect/>
                        </a:stretch>
                      </p:blipFill>
                      <p:spPr>
                        <a:xfrm>
                          <a:off x="3373264" y="4324846"/>
                          <a:ext cx="174625" cy="3429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2" name="Object 1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562971709"/>
                </p:ext>
              </p:extLst>
            </p:nvPr>
          </p:nvGraphicFramePr>
          <p:xfrm>
            <a:off x="3112790" y="4005064"/>
            <a:ext cx="142875" cy="2476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84" name="CorelDRAW" r:id="rId19" imgW="142630" imgH="248130" progId="CorelDraw.Graphic.17">
                    <p:embed/>
                  </p:oleObj>
                </mc:Choice>
                <mc:Fallback>
                  <p:oleObj name="CorelDRAW" r:id="rId19" imgW="142630" imgH="24813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0"/>
                        <a:stretch>
                          <a:fillRect/>
                        </a:stretch>
                      </p:blipFill>
                      <p:spPr>
                        <a:xfrm>
                          <a:off x="3112790" y="4005064"/>
                          <a:ext cx="142875" cy="2476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3" name="Object 1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57823914"/>
                </p:ext>
              </p:extLst>
            </p:nvPr>
          </p:nvGraphicFramePr>
          <p:xfrm>
            <a:off x="3253755" y="3573016"/>
            <a:ext cx="238125" cy="22542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2585" name="CorelDRAW" r:id="rId21" imgW="237987" imgH="225990" progId="CorelDraw.Graphic.17">
                    <p:embed/>
                  </p:oleObj>
                </mc:Choice>
                <mc:Fallback>
                  <p:oleObj name="CorelDRAW" r:id="rId21" imgW="237987" imgH="225990" progId="CorelDraw.Graphic.17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3253755" y="3573016"/>
                          <a:ext cx="238125" cy="22542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1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637485"/>
              </p:ext>
            </p:extLst>
          </p:nvPr>
        </p:nvGraphicFramePr>
        <p:xfrm>
          <a:off x="6490990" y="3854103"/>
          <a:ext cx="2190750" cy="1951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6" name="CorelDRAW" r:id="rId23" imgW="2190508" imgH="1951830" progId="CorelDraw.Graphic.17">
                  <p:embed/>
                </p:oleObj>
              </mc:Choice>
              <mc:Fallback>
                <p:oleObj name="CorelDRAW" r:id="rId23" imgW="2190508" imgH="195183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6490990" y="3854103"/>
                        <a:ext cx="2190750" cy="19510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" name="Object 1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4394913"/>
              </p:ext>
            </p:extLst>
          </p:nvPr>
        </p:nvGraphicFramePr>
        <p:xfrm>
          <a:off x="7111504" y="4652541"/>
          <a:ext cx="1162050" cy="493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7" name="CorelDRAW" r:id="rId25" imgW="1161842" imgH="494370" progId="CorelDraw.Graphic.17">
                  <p:embed/>
                </p:oleObj>
              </mc:Choice>
              <mc:Fallback>
                <p:oleObj name="CorelDRAW" r:id="rId25" imgW="1161842" imgH="49437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7111504" y="4652541"/>
                        <a:ext cx="1162050" cy="493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7728" y="4508996"/>
            <a:ext cx="576064" cy="576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17" name="Object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88782752"/>
              </p:ext>
            </p:extLst>
          </p:nvPr>
        </p:nvGraphicFramePr>
        <p:xfrm>
          <a:off x="6751464" y="2996828"/>
          <a:ext cx="2716213" cy="14401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8" name="CorelDRAW" r:id="rId28" imgW="2716727" imgH="1086750" progId="CorelDraw.Graphic.17">
                  <p:embed/>
                </p:oleObj>
              </mc:Choice>
              <mc:Fallback>
                <p:oleObj name="CorelDRAW" r:id="rId28" imgW="2716727" imgH="108675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6751464" y="2996828"/>
                        <a:ext cx="2716213" cy="144016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Object 1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5927947"/>
              </p:ext>
            </p:extLst>
          </p:nvPr>
        </p:nvGraphicFramePr>
        <p:xfrm>
          <a:off x="3525763" y="5445100"/>
          <a:ext cx="633413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89" name="CorelDRAW" r:id="rId30" imgW="632921" imgH="150120" progId="CorelDraw.Graphic.17">
                  <p:embed/>
                </p:oleObj>
              </mc:Choice>
              <mc:Fallback>
                <p:oleObj name="CorelDRAW" r:id="rId30" imgW="632921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3525763" y="5445100"/>
                        <a:ext cx="633413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7158336"/>
              </p:ext>
            </p:extLst>
          </p:nvPr>
        </p:nvGraphicFramePr>
        <p:xfrm>
          <a:off x="5466805" y="5451897"/>
          <a:ext cx="636587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0" name="CorelDRAW" r:id="rId32" imgW="637244" imgH="150120" progId="CorelDraw.Graphic.17">
                  <p:embed/>
                </p:oleObj>
              </mc:Choice>
              <mc:Fallback>
                <p:oleObj name="CorelDRAW" r:id="rId32" imgW="637244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3"/>
                      <a:stretch>
                        <a:fillRect/>
                      </a:stretch>
                    </p:blipFill>
                    <p:spPr>
                      <a:xfrm>
                        <a:off x="5466805" y="5451897"/>
                        <a:ext cx="636587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55762989"/>
              </p:ext>
            </p:extLst>
          </p:nvPr>
        </p:nvGraphicFramePr>
        <p:xfrm>
          <a:off x="7515795" y="5229076"/>
          <a:ext cx="531813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1" name="CorelDRAW" r:id="rId34" imgW="531892" imgH="150120" progId="CorelDraw.Graphic.17">
                  <p:embed/>
                </p:oleObj>
              </mc:Choice>
              <mc:Fallback>
                <p:oleObj name="CorelDRAW" r:id="rId34" imgW="531892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5"/>
                      <a:stretch>
                        <a:fillRect/>
                      </a:stretch>
                    </p:blipFill>
                    <p:spPr>
                      <a:xfrm>
                        <a:off x="7515795" y="5229076"/>
                        <a:ext cx="531813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48314301"/>
              </p:ext>
            </p:extLst>
          </p:nvPr>
        </p:nvGraphicFramePr>
        <p:xfrm>
          <a:off x="9199736" y="5229547"/>
          <a:ext cx="538163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2" name="CorelDRAW" r:id="rId36" imgW="538915" imgH="150120" progId="CorelDraw.Graphic.17">
                  <p:embed/>
                </p:oleObj>
              </mc:Choice>
              <mc:Fallback>
                <p:oleObj name="CorelDRAW" r:id="rId36" imgW="538915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7"/>
                      <a:stretch>
                        <a:fillRect/>
                      </a:stretch>
                    </p:blipFill>
                    <p:spPr>
                      <a:xfrm>
                        <a:off x="9199736" y="5229547"/>
                        <a:ext cx="538163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" name="Object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6491554"/>
              </p:ext>
            </p:extLst>
          </p:nvPr>
        </p:nvGraphicFramePr>
        <p:xfrm>
          <a:off x="2863032" y="3841403"/>
          <a:ext cx="3744416" cy="21077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3" name="CorelDRAW" r:id="rId38" imgW="3494170" imgH="1964250" progId="CorelDraw.Graphic.17">
                  <p:embed/>
                </p:oleObj>
              </mc:Choice>
              <mc:Fallback>
                <p:oleObj name="CorelDRAW" r:id="rId38" imgW="3494170" imgH="196425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9"/>
                      <a:stretch>
                        <a:fillRect/>
                      </a:stretch>
                    </p:blipFill>
                    <p:spPr>
                      <a:xfrm>
                        <a:off x="2863032" y="3841403"/>
                        <a:ext cx="3744416" cy="21077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0565981"/>
              </p:ext>
            </p:extLst>
          </p:nvPr>
        </p:nvGraphicFramePr>
        <p:xfrm>
          <a:off x="6751464" y="3932933"/>
          <a:ext cx="3312368" cy="194421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4" name="CorelDRAW" r:id="rId40" imgW="3082757" imgH="1964250" progId="CorelDraw.Graphic.17">
                  <p:embed/>
                </p:oleObj>
              </mc:Choice>
              <mc:Fallback>
                <p:oleObj name="CorelDRAW" r:id="rId40" imgW="3082757" imgH="196425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6751464" y="3932933"/>
                        <a:ext cx="3312368" cy="194421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6861261"/>
              </p:ext>
            </p:extLst>
          </p:nvPr>
        </p:nvGraphicFramePr>
        <p:xfrm>
          <a:off x="6463432" y="4004940"/>
          <a:ext cx="636587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" name="CorelDRAW" r:id="rId42" imgW="637244" imgH="150120" progId="CorelDraw.Graphic.17">
                  <p:embed/>
                </p:oleObj>
              </mc:Choice>
              <mc:Fallback>
                <p:oleObj name="CorelDRAW" r:id="rId42" imgW="637244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3"/>
                      <a:stretch>
                        <a:fillRect/>
                      </a:stretch>
                    </p:blipFill>
                    <p:spPr>
                      <a:xfrm>
                        <a:off x="6463432" y="4004940"/>
                        <a:ext cx="636587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5604020"/>
              </p:ext>
            </p:extLst>
          </p:nvPr>
        </p:nvGraphicFramePr>
        <p:xfrm>
          <a:off x="4397276" y="5974680"/>
          <a:ext cx="587375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6" name="CorelDRAW" r:id="rId44" imgW="587539" imgH="150120" progId="CorelDraw.Graphic.17">
                  <p:embed/>
                </p:oleObj>
              </mc:Choice>
              <mc:Fallback>
                <p:oleObj name="CorelDRAW" r:id="rId44" imgW="587539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5"/>
                      <a:stretch>
                        <a:fillRect/>
                      </a:stretch>
                    </p:blipFill>
                    <p:spPr>
                      <a:xfrm>
                        <a:off x="4397276" y="5974680"/>
                        <a:ext cx="587375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75684730"/>
              </p:ext>
            </p:extLst>
          </p:nvPr>
        </p:nvGraphicFramePr>
        <p:xfrm>
          <a:off x="8213700" y="5974680"/>
          <a:ext cx="542925" cy="15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7" name="CorelDRAW" r:id="rId46" imgW="542157" imgH="150120" progId="CorelDraw.Graphic.17">
                  <p:embed/>
                </p:oleObj>
              </mc:Choice>
              <mc:Fallback>
                <p:oleObj name="CorelDRAW" r:id="rId46" imgW="542157" imgH="150120" progId="CorelDraw.Graphic.1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7"/>
                      <a:stretch>
                        <a:fillRect/>
                      </a:stretch>
                    </p:blipFill>
                    <p:spPr>
                      <a:xfrm>
                        <a:off x="8213700" y="5974680"/>
                        <a:ext cx="542925" cy="1508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TextBox 26"/>
          <p:cNvSpPr txBox="1"/>
          <p:nvPr/>
        </p:nvSpPr>
        <p:spPr>
          <a:xfrm>
            <a:off x="914400" y="1031156"/>
            <a:ext cx="10464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1600" dirty="0" smtClean="0"/>
              <a:t>U analizi od </a:t>
            </a:r>
            <a:r>
              <a:rPr lang="en-GB" sz="1600" dirty="0" smtClean="0"/>
              <a:t>240 a</a:t>
            </a:r>
            <a:r>
              <a:rPr lang="sr-Latn-RS" sz="1600" dirty="0" smtClean="0"/>
              <a:t>kcidenata amonijaka koji je obuhvatio </a:t>
            </a:r>
            <a:r>
              <a:rPr lang="en-GB" sz="1600" dirty="0" smtClean="0"/>
              <a:t>1,165 </a:t>
            </a:r>
            <a:r>
              <a:rPr lang="sr-Latn-RS" sz="1600" dirty="0" smtClean="0"/>
              <a:t>radnika i trećih lica</a:t>
            </a:r>
            <a:endParaRPr lang="sr-Latn-RS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600" dirty="0"/>
              <a:t>603 </a:t>
            </a:r>
            <a:r>
              <a:rPr lang="sr-Latn-RS" sz="1600" dirty="0" smtClean="0"/>
              <a:t>radnika i trećih lica </a:t>
            </a:r>
            <a:r>
              <a:rPr lang="en-GB" sz="1600" dirty="0" smtClean="0"/>
              <a:t>(</a:t>
            </a:r>
            <a:r>
              <a:rPr lang="en-GB" sz="1600" dirty="0"/>
              <a:t>51.75%) </a:t>
            </a:r>
            <a:r>
              <a:rPr lang="sr-Latn-RS" sz="1600" dirty="0" smtClean="0"/>
              <a:t>nakon medicinskog pregleda i tretmana nije imalo potrebu za dalju hospitalizaciju</a:t>
            </a:r>
            <a:endParaRPr lang="sr-Latn-RS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600" dirty="0"/>
              <a:t>523 </a:t>
            </a:r>
            <a:r>
              <a:rPr lang="sr-Latn-RS" sz="1600" dirty="0" smtClean="0"/>
              <a:t>radnika i trećih lica </a:t>
            </a:r>
            <a:r>
              <a:rPr lang="en-GB" sz="1600" dirty="0" smtClean="0"/>
              <a:t>(</a:t>
            </a:r>
            <a:r>
              <a:rPr lang="en-GB" sz="1600" dirty="0"/>
              <a:t>44.90%) </a:t>
            </a:r>
            <a:r>
              <a:rPr lang="sr-Latn-RS" sz="1600" dirty="0" smtClean="0"/>
              <a:t>je moralo biti hospitalizovano od čega je 504 </a:t>
            </a:r>
            <a:r>
              <a:rPr lang="en-GB" sz="1600" dirty="0" smtClean="0"/>
              <a:t>(</a:t>
            </a:r>
            <a:r>
              <a:rPr lang="en-GB" sz="1600" dirty="0"/>
              <a:t>43.26%) </a:t>
            </a:r>
            <a:r>
              <a:rPr lang="sr-Latn-RS" sz="1600" dirty="0" smtClean="0"/>
              <a:t>preživelo hospitalizaciju a 19 </a:t>
            </a:r>
            <a:r>
              <a:rPr lang="en-GB" sz="1600" dirty="0" smtClean="0"/>
              <a:t>(</a:t>
            </a:r>
            <a:r>
              <a:rPr lang="en-GB" sz="1600" dirty="0"/>
              <a:t>1.64%) </a:t>
            </a:r>
            <a:r>
              <a:rPr lang="sr-Latn-RS" sz="1600" dirty="0" smtClean="0"/>
              <a:t>umrlo tokom hospitalizacije</a:t>
            </a:r>
            <a:endParaRPr lang="sr-Latn-RS" sz="1600" dirty="0"/>
          </a:p>
          <a:p>
            <a:pPr marL="285750" lvl="0" indent="-285750">
              <a:buFont typeface="Arial" pitchFamily="34" charset="0"/>
              <a:buChar char="•"/>
            </a:pPr>
            <a:r>
              <a:rPr lang="en-GB" sz="1600" dirty="0"/>
              <a:t>39 </a:t>
            </a:r>
            <a:r>
              <a:rPr lang="en-GB" sz="1600" dirty="0" smtClean="0"/>
              <a:t>(3.35%) </a:t>
            </a:r>
            <a:r>
              <a:rPr lang="sr-Latn-RS" sz="1600" dirty="0" smtClean="0"/>
              <a:t>radnika i trećih lica je ubijeno u akcidentu</a:t>
            </a:r>
            <a:r>
              <a:rPr lang="en-GB" sz="1600" dirty="0" smtClean="0"/>
              <a:t>.</a:t>
            </a:r>
            <a:endParaRPr lang="sr-Latn-RS" sz="1600" dirty="0"/>
          </a:p>
        </p:txBody>
      </p:sp>
    </p:spTree>
    <p:extLst>
      <p:ext uri="{BB962C8B-B14F-4D97-AF65-F5344CB8AC3E}">
        <p14:creationId xmlns:p14="http://schemas.microsoft.com/office/powerpoint/2010/main" val="290621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53356187"/>
              </p:ext>
            </p:extLst>
          </p:nvPr>
        </p:nvGraphicFramePr>
        <p:xfrm>
          <a:off x="2413000" y="1154184"/>
          <a:ext cx="7391400" cy="5057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26" name="CorelDRAW" r:id="rId3" imgW="4739212" imgH="3242970" progId="CorelDraw.Graphic.17">
                  <p:embed/>
                </p:oleObj>
              </mc:Choice>
              <mc:Fallback>
                <p:oleObj name="CorelDRAW" r:id="rId3" imgW="4739212" imgH="3242970" progId="CorelDraw.Graphic.17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3000" y="1154184"/>
                        <a:ext cx="7391400" cy="5057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062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6400" y="2368550"/>
            <a:ext cx="6807200" cy="382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993640" y="1420664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/>
              <a:t>PRIKAZ SLUČAJA: </a:t>
            </a:r>
          </a:p>
          <a:p>
            <a:pPr algn="ctr"/>
            <a:r>
              <a:rPr lang="sr-Latn-RS" sz="2000" b="1" dirty="0" smtClean="0"/>
              <a:t>Akcient u Pirotu 25. 12. 2022. Amonijak, železnica</a:t>
            </a:r>
            <a:endParaRPr lang="sr-Latn-RS" sz="2000" b="1" dirty="0"/>
          </a:p>
        </p:txBody>
      </p:sp>
    </p:spTree>
    <p:extLst>
      <p:ext uri="{BB962C8B-B14F-4D97-AF65-F5344CB8AC3E}">
        <p14:creationId xmlns:p14="http://schemas.microsoft.com/office/powerpoint/2010/main" val="29062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8345" y="1501553"/>
            <a:ext cx="7586041" cy="46960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999532" y="1101443"/>
            <a:ext cx="63367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b="1" dirty="0" smtClean="0"/>
              <a:t>Lokacija: pruga Niš-Dimitrovgrad</a:t>
            </a:r>
            <a:endParaRPr lang="sr-Latn-RS" sz="2000" b="1" dirty="0"/>
          </a:p>
        </p:txBody>
      </p:sp>
      <p:sp>
        <p:nvSpPr>
          <p:cNvPr id="4" name="Oval 3"/>
          <p:cNvSpPr/>
          <p:nvPr/>
        </p:nvSpPr>
        <p:spPr>
          <a:xfrm>
            <a:off x="5793218" y="2712740"/>
            <a:ext cx="1226449" cy="778032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06217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8300" y="1109671"/>
            <a:ext cx="6756400" cy="50752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06217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 descr="I:\10 vestacenje amonijak pirot\SLIKE\Slike, Amonijak, Vlada\IMG-570dbea17528d34cafc566af81f00e9b-V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1666" y="1104900"/>
            <a:ext cx="6874933" cy="515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8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9500" y="1131618"/>
            <a:ext cx="7607300" cy="5049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6586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4742" y="1158552"/>
            <a:ext cx="4548694" cy="450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6710" y="1139056"/>
            <a:ext cx="4548694" cy="450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5702" y="1196652"/>
            <a:ext cx="4548694" cy="450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4822" y="1139056"/>
            <a:ext cx="4548694" cy="45030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1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656" y="1660371"/>
            <a:ext cx="4542994" cy="449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0764" y="1671335"/>
            <a:ext cx="4542994" cy="449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2445" y="1671335"/>
            <a:ext cx="4542994" cy="449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2893" y="1647547"/>
            <a:ext cx="4542994" cy="449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0" name="Straight Arrow Connector 9"/>
          <p:cNvCxnSpPr/>
          <p:nvPr/>
        </p:nvCxnSpPr>
        <p:spPr>
          <a:xfrm flipH="1">
            <a:off x="6539608" y="1689970"/>
            <a:ext cx="1172442" cy="1805084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1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I:\10 vestacenje amonijak pirot\AKCIDENT\Uvidjaj sa komisijom\DSC_320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792" y="1106984"/>
            <a:ext cx="7559724" cy="5039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5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9029" y="1117600"/>
            <a:ext cx="3262784" cy="489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0" y="1117600"/>
            <a:ext cx="3304459" cy="4897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5517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I:\10 vestacenje amonijak pirot\AKCIDENT\726-22\Stubovi\DSC_419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720" y="1161917"/>
            <a:ext cx="7356128" cy="49040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8318848" y="1161917"/>
            <a:ext cx="294605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b="1" dirty="0" smtClean="0"/>
              <a:t>Imali smo sreće... 3/27, jednom u devet slučajeva </a:t>
            </a:r>
            <a:endParaRPr lang="sr-Latn-RS" sz="2800" b="1" dirty="0"/>
          </a:p>
        </p:txBody>
      </p:sp>
      <p:cxnSp>
        <p:nvCxnSpPr>
          <p:cNvPr id="4" name="Straight Arrow Connector 3"/>
          <p:cNvCxnSpPr/>
          <p:nvPr/>
        </p:nvCxnSpPr>
        <p:spPr>
          <a:xfrm flipH="1" flipV="1">
            <a:off x="7962008" y="4678708"/>
            <a:ext cx="2248792" cy="39114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517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11591" y="3963953"/>
            <a:ext cx="8640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6</a:t>
            </a:r>
            <a:r>
              <a:rPr lang="sr-Latn-RS" b="1" dirty="0" smtClean="0"/>
              <a:t>7 osoba obuhvaćenih akcidentom a najverovatnije još toliko uspelo da izbegne uticaj amonijaka u akcidentu, najverovatnije oko 138 osoba...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911591" y="4612025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Dve (2) osobe preminulo, </a:t>
            </a:r>
            <a:endParaRPr lang="en-US" b="1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1911591" y="5044073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66 </a:t>
            </a:r>
            <a:r>
              <a:rPr lang="en-US" b="1" dirty="0" err="1" smtClean="0"/>
              <a:t>hospitalizovanih</a:t>
            </a:r>
            <a:endParaRPr lang="en-US" b="1" dirty="0" smtClean="0"/>
          </a:p>
        </p:txBody>
      </p:sp>
      <p:sp>
        <p:nvSpPr>
          <p:cNvPr id="7" name="TextBox 6"/>
          <p:cNvSpPr txBox="1"/>
          <p:nvPr/>
        </p:nvSpPr>
        <p:spPr>
          <a:xfrm>
            <a:off x="2127615" y="5394821"/>
            <a:ext cx="41942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- 62 </a:t>
            </a:r>
            <a:r>
              <a:rPr lang="sr-Latn-RS" b="1" dirty="0" smtClean="0"/>
              <a:t>prošlo bolnički tretman </a:t>
            </a:r>
            <a:endParaRPr lang="en-US" b="1" dirty="0" smtClean="0"/>
          </a:p>
        </p:txBody>
      </p:sp>
      <p:sp>
        <p:nvSpPr>
          <p:cNvPr id="8" name="TextBox 7"/>
          <p:cNvSpPr txBox="1"/>
          <p:nvPr/>
        </p:nvSpPr>
        <p:spPr>
          <a:xfrm>
            <a:off x="2127615" y="5682853"/>
            <a:ext cx="2376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- </a:t>
            </a:r>
            <a:r>
              <a:rPr lang="sr-Latn-RS" b="1" dirty="0" smtClean="0"/>
              <a:t>4</a:t>
            </a:r>
            <a:r>
              <a:rPr lang="en-US" b="1" dirty="0" smtClean="0"/>
              <a:t> </a:t>
            </a:r>
            <a:r>
              <a:rPr lang="sr-Latn-RS" b="1" dirty="0" smtClean="0"/>
              <a:t>zadržano u bolnici,</a:t>
            </a:r>
            <a:endParaRPr lang="en-US" b="1" dirty="0" smtClean="0"/>
          </a:p>
        </p:txBody>
      </p:sp>
      <p:sp>
        <p:nvSpPr>
          <p:cNvPr id="9" name="TextBox 8"/>
          <p:cNvSpPr txBox="1"/>
          <p:nvPr/>
        </p:nvSpPr>
        <p:spPr>
          <a:xfrm>
            <a:off x="4181939" y="5692145"/>
            <a:ext cx="1546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sr-Latn-RS" b="1" dirty="0" smtClean="0"/>
              <a:t> 3</a:t>
            </a:r>
            <a:r>
              <a:rPr lang="en-US" b="1" dirty="0" smtClean="0"/>
              <a:t> </a:t>
            </a:r>
            <a:r>
              <a:rPr lang="sr-Latn-RS" b="1" dirty="0" smtClean="0"/>
              <a:t>otpušteno, </a:t>
            </a:r>
            <a:endParaRPr lang="en-US" b="1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5511991" y="5692145"/>
            <a:ext cx="24101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 </a:t>
            </a:r>
            <a:r>
              <a:rPr lang="sr-Latn-RS" b="1" dirty="0" smtClean="0"/>
              <a:t> 1 preminula</a:t>
            </a:r>
            <a:endParaRPr lang="en-US" b="1" dirty="0" smtClean="0"/>
          </a:p>
        </p:txBody>
      </p:sp>
      <p:sp>
        <p:nvSpPr>
          <p:cNvPr id="11" name="TextBox 10"/>
          <p:cNvSpPr txBox="1"/>
          <p:nvPr/>
        </p:nvSpPr>
        <p:spPr>
          <a:xfrm>
            <a:off x="4431871" y="4621317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/>
              <a:t>jedna na licu mesta. </a:t>
            </a:r>
            <a:endParaRPr lang="en-US" b="1" dirty="0" smtClean="0"/>
          </a:p>
        </p:txBody>
      </p:sp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286161786"/>
              </p:ext>
            </p:extLst>
          </p:nvPr>
        </p:nvGraphicFramePr>
        <p:xfrm>
          <a:off x="2842014" y="1193800"/>
          <a:ext cx="6513181" cy="30933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43" name="Document" r:id="rId3" imgW="5826906" imgH="2767433" progId="Word.Document.12">
                  <p:embed/>
                </p:oleObj>
              </mc:Choice>
              <mc:Fallback>
                <p:oleObj name="Document" r:id="rId3" imgW="5826906" imgH="2767433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2014" y="1193800"/>
                        <a:ext cx="6513181" cy="309331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07740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figure01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02440" y="1206110"/>
            <a:ext cx="8100392" cy="43204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35288" y="3279906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&gt; </a:t>
            </a:r>
            <a:r>
              <a:rPr lang="sr-Latn-RS" b="1" dirty="0" smtClean="0">
                <a:solidFill>
                  <a:srgbClr val="00B050"/>
                </a:solidFill>
              </a:rPr>
              <a:t>0</a:t>
            </a:r>
            <a:r>
              <a:rPr lang="en-US" b="1" dirty="0" smtClean="0">
                <a:solidFill>
                  <a:srgbClr val="00B050"/>
                </a:solidFill>
              </a:rPr>
              <a:t>,</a:t>
            </a:r>
            <a:r>
              <a:rPr lang="sr-Latn-RS" b="1" dirty="0" smtClean="0">
                <a:solidFill>
                  <a:srgbClr val="00B050"/>
                </a:solidFill>
              </a:rPr>
              <a:t>70</a:t>
            </a:r>
            <a:r>
              <a:rPr lang="en-US" b="1" dirty="0" smtClean="0">
                <a:solidFill>
                  <a:srgbClr val="00B050"/>
                </a:solidFill>
              </a:rPr>
              <a:t>%</a:t>
            </a:r>
            <a:endParaRPr lang="sr-Latn-RS" b="1" dirty="0">
              <a:solidFill>
                <a:srgbClr val="00B05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61084" y="524873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&gt; </a:t>
            </a:r>
            <a:r>
              <a:rPr lang="sr-Latn-RS" b="1" dirty="0" smtClean="0">
                <a:solidFill>
                  <a:srgbClr val="00B050"/>
                </a:solidFill>
              </a:rPr>
              <a:t>1,44</a:t>
            </a:r>
            <a:r>
              <a:rPr lang="en-US" b="1" dirty="0" smtClean="0">
                <a:solidFill>
                  <a:srgbClr val="00B050"/>
                </a:solidFill>
              </a:rPr>
              <a:t>%</a:t>
            </a:r>
            <a:endParaRPr lang="sr-Latn-RS" b="1" dirty="0">
              <a:solidFill>
                <a:srgbClr val="00B05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30632" y="3302708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b="1" dirty="0" smtClean="0">
                <a:solidFill>
                  <a:srgbClr val="00B050"/>
                </a:solidFill>
              </a:rPr>
              <a:t>47,14% </a:t>
            </a:r>
            <a:r>
              <a:rPr lang="en-US" b="1" dirty="0" smtClean="0">
                <a:solidFill>
                  <a:srgbClr val="00B050"/>
                </a:solidFill>
              </a:rPr>
              <a:t>&gt;</a:t>
            </a:r>
            <a:endParaRPr lang="sr-Latn-RS" b="1" dirty="0">
              <a:solidFill>
                <a:srgbClr val="00B05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764116" y="3298048"/>
            <a:ext cx="1080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B050"/>
                </a:solidFill>
              </a:rPr>
              <a:t>&gt; </a:t>
            </a:r>
            <a:r>
              <a:rPr lang="sr-Latn-RS" b="1" dirty="0" smtClean="0">
                <a:solidFill>
                  <a:srgbClr val="00B050"/>
                </a:solidFill>
              </a:rPr>
              <a:t>0</a:t>
            </a:r>
            <a:r>
              <a:rPr lang="en-US" b="1" dirty="0" smtClean="0">
                <a:solidFill>
                  <a:srgbClr val="00B050"/>
                </a:solidFill>
              </a:rPr>
              <a:t>,</a:t>
            </a:r>
            <a:r>
              <a:rPr lang="sr-Latn-RS" b="1" dirty="0" smtClean="0">
                <a:solidFill>
                  <a:srgbClr val="00B050"/>
                </a:solidFill>
              </a:rPr>
              <a:t>70</a:t>
            </a:r>
            <a:r>
              <a:rPr lang="en-US" b="1" dirty="0" smtClean="0">
                <a:solidFill>
                  <a:srgbClr val="00B050"/>
                </a:solidFill>
              </a:rPr>
              <a:t>%</a:t>
            </a:r>
            <a:endParaRPr lang="sr-Latn-RS" b="1" dirty="0">
              <a:solidFill>
                <a:srgbClr val="00B05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0632" y="3279906"/>
            <a:ext cx="1872208" cy="39213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0" name="Rectangle 9"/>
          <p:cNvSpPr/>
          <p:nvPr/>
        </p:nvSpPr>
        <p:spPr>
          <a:xfrm>
            <a:off x="6919605" y="3286647"/>
            <a:ext cx="1751587" cy="39213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1" name="Rectangle 10"/>
          <p:cNvSpPr/>
          <p:nvPr/>
        </p:nvSpPr>
        <p:spPr>
          <a:xfrm>
            <a:off x="8791812" y="3275246"/>
            <a:ext cx="1641479" cy="39213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2" name="Rectangle 11"/>
          <p:cNvSpPr/>
          <p:nvPr/>
        </p:nvSpPr>
        <p:spPr>
          <a:xfrm>
            <a:off x="7624980" y="5225936"/>
            <a:ext cx="1872208" cy="392134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22" name="TextBox 21"/>
          <p:cNvSpPr txBox="1"/>
          <p:nvPr/>
        </p:nvSpPr>
        <p:spPr>
          <a:xfrm>
            <a:off x="8959224" y="1303615"/>
            <a:ext cx="2232248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sr-Latn-RS" sz="2400" b="1" dirty="0" smtClean="0"/>
              <a:t>Odlična</a:t>
            </a:r>
          </a:p>
          <a:p>
            <a:pPr algn="ctr"/>
            <a:r>
              <a:rPr lang="sr-Latn-RS" sz="2400" b="1" dirty="0" smtClean="0"/>
              <a:t>Spasilačka</a:t>
            </a:r>
          </a:p>
          <a:p>
            <a:pPr algn="ctr"/>
            <a:r>
              <a:rPr lang="sr-Latn-RS" sz="2400" b="1" dirty="0" smtClean="0"/>
              <a:t>Akcija</a:t>
            </a:r>
            <a:endParaRPr lang="sr-Latn-RS" sz="2400" b="1" dirty="0"/>
          </a:p>
        </p:txBody>
      </p:sp>
    </p:spTree>
    <p:extLst>
      <p:ext uri="{BB962C8B-B14F-4D97-AF65-F5344CB8AC3E}">
        <p14:creationId xmlns:p14="http://schemas.microsoft.com/office/powerpoint/2010/main" val="3959964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 animBg="1"/>
      <p:bldP spid="10" grpId="0" animBg="1"/>
      <p:bldP spid="11" grpId="0" animBg="1"/>
      <p:bldP spid="12" grpId="0" animBg="1"/>
      <p:bldP spid="2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568</TotalTime>
  <Words>412</Words>
  <Application>Microsoft Office PowerPoint</Application>
  <PresentationFormat>Custom</PresentationFormat>
  <Paragraphs>53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6" baseType="lpstr">
      <vt:lpstr>Office Theme</vt:lpstr>
      <vt:lpstr>CorelDRAW</vt:lpstr>
      <vt:lpstr>Document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lastModifiedBy>Ilija</cp:lastModifiedBy>
  <cp:revision>31</cp:revision>
  <dcterms:created xsi:type="dcterms:W3CDTF">2024-10-17T06:51:12Z</dcterms:created>
  <dcterms:modified xsi:type="dcterms:W3CDTF">2024-10-22T13:38:24Z</dcterms:modified>
</cp:coreProperties>
</file>