
<file path=[Content_Types].xml><?xml version="1.0" encoding="utf-8"?>
<Types xmlns="http://schemas.openxmlformats.org/package/2006/content-types">
  <Default Extension="docx" ContentType="application/vnd.openxmlformats-officedocument.wordprocessingml.document"/>
  <Default Extension="emf" ContentType="image/x-emf"/>
  <Default Extension="jpeg" ContentType="image/jpe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63" r:id="rId5"/>
    <p:sldId id="259" r:id="rId6"/>
    <p:sldId id="261" r:id="rId7"/>
    <p:sldId id="260" r:id="rId8"/>
    <p:sldId id="26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tableStyles" Target="tableStyle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theme" Target="theme/theme1.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viewProps" Target="viewProps.xml" /><Relationship Id="rId5" Type="http://schemas.openxmlformats.org/officeDocument/2006/relationships/slide" Target="slides/slide4.xml" /><Relationship Id="rId10" Type="http://schemas.openxmlformats.org/officeDocument/2006/relationships/presProps" Target="presProps.xml" /><Relationship Id="rId4" Type="http://schemas.openxmlformats.org/officeDocument/2006/relationships/slide" Target="slides/slide3.xml" /><Relationship Id="rId9" Type="http://schemas.openxmlformats.org/officeDocument/2006/relationships/slide" Target="slides/slide8.xml" /></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 /></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C0A70BB-B19E-47A5-A0D3-A1C5D40F9E5C}" type="datetimeFigureOut">
              <a:rPr lang="en-US" smtClean="0"/>
              <a:t>11/25/2021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7E5221-6A7D-4835-8925-6933AAF91D36}" type="slidenum">
              <a:rPr lang="en-US" smtClean="0"/>
              <a:t>‹#›</a:t>
            </a:fld>
            <a:endParaRPr lang="en-US"/>
          </a:p>
        </p:txBody>
      </p:sp>
    </p:spTree>
    <p:extLst>
      <p:ext uri="{BB962C8B-B14F-4D97-AF65-F5344CB8AC3E}">
        <p14:creationId xmlns:p14="http://schemas.microsoft.com/office/powerpoint/2010/main" val="22087821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C0A70BB-B19E-47A5-A0D3-A1C5D40F9E5C}" type="datetimeFigureOut">
              <a:rPr lang="en-US" smtClean="0"/>
              <a:t>11/25/2021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7E5221-6A7D-4835-8925-6933AAF91D36}" type="slidenum">
              <a:rPr lang="en-US" smtClean="0"/>
              <a:t>‹#›</a:t>
            </a:fld>
            <a:endParaRPr lang="en-US"/>
          </a:p>
        </p:txBody>
      </p:sp>
    </p:spTree>
    <p:extLst>
      <p:ext uri="{BB962C8B-B14F-4D97-AF65-F5344CB8AC3E}">
        <p14:creationId xmlns:p14="http://schemas.microsoft.com/office/powerpoint/2010/main" val="3040345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C0A70BB-B19E-47A5-A0D3-A1C5D40F9E5C}" type="datetimeFigureOut">
              <a:rPr lang="en-US" smtClean="0"/>
              <a:t>11/25/2021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7E5221-6A7D-4835-8925-6933AAF91D36}" type="slidenum">
              <a:rPr lang="en-US" smtClean="0"/>
              <a:t>‹#›</a:t>
            </a:fld>
            <a:endParaRPr lang="en-US"/>
          </a:p>
        </p:txBody>
      </p:sp>
    </p:spTree>
    <p:extLst>
      <p:ext uri="{BB962C8B-B14F-4D97-AF65-F5344CB8AC3E}">
        <p14:creationId xmlns:p14="http://schemas.microsoft.com/office/powerpoint/2010/main" val="1466468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C0A70BB-B19E-47A5-A0D3-A1C5D40F9E5C}" type="datetimeFigureOut">
              <a:rPr lang="en-US" smtClean="0"/>
              <a:t>11/25/2021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7E5221-6A7D-4835-8925-6933AAF91D36}" type="slidenum">
              <a:rPr lang="en-US" smtClean="0"/>
              <a:t>‹#›</a:t>
            </a:fld>
            <a:endParaRPr lang="en-US"/>
          </a:p>
        </p:txBody>
      </p:sp>
    </p:spTree>
    <p:extLst>
      <p:ext uri="{BB962C8B-B14F-4D97-AF65-F5344CB8AC3E}">
        <p14:creationId xmlns:p14="http://schemas.microsoft.com/office/powerpoint/2010/main" val="20582936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0A70BB-B19E-47A5-A0D3-A1C5D40F9E5C}" type="datetimeFigureOut">
              <a:rPr lang="en-US" smtClean="0"/>
              <a:t>11/25/2021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7E5221-6A7D-4835-8925-6933AAF91D36}" type="slidenum">
              <a:rPr lang="en-US" smtClean="0"/>
              <a:t>‹#›</a:t>
            </a:fld>
            <a:endParaRPr lang="en-US"/>
          </a:p>
        </p:txBody>
      </p:sp>
    </p:spTree>
    <p:extLst>
      <p:ext uri="{BB962C8B-B14F-4D97-AF65-F5344CB8AC3E}">
        <p14:creationId xmlns:p14="http://schemas.microsoft.com/office/powerpoint/2010/main" val="4130268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C0A70BB-B19E-47A5-A0D3-A1C5D40F9E5C}" type="datetimeFigureOut">
              <a:rPr lang="en-US" smtClean="0"/>
              <a:t>11/25/2021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7E5221-6A7D-4835-8925-6933AAF91D36}" type="slidenum">
              <a:rPr lang="en-US" smtClean="0"/>
              <a:t>‹#›</a:t>
            </a:fld>
            <a:endParaRPr lang="en-US"/>
          </a:p>
        </p:txBody>
      </p:sp>
    </p:spTree>
    <p:extLst>
      <p:ext uri="{BB962C8B-B14F-4D97-AF65-F5344CB8AC3E}">
        <p14:creationId xmlns:p14="http://schemas.microsoft.com/office/powerpoint/2010/main" val="39947369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C0A70BB-B19E-47A5-A0D3-A1C5D40F9E5C}" type="datetimeFigureOut">
              <a:rPr lang="en-US" smtClean="0"/>
              <a:t>11/25/2021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7E5221-6A7D-4835-8925-6933AAF91D36}" type="slidenum">
              <a:rPr lang="en-US" smtClean="0"/>
              <a:t>‹#›</a:t>
            </a:fld>
            <a:endParaRPr lang="en-US"/>
          </a:p>
        </p:txBody>
      </p:sp>
    </p:spTree>
    <p:extLst>
      <p:ext uri="{BB962C8B-B14F-4D97-AF65-F5344CB8AC3E}">
        <p14:creationId xmlns:p14="http://schemas.microsoft.com/office/powerpoint/2010/main" val="12206773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C0A70BB-B19E-47A5-A0D3-A1C5D40F9E5C}" type="datetimeFigureOut">
              <a:rPr lang="en-US" smtClean="0"/>
              <a:t>11/25/2021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7E5221-6A7D-4835-8925-6933AAF91D36}" type="slidenum">
              <a:rPr lang="en-US" smtClean="0"/>
              <a:t>‹#›</a:t>
            </a:fld>
            <a:endParaRPr lang="en-US"/>
          </a:p>
        </p:txBody>
      </p:sp>
    </p:spTree>
    <p:extLst>
      <p:ext uri="{BB962C8B-B14F-4D97-AF65-F5344CB8AC3E}">
        <p14:creationId xmlns:p14="http://schemas.microsoft.com/office/powerpoint/2010/main" val="3818871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0A70BB-B19E-47A5-A0D3-A1C5D40F9E5C}" type="datetimeFigureOut">
              <a:rPr lang="en-US" smtClean="0"/>
              <a:t>11/25/2021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7E5221-6A7D-4835-8925-6933AAF91D36}" type="slidenum">
              <a:rPr lang="en-US" smtClean="0"/>
              <a:t>‹#›</a:t>
            </a:fld>
            <a:endParaRPr lang="en-US"/>
          </a:p>
        </p:txBody>
      </p:sp>
    </p:spTree>
    <p:extLst>
      <p:ext uri="{BB962C8B-B14F-4D97-AF65-F5344CB8AC3E}">
        <p14:creationId xmlns:p14="http://schemas.microsoft.com/office/powerpoint/2010/main" val="42449464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C0A70BB-B19E-47A5-A0D3-A1C5D40F9E5C}" type="datetimeFigureOut">
              <a:rPr lang="en-US" smtClean="0"/>
              <a:t>11/25/2021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7E5221-6A7D-4835-8925-6933AAF91D36}" type="slidenum">
              <a:rPr lang="en-US" smtClean="0"/>
              <a:t>‹#›</a:t>
            </a:fld>
            <a:endParaRPr lang="en-US"/>
          </a:p>
        </p:txBody>
      </p:sp>
    </p:spTree>
    <p:extLst>
      <p:ext uri="{BB962C8B-B14F-4D97-AF65-F5344CB8AC3E}">
        <p14:creationId xmlns:p14="http://schemas.microsoft.com/office/powerpoint/2010/main" val="11628862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C0A70BB-B19E-47A5-A0D3-A1C5D40F9E5C}" type="datetimeFigureOut">
              <a:rPr lang="en-US" smtClean="0"/>
              <a:t>11/25/2021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7E5221-6A7D-4835-8925-6933AAF91D36}" type="slidenum">
              <a:rPr lang="en-US" smtClean="0"/>
              <a:t>‹#›</a:t>
            </a:fld>
            <a:endParaRPr lang="en-US"/>
          </a:p>
        </p:txBody>
      </p:sp>
    </p:spTree>
    <p:extLst>
      <p:ext uri="{BB962C8B-B14F-4D97-AF65-F5344CB8AC3E}">
        <p14:creationId xmlns:p14="http://schemas.microsoft.com/office/powerpoint/2010/main" val="21716333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0A70BB-B19E-47A5-A0D3-A1C5D40F9E5C}" type="datetimeFigureOut">
              <a:rPr lang="en-US" smtClean="0"/>
              <a:t>11/25/2021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7E5221-6A7D-4835-8925-6933AAF91D36}" type="slidenum">
              <a:rPr lang="en-US" smtClean="0"/>
              <a:t>‹#›</a:t>
            </a:fld>
            <a:endParaRPr lang="en-US"/>
          </a:p>
        </p:txBody>
      </p:sp>
    </p:spTree>
    <p:extLst>
      <p:ext uri="{BB962C8B-B14F-4D97-AF65-F5344CB8AC3E}">
        <p14:creationId xmlns:p14="http://schemas.microsoft.com/office/powerpoint/2010/main" val="31966374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3" Type="http://schemas.openxmlformats.org/officeDocument/2006/relationships/package" Target="../embeddings/Microsoft_Word_Document1.docx" /><Relationship Id="rId2" Type="http://schemas.openxmlformats.org/officeDocument/2006/relationships/slideLayout" Target="../slideLayouts/slideLayout2.xml" /><Relationship Id="rId1" Type="http://schemas.openxmlformats.org/officeDocument/2006/relationships/vmlDrawing" Target="../drawings/vmlDrawing1.vml" /><Relationship Id="rId4" Type="http://schemas.openxmlformats.org/officeDocument/2006/relationships/image" Target="../media/image1.emf" /></Relationships>
</file>

<file path=ppt/slides/_rels/slide6.xml.rels><?xml version="1.0" encoding="UTF-8" standalone="yes"?>
<Relationships xmlns="http://schemas.openxmlformats.org/package/2006/relationships"><Relationship Id="rId3" Type="http://schemas.openxmlformats.org/officeDocument/2006/relationships/package" Target="../embeddings/Microsoft_Word_Document2.docx" /><Relationship Id="rId2" Type="http://schemas.openxmlformats.org/officeDocument/2006/relationships/slideLayout" Target="../slideLayouts/slideLayout2.xml" /><Relationship Id="rId1" Type="http://schemas.openxmlformats.org/officeDocument/2006/relationships/vmlDrawing" Target="../drawings/vmlDrawing2.vml" /><Relationship Id="rId4" Type="http://schemas.openxmlformats.org/officeDocument/2006/relationships/image" Target="../media/image2.emf"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sr-Latn-RS" dirty="0"/>
              <a:t>Pisanje Ishoda učenja</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6142710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ChangeArrowheads="1"/>
          </p:cNvSpPr>
          <p:nvPr/>
        </p:nvSpPr>
        <p:spPr bwMode="auto">
          <a:xfrm>
            <a:off x="215106" y="742156"/>
            <a:ext cx="8713787" cy="5373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marR="0" lvl="0" indent="-342900" defTabSz="914400" eaLnBrk="1" fontAlgn="auto" latinLnBrk="0" hangingPunct="1">
              <a:lnSpc>
                <a:spcPct val="100000"/>
              </a:lnSpc>
              <a:spcBef>
                <a:spcPct val="20000"/>
              </a:spcBef>
              <a:spcAft>
                <a:spcPts val="0"/>
              </a:spcAft>
              <a:buClr>
                <a:srgbClr val="00007D"/>
              </a:buClr>
              <a:buSzPct val="75000"/>
              <a:buFont typeface="Wingdings" pitchFamily="2" charset="2"/>
              <a:buChar char="n"/>
              <a:tabLst/>
              <a:defRPr/>
            </a:pPr>
            <a:r>
              <a:rPr kumimoji="0" lang="hr-HR" altLang="sr-Latn-R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rPr>
              <a:t>Ciljevi poučavanja na razini studija i svakog kolegija definišu se kao </a:t>
            </a:r>
            <a:r>
              <a:rPr kumimoji="0" lang="hr-HR" altLang="sr-Latn-RS" sz="2400" b="0" i="0" u="none" strike="noStrike" kern="0" cap="none" spc="0" normalizeH="0" baseline="0" noProof="0" dirty="0">
                <a:ln>
                  <a:noFill/>
                </a:ln>
                <a:solidFill>
                  <a:srgbClr val="FF0000"/>
                </a:solidFill>
                <a:effectLst/>
                <a:uLnTx/>
                <a:uFillTx/>
                <a:latin typeface="Arial" pitchFamily="34" charset="0"/>
                <a:cs typeface="Arial" pitchFamily="34" charset="0"/>
              </a:rPr>
              <a:t>ishodi učenja</a:t>
            </a:r>
            <a:r>
              <a:rPr kumimoji="0" lang="hr-HR" altLang="sr-Latn-R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rPr>
              <a:t>.</a:t>
            </a:r>
          </a:p>
          <a:p>
            <a:pPr marL="342900" marR="0" lvl="0" indent="-342900" defTabSz="914400" eaLnBrk="1" fontAlgn="auto" latinLnBrk="0" hangingPunct="1">
              <a:lnSpc>
                <a:spcPct val="20000"/>
              </a:lnSpc>
              <a:spcBef>
                <a:spcPct val="20000"/>
              </a:spcBef>
              <a:spcAft>
                <a:spcPts val="0"/>
              </a:spcAft>
              <a:buClr>
                <a:srgbClr val="00007D"/>
              </a:buClr>
              <a:buSzPct val="75000"/>
              <a:buFont typeface="Wingdings" pitchFamily="2" charset="2"/>
              <a:buChar char="n"/>
              <a:tabLst/>
              <a:defRPr/>
            </a:pPr>
            <a:endParaRPr kumimoji="0" lang="hr-HR" altLang="sr-Latn-R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a:p>
            <a:pPr marL="342900" marR="0" lvl="0" indent="-342900" defTabSz="914400" eaLnBrk="1" fontAlgn="auto" latinLnBrk="0" hangingPunct="1">
              <a:lnSpc>
                <a:spcPct val="100000"/>
              </a:lnSpc>
              <a:spcBef>
                <a:spcPct val="20000"/>
              </a:spcBef>
              <a:spcAft>
                <a:spcPts val="0"/>
              </a:spcAft>
              <a:buClr>
                <a:srgbClr val="00007D"/>
              </a:buClr>
              <a:buSzPct val="75000"/>
              <a:buFont typeface="Wingdings" pitchFamily="2" charset="2"/>
              <a:buChar char="n"/>
              <a:tabLst/>
              <a:defRPr/>
            </a:pPr>
            <a:r>
              <a:rPr kumimoji="0" lang="hr-HR" altLang="sr-Latn-R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rPr>
              <a:t>Ishodi učenja opisuju se kao </a:t>
            </a:r>
            <a:r>
              <a:rPr kumimoji="0" lang="hr-HR" altLang="sr-Latn-RS" sz="2400" b="0" i="0" u="none" strike="noStrike" kern="0" cap="none" spc="0" normalizeH="0" baseline="0" noProof="0" dirty="0">
                <a:ln>
                  <a:noFill/>
                </a:ln>
                <a:solidFill>
                  <a:srgbClr val="FF0000"/>
                </a:solidFill>
                <a:effectLst/>
                <a:uLnTx/>
                <a:uFillTx/>
                <a:latin typeface="Arial" pitchFamily="34" charset="0"/>
                <a:cs typeface="Arial" pitchFamily="34" charset="0"/>
              </a:rPr>
              <a:t>kompetencije</a:t>
            </a:r>
            <a:r>
              <a:rPr kumimoji="0" lang="hr-HR" altLang="sr-Latn-RS" sz="2400" b="0" i="0" u="none" strike="noStrike" kern="0" cap="none" spc="0" normalizeH="0" baseline="0" noProof="0" dirty="0">
                <a:ln>
                  <a:noFill/>
                </a:ln>
                <a:solidFill>
                  <a:srgbClr val="FFFF99"/>
                </a:solidFill>
                <a:effectLst/>
                <a:uLnTx/>
                <a:uFillTx/>
                <a:latin typeface="Arial" pitchFamily="34" charset="0"/>
                <a:cs typeface="Arial" pitchFamily="34" charset="0"/>
              </a:rPr>
              <a:t> </a:t>
            </a:r>
            <a:r>
              <a:rPr kumimoji="0" lang="hr-HR" altLang="sr-Latn-R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rPr>
              <a:t>koje student stiče nakon što udovolji  svim studijskim obvezama.</a:t>
            </a:r>
          </a:p>
          <a:p>
            <a:pPr marL="342900" marR="0" lvl="0" indent="-342900" defTabSz="914400" eaLnBrk="1" fontAlgn="auto" latinLnBrk="0" hangingPunct="1">
              <a:lnSpc>
                <a:spcPct val="30000"/>
              </a:lnSpc>
              <a:spcBef>
                <a:spcPct val="20000"/>
              </a:spcBef>
              <a:spcAft>
                <a:spcPts val="0"/>
              </a:spcAft>
              <a:buClr>
                <a:srgbClr val="00007D"/>
              </a:buClr>
              <a:buSzPct val="75000"/>
              <a:buFont typeface="Wingdings" pitchFamily="2" charset="2"/>
              <a:buChar char="n"/>
              <a:tabLst/>
              <a:defRPr/>
            </a:pPr>
            <a:endParaRPr kumimoji="0" lang="hr-HR" altLang="sr-Latn-R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a:p>
            <a:pPr marL="342900" marR="0" lvl="0" indent="-342900" defTabSz="914400" eaLnBrk="1" fontAlgn="auto" latinLnBrk="0" hangingPunct="1">
              <a:lnSpc>
                <a:spcPct val="100000"/>
              </a:lnSpc>
              <a:spcBef>
                <a:spcPct val="20000"/>
              </a:spcBef>
              <a:spcAft>
                <a:spcPts val="0"/>
              </a:spcAft>
              <a:buClr>
                <a:srgbClr val="00007D"/>
              </a:buClr>
              <a:buSzPct val="75000"/>
              <a:buFont typeface="Wingdings" pitchFamily="2" charset="2"/>
              <a:buChar char="n"/>
              <a:tabLst/>
              <a:defRPr/>
            </a:pPr>
            <a:r>
              <a:rPr kumimoji="0" lang="hr-HR" altLang="sr-Latn-R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rPr>
              <a:t>Ishodi učenja odnosno stečene kompetencije trebaju biti </a:t>
            </a:r>
            <a:r>
              <a:rPr kumimoji="0" lang="hr-HR" altLang="sr-Latn-RS" sz="2400" b="0" i="0" u="none" strike="noStrike" kern="0" cap="none" spc="0" normalizeH="0" baseline="0" noProof="0" dirty="0">
                <a:ln>
                  <a:noFill/>
                </a:ln>
                <a:solidFill>
                  <a:srgbClr val="FF0000"/>
                </a:solidFill>
                <a:effectLst/>
                <a:uLnTx/>
                <a:uFillTx/>
                <a:latin typeface="Arial" pitchFamily="34" charset="0"/>
                <a:cs typeface="Arial" pitchFamily="34" charset="0"/>
              </a:rPr>
              <a:t>prepoznatljive  i objektivno mjerljive.  </a:t>
            </a:r>
          </a:p>
          <a:p>
            <a:pPr marL="342900" marR="0" lvl="0" indent="-342900" defTabSz="914400" eaLnBrk="1" fontAlgn="auto" latinLnBrk="0" hangingPunct="1">
              <a:lnSpc>
                <a:spcPct val="110000"/>
              </a:lnSpc>
              <a:spcBef>
                <a:spcPct val="20000"/>
              </a:spcBef>
              <a:spcAft>
                <a:spcPts val="0"/>
              </a:spcAft>
              <a:buClr>
                <a:srgbClr val="00007D"/>
              </a:buClr>
              <a:buSzPct val="75000"/>
              <a:buFont typeface="Wingdings" pitchFamily="2" charset="2"/>
              <a:buChar char="n"/>
              <a:tabLst/>
              <a:defRPr/>
            </a:pPr>
            <a:r>
              <a:rPr kumimoji="0" lang="hr-HR" altLang="sr-Latn-R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rPr>
              <a:t>Ishodi učenja povezani su sa </a:t>
            </a:r>
            <a:r>
              <a:rPr kumimoji="0" lang="hr-HR" altLang="sr-Latn-RS" sz="2400" b="0" i="0" u="none" strike="noStrike" kern="0" cap="none" spc="0" normalizeH="0" baseline="0" noProof="0" dirty="0">
                <a:ln>
                  <a:noFill/>
                </a:ln>
                <a:solidFill>
                  <a:srgbClr val="FF0000"/>
                </a:solidFill>
                <a:effectLst/>
                <a:uLnTx/>
                <a:uFillTx/>
                <a:latin typeface="Arial" pitchFamily="34" charset="0"/>
                <a:cs typeface="Arial" pitchFamily="34" charset="0"/>
              </a:rPr>
              <a:t>studentskim opterećenjem</a:t>
            </a:r>
            <a:r>
              <a:rPr kumimoji="0" lang="hr-HR" altLang="sr-Latn-R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rPr>
              <a:t> u satima i ECTS bodovima </a:t>
            </a:r>
          </a:p>
          <a:p>
            <a:pPr marL="342900" marR="0" lvl="0" indent="-342900" defTabSz="914400" eaLnBrk="1" fontAlgn="auto" latinLnBrk="0" hangingPunct="1">
              <a:lnSpc>
                <a:spcPct val="10000"/>
              </a:lnSpc>
              <a:spcBef>
                <a:spcPct val="20000"/>
              </a:spcBef>
              <a:spcAft>
                <a:spcPts val="0"/>
              </a:spcAft>
              <a:buClr>
                <a:srgbClr val="00007D"/>
              </a:buClr>
              <a:buSzPct val="75000"/>
              <a:buFont typeface="Wingdings" pitchFamily="2" charset="2"/>
              <a:buChar char="n"/>
              <a:tabLst/>
              <a:defRPr/>
            </a:pPr>
            <a:endParaRPr kumimoji="0" lang="hr-HR" altLang="sr-Latn-R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a:p>
            <a:pPr marL="342900" marR="0" lvl="0" indent="-342900" defTabSz="914400" eaLnBrk="1" fontAlgn="auto" latinLnBrk="0" hangingPunct="1">
              <a:lnSpc>
                <a:spcPct val="100000"/>
              </a:lnSpc>
              <a:spcBef>
                <a:spcPct val="20000"/>
              </a:spcBef>
              <a:spcAft>
                <a:spcPts val="0"/>
              </a:spcAft>
              <a:buClr>
                <a:srgbClr val="00007D"/>
              </a:buClr>
              <a:buSzPct val="75000"/>
              <a:buFont typeface="Wingdings" pitchFamily="2" charset="2"/>
              <a:buChar char="n"/>
              <a:tabLst/>
              <a:defRPr/>
            </a:pPr>
            <a:r>
              <a:rPr kumimoji="0" lang="hr-HR" altLang="sr-Latn-R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rPr>
              <a:t>Određivanje ishoda učenja i opterećenja podloga je za razvoj strategija poučavanja, učenja i provjere naučenog </a:t>
            </a:r>
          </a:p>
          <a:p>
            <a:pPr marL="342900" marR="0" lvl="0" indent="-342900" defTabSz="914400" eaLnBrk="1" fontAlgn="auto" latinLnBrk="0" hangingPunct="1">
              <a:lnSpc>
                <a:spcPct val="40000"/>
              </a:lnSpc>
              <a:spcBef>
                <a:spcPct val="20000"/>
              </a:spcBef>
              <a:spcAft>
                <a:spcPts val="0"/>
              </a:spcAft>
              <a:buClr>
                <a:srgbClr val="00007D"/>
              </a:buClr>
              <a:buSzPct val="75000"/>
              <a:buFont typeface="Wingdings" pitchFamily="2" charset="2"/>
              <a:buNone/>
              <a:tabLst/>
              <a:defRPr/>
            </a:pPr>
            <a:r>
              <a:rPr kumimoji="0" lang="hr-HR" altLang="sr-Latn-R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rPr>
              <a:t> </a:t>
            </a:r>
          </a:p>
          <a:p>
            <a:pPr marL="342900" marR="0" lvl="0" indent="-342900" defTabSz="914400" eaLnBrk="1" fontAlgn="auto" latinLnBrk="0" hangingPunct="1">
              <a:lnSpc>
                <a:spcPct val="100000"/>
              </a:lnSpc>
              <a:spcBef>
                <a:spcPct val="20000"/>
              </a:spcBef>
              <a:spcAft>
                <a:spcPts val="0"/>
              </a:spcAft>
              <a:buClr>
                <a:srgbClr val="00007D"/>
              </a:buClr>
              <a:buSzPct val="75000"/>
              <a:buFont typeface="Wingdings" pitchFamily="2" charset="2"/>
              <a:buNone/>
              <a:tabLst/>
              <a:defRPr/>
            </a:pPr>
            <a:r>
              <a:rPr kumimoji="0" lang="hr-HR" altLang="sr-Latn-RS" sz="2400" b="0" i="1" u="none" strike="noStrike" kern="0" cap="none" spc="0" normalizeH="0" baseline="0" noProof="0" dirty="0">
                <a:ln>
                  <a:noFill/>
                </a:ln>
                <a:solidFill>
                  <a:sysClr val="windowText" lastClr="000000"/>
                </a:solidFill>
                <a:effectLst/>
                <a:uLnTx/>
                <a:uFillTx/>
                <a:latin typeface="Arial" pitchFamily="34" charset="0"/>
                <a:cs typeface="Arial" pitchFamily="34" charset="0"/>
              </a:rPr>
              <a:t>                                                                                                							</a:t>
            </a:r>
            <a:r>
              <a:rPr kumimoji="0" lang="hr-HR" altLang="sr-Latn-RS" b="0" i="1" u="none" strike="noStrike" kern="0" cap="none" spc="0" normalizeH="0" baseline="0" noProof="0" dirty="0">
                <a:ln>
                  <a:noFill/>
                </a:ln>
                <a:solidFill>
                  <a:sysClr val="windowText" lastClr="000000"/>
                </a:solidFill>
                <a:effectLst/>
                <a:uLnTx/>
                <a:uFillTx/>
                <a:latin typeface="Arial" pitchFamily="34" charset="0"/>
                <a:cs typeface="Arial" pitchFamily="34" charset="0"/>
              </a:rPr>
              <a:t>ECTS Guidebook, 2005</a:t>
            </a:r>
            <a:endParaRPr kumimoji="0" lang="hr-HR" altLang="sr-Latn-RS"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Tree>
    <p:extLst>
      <p:ext uri="{BB962C8B-B14F-4D97-AF65-F5344CB8AC3E}">
        <p14:creationId xmlns:p14="http://schemas.microsoft.com/office/powerpoint/2010/main" val="4130370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4">
                                            <p:txEl>
                                              <p:pRg st="2" end="2"/>
                                            </p:txEl>
                                          </p:spTgt>
                                        </p:tgtEl>
                                        <p:attrNameLst>
                                          <p:attrName>style.visibility</p:attrName>
                                        </p:attrNameLst>
                                      </p:cBhvr>
                                      <p:to>
                                        <p:strVal val="visible"/>
                                      </p:to>
                                    </p:set>
                                    <p:animEffect transition="in" filter="wipe(left)">
                                      <p:cBhvr>
                                        <p:cTn id="10" dur="500"/>
                                        <p:tgtEl>
                                          <p:spTgt spid="4">
                                            <p:txEl>
                                              <p:pRg st="2" end="2"/>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animEffect transition="in" filter="wipe(left)">
                                      <p:cBhvr>
                                        <p:cTn id="13" dur="500"/>
                                        <p:tgtEl>
                                          <p:spTgt spid="4">
                                            <p:txEl>
                                              <p:pRg st="4" end="4"/>
                                            </p:txEl>
                                          </p:spTgt>
                                        </p:tgtEl>
                                      </p:cBhvr>
                                    </p:animEffect>
                                  </p:childTnLst>
                                </p:cTn>
                              </p:par>
                              <p:par>
                                <p:cTn id="14" presetID="22" presetClass="entr" presetSubtype="8" fill="hold" nodeType="withEffect">
                                  <p:stCondLst>
                                    <p:cond delay="0"/>
                                  </p:stCondLst>
                                  <p:childTnLst>
                                    <p:set>
                                      <p:cBhvr>
                                        <p:cTn id="15" dur="1" fill="hold">
                                          <p:stCondLst>
                                            <p:cond delay="0"/>
                                          </p:stCondLst>
                                        </p:cTn>
                                        <p:tgtEl>
                                          <p:spTgt spid="4">
                                            <p:txEl>
                                              <p:pRg st="5" end="5"/>
                                            </p:txEl>
                                          </p:spTgt>
                                        </p:tgtEl>
                                        <p:attrNameLst>
                                          <p:attrName>style.visibility</p:attrName>
                                        </p:attrNameLst>
                                      </p:cBhvr>
                                      <p:to>
                                        <p:strVal val="visible"/>
                                      </p:to>
                                    </p:set>
                                    <p:animEffect transition="in" filter="wipe(left)">
                                      <p:cBhvr>
                                        <p:cTn id="16" dur="500"/>
                                        <p:tgtEl>
                                          <p:spTgt spid="4">
                                            <p:txEl>
                                              <p:pRg st="5" end="5"/>
                                            </p:txEl>
                                          </p:spTgt>
                                        </p:tgtEl>
                                      </p:cBhvr>
                                    </p:animEffect>
                                  </p:childTnLst>
                                </p:cTn>
                              </p:par>
                              <p:par>
                                <p:cTn id="17" presetID="22" presetClass="entr" presetSubtype="8" fill="hold" nodeType="withEffect">
                                  <p:stCondLst>
                                    <p:cond delay="0"/>
                                  </p:stCondLst>
                                  <p:childTnLst>
                                    <p:set>
                                      <p:cBhvr>
                                        <p:cTn id="18" dur="1" fill="hold">
                                          <p:stCondLst>
                                            <p:cond delay="0"/>
                                          </p:stCondLst>
                                        </p:cTn>
                                        <p:tgtEl>
                                          <p:spTgt spid="4">
                                            <p:txEl>
                                              <p:pRg st="7" end="7"/>
                                            </p:txEl>
                                          </p:spTgt>
                                        </p:tgtEl>
                                        <p:attrNameLst>
                                          <p:attrName>style.visibility</p:attrName>
                                        </p:attrNameLst>
                                      </p:cBhvr>
                                      <p:to>
                                        <p:strVal val="visible"/>
                                      </p:to>
                                    </p:set>
                                    <p:animEffect transition="in" filter="wipe(left)">
                                      <p:cBhvr>
                                        <p:cTn id="19"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Definisanje</a:t>
            </a:r>
            <a:r>
              <a:rPr lang="en-US" dirty="0"/>
              <a:t> </a:t>
            </a:r>
            <a:r>
              <a:rPr lang="en-US" dirty="0" err="1"/>
              <a:t>ishoda</a:t>
            </a:r>
            <a:r>
              <a:rPr lang="en-US" dirty="0"/>
              <a:t> </a:t>
            </a:r>
            <a:r>
              <a:rPr lang="en-US" dirty="0" err="1"/>
              <a:t>učenja</a:t>
            </a:r>
            <a:endParaRPr lang="en-US" b="1" dirty="0"/>
          </a:p>
        </p:txBody>
      </p:sp>
      <p:sp>
        <p:nvSpPr>
          <p:cNvPr id="3" name="Content Placeholder 2"/>
          <p:cNvSpPr>
            <a:spLocks noGrp="1"/>
          </p:cNvSpPr>
          <p:nvPr>
            <p:ph idx="1"/>
          </p:nvPr>
        </p:nvSpPr>
        <p:spPr>
          <a:xfrm>
            <a:off x="457200" y="1268760"/>
            <a:ext cx="8229600" cy="4525963"/>
          </a:xfrm>
        </p:spPr>
        <p:txBody>
          <a:bodyPr>
            <a:noAutofit/>
          </a:bodyPr>
          <a:lstStyle/>
          <a:p>
            <a:pPr marL="0" indent="0">
              <a:buNone/>
            </a:pPr>
            <a:r>
              <a:rPr lang="vi-VN" sz="1800" dirty="0"/>
              <a:t>Pregled neke od literature u oblasti ishoda učenja pokazuje niz sličnih definicija:</a:t>
            </a:r>
          </a:p>
          <a:p>
            <a:pPr marL="0" indent="0">
              <a:buNone/>
            </a:pPr>
            <a:r>
              <a:rPr lang="vi-VN" sz="1800" dirty="0"/>
              <a:t>Ishodi učenja su izjave o tome šta se očekuje da će učenik biti u stanju da uradi kao rezultat aktivnosti učenja. (</a:t>
            </a:r>
            <a:r>
              <a:rPr lang="en-US" sz="1800" dirty="0"/>
              <a:t>Jenkins, A. &amp; </a:t>
            </a:r>
            <a:r>
              <a:rPr lang="en-US" sz="1800" dirty="0" err="1"/>
              <a:t>Unwin</a:t>
            </a:r>
            <a:r>
              <a:rPr lang="en-US" sz="1800" dirty="0"/>
              <a:t>, D.</a:t>
            </a:r>
            <a:r>
              <a:rPr lang="sr-Latn-RS" sz="1800" dirty="0"/>
              <a:t>,</a:t>
            </a:r>
            <a:r>
              <a:rPr lang="en-US" sz="1800" dirty="0"/>
              <a:t> </a:t>
            </a:r>
            <a:r>
              <a:rPr lang="sr-Latn-RS" sz="1800" dirty="0"/>
              <a:t> 2</a:t>
            </a:r>
            <a:r>
              <a:rPr lang="en-US" sz="1800" dirty="0"/>
              <a:t>00</a:t>
            </a:r>
            <a:r>
              <a:rPr lang="sr-Latn-RS" sz="1800" dirty="0"/>
              <a:t>1</a:t>
            </a:r>
            <a:r>
              <a:rPr lang="en-US" sz="1800" dirty="0"/>
              <a:t> </a:t>
            </a:r>
            <a:r>
              <a:rPr lang="vi-VN" sz="1800" dirty="0"/>
              <a:t>)</a:t>
            </a:r>
          </a:p>
          <a:p>
            <a:pPr marL="0" indent="0">
              <a:buNone/>
            </a:pPr>
            <a:r>
              <a:rPr lang="vi-VN" sz="1800" dirty="0"/>
              <a:t>Ishodi učenja su eksplicitan opis onoga što učenik treba da zna, razume i može da uradi kao rezultat učenja. (Bingham, 1999)</a:t>
            </a:r>
          </a:p>
          <a:p>
            <a:pPr marL="0" indent="0">
              <a:buNone/>
            </a:pPr>
            <a:r>
              <a:rPr lang="vi-VN" sz="1800" dirty="0"/>
              <a:t> Ishodi učenja su izjave o tome šta se od učenika očekuje da zna, razume i/ili može da pokaže nakon završetka procesa učenja. (</a:t>
            </a:r>
            <a:r>
              <a:rPr lang="hr-HR" altLang="sr-Latn-RS" sz="1800" i="1" kern="0" dirty="0">
                <a:solidFill>
                  <a:sysClr val="windowText" lastClr="000000"/>
                </a:solidFill>
                <a:latin typeface="Arial" pitchFamily="34" charset="0"/>
                <a:cs typeface="Arial" pitchFamily="34" charset="0"/>
              </a:rPr>
              <a:t>ECTS Guidebook, 2005</a:t>
            </a:r>
            <a:r>
              <a:rPr lang="vi-VN" sz="1800" dirty="0">
                <a:latin typeface="Arial" pitchFamily="34" charset="0"/>
                <a:cs typeface="Arial" pitchFamily="34" charset="0"/>
              </a:rPr>
              <a:t>.)</a:t>
            </a:r>
          </a:p>
          <a:p>
            <a:pPr marL="0" indent="0">
              <a:buNone/>
            </a:pPr>
            <a:r>
              <a:rPr lang="vi-VN" sz="1800" dirty="0"/>
              <a:t>Ishod učenja: izjava o tome šta se od učenika očekuje da zna, razume i/ili može da pokaže na kraju perioda učenja. (</a:t>
            </a:r>
            <a:r>
              <a:rPr lang="en-US" sz="1800" dirty="0">
                <a:latin typeface="Arial" pitchFamily="34" charset="0"/>
                <a:cs typeface="Arial" pitchFamily="34" charset="0"/>
              </a:rPr>
              <a:t>Gosling, D. and Moon, J.</a:t>
            </a:r>
            <a:r>
              <a:rPr lang="vi-VN" sz="1800" dirty="0"/>
              <a:t>, 2001)</a:t>
            </a:r>
          </a:p>
          <a:p>
            <a:pPr marL="0" indent="0">
              <a:buNone/>
            </a:pPr>
            <a:r>
              <a:rPr lang="vi-VN" sz="1800" dirty="0"/>
              <a:t>Ishod učenja je izjava o tome šta se od učenika očekuje da zna, razume i/ili može da uradi na kraju perioda učenja. (Doneli i Ficmoris, 2005)</a:t>
            </a:r>
          </a:p>
          <a:p>
            <a:pPr marL="0" indent="0">
              <a:buNone/>
            </a:pPr>
            <a:r>
              <a:rPr lang="vi-VN" sz="1800" dirty="0"/>
              <a:t>Sledeća definicija (</a:t>
            </a:r>
            <a:r>
              <a:rPr lang="hr-HR" altLang="sr-Latn-RS" sz="1800" i="1" kern="0" dirty="0">
                <a:solidFill>
                  <a:sysClr val="windowText" lastClr="000000"/>
                </a:solidFill>
                <a:latin typeface="Arial" pitchFamily="34" charset="0"/>
                <a:cs typeface="Arial" pitchFamily="34" charset="0"/>
              </a:rPr>
              <a:t>ECTS Guidebook, 2005,</a:t>
            </a:r>
            <a:r>
              <a:rPr lang="hr-HR" altLang="sr-Latn-RS" sz="1800" i="1" kern="0" dirty="0">
                <a:solidFill>
                  <a:sysClr val="windowText" lastClr="000000"/>
                </a:solidFill>
              </a:rPr>
              <a:t> </a:t>
            </a:r>
            <a:r>
              <a:rPr lang="vi-VN" sz="1800" dirty="0"/>
              <a:t>str. 47) ishoda učenja može se smatrati dobrom radnom definicijom:</a:t>
            </a:r>
          </a:p>
          <a:p>
            <a:pPr marL="0" indent="0">
              <a:buNone/>
            </a:pPr>
            <a:r>
              <a:rPr lang="sr-Latn-RS" sz="1800" i="1" dirty="0"/>
              <a:t>„</a:t>
            </a:r>
            <a:r>
              <a:rPr lang="vi-VN" sz="1800" i="1" dirty="0">
                <a:solidFill>
                  <a:srgbClr val="FF0000"/>
                </a:solidFill>
              </a:rPr>
              <a:t>Ishodi učenja su izjave o tome šta se od učenika očekuje da zna, razume i/ili može da pokaže nakon završetka procesa učenja.</a:t>
            </a:r>
            <a:r>
              <a:rPr lang="sr-Latn-RS" sz="1800" i="1" dirty="0">
                <a:solidFill>
                  <a:srgbClr val="FF0000"/>
                </a:solidFill>
              </a:rPr>
              <a:t>“</a:t>
            </a:r>
            <a:endParaRPr lang="vi-VN" sz="1800" i="1" dirty="0">
              <a:solidFill>
                <a:srgbClr val="FF0000"/>
              </a:solidFill>
            </a:endParaRPr>
          </a:p>
          <a:p>
            <a:pPr marL="0" indent="0">
              <a:buNone/>
            </a:pPr>
            <a:endParaRPr lang="vi-VN" sz="1800" dirty="0"/>
          </a:p>
        </p:txBody>
      </p:sp>
    </p:spTree>
    <p:extLst>
      <p:ext uri="{BB962C8B-B14F-4D97-AF65-F5344CB8AC3E}">
        <p14:creationId xmlns:p14="http://schemas.microsoft.com/office/powerpoint/2010/main" val="28010668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sr-Latn-RS" dirty="0"/>
              <a:t>Pisanje ishoda učenja</a:t>
            </a:r>
            <a:endParaRPr lang="en-US" dirty="0"/>
          </a:p>
        </p:txBody>
      </p:sp>
      <p:sp>
        <p:nvSpPr>
          <p:cNvPr id="3" name="Content Placeholder 2"/>
          <p:cNvSpPr>
            <a:spLocks noGrp="1"/>
          </p:cNvSpPr>
          <p:nvPr>
            <p:ph idx="1"/>
          </p:nvPr>
        </p:nvSpPr>
        <p:spPr/>
        <p:txBody>
          <a:bodyPr>
            <a:normAutofit fontScale="70000" lnSpcReduction="20000"/>
          </a:bodyPr>
          <a:lstStyle/>
          <a:p>
            <a:pPr algn="just"/>
            <a:r>
              <a:rPr lang="vi-VN" dirty="0"/>
              <a:t>Blumova taksonomija se često koristi za pisanje ishoda učenja jer pruža gotovu strukturu i listu glagola. Ovi glagoli su ključ za pisanje ishoda učenja. Blumova originalna lista glagola bila je ograničena i proširivana od strane raznih autora tokom godina. </a:t>
            </a:r>
            <a:r>
              <a:rPr lang="sr-Latn-RS" dirty="0">
                <a:latin typeface="Arial" pitchFamily="34" charset="0"/>
                <a:cs typeface="Arial" pitchFamily="34" charset="0"/>
              </a:rPr>
              <a:t>L</a:t>
            </a:r>
            <a:r>
              <a:rPr lang="vi-VN" dirty="0"/>
              <a:t>ista glagola je sastavljena iz Blumove originalne publikacije i studije modernije literature u ovoj oblasti. Ne tvrdi se da je lista glagola za svaku fazu iscrpna lista, ali se nadamo da će čitalac shvatiti da spiskovi budu prilično iscrpni. </a:t>
            </a:r>
          </a:p>
          <a:p>
            <a:pPr algn="just"/>
            <a:r>
              <a:rPr lang="vi-VN" dirty="0"/>
              <a:t>Sada se razmatra svaka faza Blumove taksonomije i daje se odgovarajuća lista glagola koji se odnose na svaku fazu. Imajte na umu da pošto se ishodi učenja odnose na ono što učenici mogu da urade na kraju aktivnosti učenja, svi ovi glagoli su aktivni (radni) glagoli.</a:t>
            </a:r>
          </a:p>
        </p:txBody>
      </p:sp>
    </p:spTree>
    <p:extLst>
      <p:ext uri="{BB962C8B-B14F-4D97-AF65-F5344CB8AC3E}">
        <p14:creationId xmlns:p14="http://schemas.microsoft.com/office/powerpoint/2010/main" val="3160224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pPr marL="0" indent="0"/>
            <a:r>
              <a:rPr lang="en-US" sz="1800" dirty="0"/>
              <a:t>Tabela 6.1. Primjer aktivnih </a:t>
            </a:r>
            <a:r>
              <a:rPr lang="en-US" sz="1800" dirty="0" err="1"/>
              <a:t>glagolskih</a:t>
            </a:r>
            <a:r>
              <a:rPr lang="en-US" sz="1800" dirty="0"/>
              <a:t> </a:t>
            </a:r>
            <a:r>
              <a:rPr lang="en-US" sz="1800" dirty="0" err="1"/>
              <a:t>oblika</a:t>
            </a:r>
            <a:r>
              <a:rPr lang="en-US" sz="1800" dirty="0"/>
              <a:t> </a:t>
            </a:r>
            <a:r>
              <a:rPr lang="en-US" sz="1800" dirty="0" err="1"/>
              <a:t>prema</a:t>
            </a:r>
            <a:r>
              <a:rPr lang="en-US" sz="1800" dirty="0"/>
              <a:t> Blumovoj taksonomiji</a:t>
            </a:r>
            <a:br>
              <a:rPr lang="sr-Latn-RS" sz="1800" dirty="0"/>
            </a:br>
            <a:endParaRPr lang="en-US" sz="1800" dirty="0"/>
          </a:p>
        </p:txBody>
      </p:sp>
      <p:graphicFrame>
        <p:nvGraphicFramePr>
          <p:cNvPr id="8" name="Object 7"/>
          <p:cNvGraphicFramePr>
            <a:graphicFrameLocks noChangeAspect="1"/>
          </p:cNvGraphicFramePr>
          <p:nvPr>
            <p:extLst>
              <p:ext uri="{D42A27DB-BD31-4B8C-83A1-F6EECF244321}">
                <p14:modId xmlns:p14="http://schemas.microsoft.com/office/powerpoint/2010/main" val="3218463127"/>
              </p:ext>
            </p:extLst>
          </p:nvPr>
        </p:nvGraphicFramePr>
        <p:xfrm>
          <a:off x="1257300" y="979488"/>
          <a:ext cx="6499225" cy="5780087"/>
        </p:xfrm>
        <a:graphic>
          <a:graphicData uri="http://schemas.openxmlformats.org/presentationml/2006/ole">
            <mc:AlternateContent xmlns:mc="http://schemas.openxmlformats.org/markup-compatibility/2006">
              <mc:Choice xmlns:v="urn:schemas-microsoft-com:vml" Requires="v">
                <p:oleObj spid="_x0000_s1025" name="Document" r:id="rId3" imgW="5932887" imgH="5269731" progId="Word.Document.12">
                  <p:embed/>
                </p:oleObj>
              </mc:Choice>
              <mc:Fallback>
                <p:oleObj name="Document" r:id="rId3" imgW="5932887" imgH="5269731" progId="Word.Document.12">
                  <p:embed/>
                  <p:pic>
                    <p:nvPicPr>
                      <p:cNvPr id="8" name="Object 7"/>
                      <p:cNvPicPr>
                        <a:picLocks noChangeAspect="1" noChangeArrowheads="1"/>
                      </p:cNvPicPr>
                      <p:nvPr/>
                    </p:nvPicPr>
                    <p:blipFill>
                      <a:blip r:embed="rId4"/>
                      <a:srcRect/>
                      <a:stretch>
                        <a:fillRect/>
                      </a:stretch>
                    </p:blipFill>
                    <p:spPr bwMode="auto">
                      <a:xfrm>
                        <a:off x="1257300" y="979488"/>
                        <a:ext cx="6499225" cy="5780087"/>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0075126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1800" dirty="0"/>
              <a:t>Tabela 6.2.Primjer </a:t>
            </a:r>
            <a:r>
              <a:rPr lang="en-US" sz="1800" dirty="0" err="1"/>
              <a:t>glagolskih</a:t>
            </a:r>
            <a:r>
              <a:rPr lang="en-US" sz="1800" dirty="0"/>
              <a:t> </a:t>
            </a:r>
            <a:r>
              <a:rPr lang="en-US" sz="1800" dirty="0" err="1"/>
              <a:t>oblika</a:t>
            </a:r>
            <a:r>
              <a:rPr lang="en-US" sz="1800" dirty="0"/>
              <a:t> z</a:t>
            </a:r>
            <a:r>
              <a:rPr lang="sr-Latn-RS" sz="1800" dirty="0"/>
              <a:t>a</a:t>
            </a:r>
            <a:r>
              <a:rPr lang="en-US" sz="1800" dirty="0"/>
              <a:t> </a:t>
            </a:r>
            <a:r>
              <a:rPr lang="en-US" sz="1800" dirty="0" err="1"/>
              <a:t>Ishod</a:t>
            </a:r>
            <a:r>
              <a:rPr lang="sr-Latn-RS" sz="1800" dirty="0"/>
              <a:t>e</a:t>
            </a:r>
            <a:r>
              <a:rPr lang="en-US" sz="1800" dirty="0"/>
              <a:t> </a:t>
            </a:r>
            <a:r>
              <a:rPr lang="en-US" sz="1800" dirty="0" err="1"/>
              <a:t>učenja</a:t>
            </a:r>
            <a:r>
              <a:rPr lang="en-US" sz="1800" dirty="0"/>
              <a:t> </a:t>
            </a:r>
            <a:br>
              <a:rPr lang="en-US" sz="1800" dirty="0"/>
            </a:br>
            <a:br>
              <a:rPr lang="en-US" sz="1800" dirty="0"/>
            </a:br>
            <a:endParaRPr lang="en-US" sz="1800" dirty="0"/>
          </a:p>
        </p:txBody>
      </p:sp>
      <p:graphicFrame>
        <p:nvGraphicFramePr>
          <p:cNvPr id="4" name="Object 3"/>
          <p:cNvGraphicFramePr>
            <a:graphicFrameLocks noChangeAspect="1"/>
          </p:cNvGraphicFramePr>
          <p:nvPr>
            <p:extLst>
              <p:ext uri="{D42A27DB-BD31-4B8C-83A1-F6EECF244321}">
                <p14:modId xmlns:p14="http://schemas.microsoft.com/office/powerpoint/2010/main" val="3585880378"/>
              </p:ext>
            </p:extLst>
          </p:nvPr>
        </p:nvGraphicFramePr>
        <p:xfrm>
          <a:off x="1543914" y="1484784"/>
          <a:ext cx="6484470" cy="3744416"/>
        </p:xfrm>
        <a:graphic>
          <a:graphicData uri="http://schemas.openxmlformats.org/presentationml/2006/ole">
            <mc:AlternateContent xmlns:mc="http://schemas.openxmlformats.org/markup-compatibility/2006">
              <mc:Choice xmlns:v="urn:schemas-microsoft-com:vml" Requires="v">
                <p:oleObj spid="_x0000_s2049" name="Document" r:id="rId3" imgW="3174142" imgH="1853045" progId="Word.Document.12">
                  <p:embed/>
                </p:oleObj>
              </mc:Choice>
              <mc:Fallback>
                <p:oleObj name="Document" r:id="rId3" imgW="3174142" imgH="1853045" progId="Word.Document.12">
                  <p:embed/>
                  <p:pic>
                    <p:nvPicPr>
                      <p:cNvPr id="4" name="Object 3"/>
                      <p:cNvPicPr/>
                      <p:nvPr/>
                    </p:nvPicPr>
                    <p:blipFill>
                      <a:blip r:embed="rId4"/>
                      <a:stretch>
                        <a:fillRect/>
                      </a:stretch>
                    </p:blipFill>
                    <p:spPr>
                      <a:xfrm>
                        <a:off x="1543914" y="1484784"/>
                        <a:ext cx="6484470" cy="3744416"/>
                      </a:xfrm>
                      <a:prstGeom prst="rect">
                        <a:avLst/>
                      </a:prstGeom>
                    </p:spPr>
                  </p:pic>
                </p:oleObj>
              </mc:Fallback>
            </mc:AlternateContent>
          </a:graphicData>
        </a:graphic>
      </p:graphicFrame>
    </p:spTree>
    <p:extLst>
      <p:ext uri="{BB962C8B-B14F-4D97-AF65-F5344CB8AC3E}">
        <p14:creationId xmlns:p14="http://schemas.microsoft.com/office/powerpoint/2010/main" val="13172706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74638"/>
            <a:ext cx="8229600" cy="1642194"/>
          </a:xfrm>
        </p:spPr>
        <p:txBody>
          <a:bodyPr>
            <a:normAutofit/>
          </a:bodyPr>
          <a:lstStyle/>
          <a:p>
            <a:pPr algn="l"/>
            <a:r>
              <a:rPr lang="vi-VN" dirty="0"/>
              <a:t>Primjer definisanja Ishoda učenja:</a:t>
            </a:r>
            <a:br>
              <a:rPr lang="vi-VN" dirty="0"/>
            </a:br>
            <a:endParaRPr lang="en-US" dirty="0"/>
          </a:p>
        </p:txBody>
      </p:sp>
      <p:sp>
        <p:nvSpPr>
          <p:cNvPr id="6" name="Content Placeholder 5"/>
          <p:cNvSpPr>
            <a:spLocks noGrp="1"/>
          </p:cNvSpPr>
          <p:nvPr>
            <p:ph idx="1"/>
          </p:nvPr>
        </p:nvSpPr>
        <p:spPr/>
        <p:txBody>
          <a:bodyPr>
            <a:normAutofit/>
          </a:bodyPr>
          <a:lstStyle/>
          <a:p>
            <a:pPr algn="just"/>
            <a:r>
              <a:rPr lang="vi-VN" dirty="0"/>
              <a:t>Nakon uspješno završenog predmeta student će moći da prilagodi …</a:t>
            </a:r>
            <a:endParaRPr lang="sr-Latn-RS" dirty="0"/>
          </a:p>
          <a:p>
            <a:pPr algn="just"/>
            <a:endParaRPr lang="vi-VN" dirty="0"/>
          </a:p>
          <a:p>
            <a:pPr algn="just"/>
            <a:r>
              <a:rPr lang="vi-VN" dirty="0"/>
              <a:t>Po uspješnom završetku studijskog programa, student će moći da upotrebi …</a:t>
            </a:r>
            <a:endParaRPr lang="sr-Latn-RS" dirty="0"/>
          </a:p>
          <a:p>
            <a:pPr algn="just"/>
            <a:endParaRPr lang="vi-VN" dirty="0"/>
          </a:p>
          <a:p>
            <a:pPr algn="just"/>
            <a:r>
              <a:rPr lang="vi-VN" dirty="0"/>
              <a:t>Savladavanjem ovog predmeta student će moći/ biti osposobljen da zaključi …</a:t>
            </a:r>
            <a:endParaRPr lang="en-US" dirty="0"/>
          </a:p>
        </p:txBody>
      </p:sp>
    </p:spTree>
    <p:extLst>
      <p:ext uri="{BB962C8B-B14F-4D97-AF65-F5344CB8AC3E}">
        <p14:creationId xmlns:p14="http://schemas.microsoft.com/office/powerpoint/2010/main" val="2165481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sr-Latn-RS" dirty="0"/>
              <a:t>Reference</a:t>
            </a:r>
            <a:endParaRPr lang="en-US" dirty="0"/>
          </a:p>
        </p:txBody>
      </p:sp>
      <p:sp>
        <p:nvSpPr>
          <p:cNvPr id="3" name="Content Placeholder 2"/>
          <p:cNvSpPr>
            <a:spLocks noGrp="1"/>
          </p:cNvSpPr>
          <p:nvPr>
            <p:ph idx="1"/>
          </p:nvPr>
        </p:nvSpPr>
        <p:spPr/>
        <p:txBody>
          <a:bodyPr>
            <a:normAutofit fontScale="47500" lnSpcReduction="20000"/>
          </a:bodyPr>
          <a:lstStyle/>
          <a:p>
            <a:pPr marL="265113" indent="-265113">
              <a:buFont typeface="+mj-lt"/>
              <a:buAutoNum type="arabicPeriod"/>
            </a:pPr>
            <a:r>
              <a:rPr lang="en-US" dirty="0"/>
              <a:t>Kennedy, D. (2006). Writing and using learning outcomes: a practical guide. Cork, Ireland: University College Cork. </a:t>
            </a:r>
            <a:r>
              <a:rPr lang="en-US" dirty="0" err="1"/>
              <a:t>Preuzeto</a:t>
            </a:r>
            <a:r>
              <a:rPr lang="en-US" dirty="0"/>
              <a:t> od http://hdl.handle.net/10468/1613</a:t>
            </a:r>
            <a:endParaRPr lang="sr-Latn-RS" dirty="0"/>
          </a:p>
          <a:p>
            <a:pPr marL="265113" indent="-265113">
              <a:buFont typeface="+mj-lt"/>
              <a:buAutoNum type="arabicPeriod"/>
            </a:pPr>
            <a:r>
              <a:rPr lang="en-US" dirty="0"/>
              <a:t>ECTS Users’ Guide (</a:t>
            </a:r>
            <a:r>
              <a:rPr lang="sr-Latn-RS" dirty="0"/>
              <a:t>2</a:t>
            </a:r>
            <a:r>
              <a:rPr lang="en-US" dirty="0"/>
              <a:t>00</a:t>
            </a:r>
            <a:r>
              <a:rPr lang="sr-Latn-RS" dirty="0"/>
              <a:t>5</a:t>
            </a:r>
            <a:r>
              <a:rPr lang="en-US" dirty="0"/>
              <a:t>), Brussels: Directorate-General for Education and</a:t>
            </a:r>
            <a:r>
              <a:rPr lang="sr-Latn-RS" dirty="0"/>
              <a:t> </a:t>
            </a:r>
            <a:r>
              <a:rPr lang="en-US" dirty="0"/>
              <a:t>Culture. Available online at:</a:t>
            </a:r>
            <a:br>
              <a:rPr lang="en-US" dirty="0"/>
            </a:br>
            <a:r>
              <a:rPr lang="en-US" dirty="0"/>
              <a:t>http://ec.europa.eu/education/programmes/socrates/ects/doc/guide_en.pdf</a:t>
            </a:r>
            <a:endParaRPr lang="sr-Latn-RS" dirty="0"/>
          </a:p>
          <a:p>
            <a:pPr marL="265113" indent="-265113">
              <a:buFont typeface="+mj-lt"/>
              <a:buAutoNum type="arabicPeriod"/>
            </a:pPr>
            <a:r>
              <a:rPr lang="en-US" dirty="0"/>
              <a:t>Jenkins, A. &amp; </a:t>
            </a:r>
            <a:r>
              <a:rPr lang="en-US" dirty="0" err="1"/>
              <a:t>Unwin</a:t>
            </a:r>
            <a:r>
              <a:rPr lang="en-US" dirty="0"/>
              <a:t>, D. (</a:t>
            </a:r>
            <a:r>
              <a:rPr lang="sr-Latn-RS" dirty="0"/>
              <a:t>2</a:t>
            </a:r>
            <a:r>
              <a:rPr lang="en-US" dirty="0"/>
              <a:t>00</a:t>
            </a:r>
            <a:r>
              <a:rPr lang="sr-Latn-RS" dirty="0"/>
              <a:t>1</a:t>
            </a:r>
            <a:r>
              <a:rPr lang="en-US" dirty="0"/>
              <a:t> ), How to write learning outcomes.  Available online:</a:t>
            </a:r>
          </a:p>
          <a:p>
            <a:pPr marL="265113" indent="-265113">
              <a:buFont typeface="+mj-lt"/>
              <a:buAutoNum type="arabicPeriod"/>
            </a:pPr>
            <a:r>
              <a:rPr lang="en-US" dirty="0"/>
              <a:t>www.ncgia.ucsb.edu/education/curricula/giscc/units/format/outcomes.html</a:t>
            </a:r>
            <a:endParaRPr lang="sr-Latn-RS" dirty="0"/>
          </a:p>
          <a:p>
            <a:pPr marL="265113" indent="-265113">
              <a:buFont typeface="+mj-lt"/>
              <a:buAutoNum type="arabicPeriod"/>
            </a:pPr>
            <a:r>
              <a:rPr lang="en-US" dirty="0"/>
              <a:t>Bingham, J. (</a:t>
            </a:r>
            <a:r>
              <a:rPr lang="sr-Latn-RS" dirty="0"/>
              <a:t>1</a:t>
            </a:r>
            <a:r>
              <a:rPr lang="en-US" dirty="0"/>
              <a:t>999), Guide to Developing Learning Outcomes.</a:t>
            </a:r>
            <a:r>
              <a:rPr lang="sr-Latn-RS" dirty="0"/>
              <a:t> </a:t>
            </a:r>
            <a:r>
              <a:rPr lang="en-US" dirty="0"/>
              <a:t>The Learning and Teaching Institute </a:t>
            </a:r>
            <a:r>
              <a:rPr lang="en-US" dirty="0" err="1"/>
              <a:t>Sheffild</a:t>
            </a:r>
            <a:r>
              <a:rPr lang="en-US" dirty="0"/>
              <a:t> </a:t>
            </a:r>
            <a:r>
              <a:rPr lang="en-US" dirty="0" err="1"/>
              <a:t>Hallam</a:t>
            </a:r>
            <a:r>
              <a:rPr lang="en-US" dirty="0"/>
              <a:t> University,</a:t>
            </a:r>
            <a:r>
              <a:rPr lang="sr-Latn-RS" dirty="0"/>
              <a:t> </a:t>
            </a:r>
            <a:r>
              <a:rPr lang="en-US" dirty="0" err="1"/>
              <a:t>Sheffild</a:t>
            </a:r>
            <a:r>
              <a:rPr lang="en-US" dirty="0"/>
              <a:t>: </a:t>
            </a:r>
            <a:r>
              <a:rPr lang="en-US" dirty="0" err="1"/>
              <a:t>Sheffild</a:t>
            </a:r>
            <a:r>
              <a:rPr lang="en-US" dirty="0"/>
              <a:t> </a:t>
            </a:r>
            <a:r>
              <a:rPr lang="en-US" dirty="0" err="1"/>
              <a:t>Hallam</a:t>
            </a:r>
            <a:r>
              <a:rPr lang="en-US" dirty="0"/>
              <a:t> University</a:t>
            </a:r>
            <a:endParaRPr lang="sr-Latn-RS" dirty="0"/>
          </a:p>
          <a:p>
            <a:pPr marL="265113" indent="-265113">
              <a:buFont typeface="+mj-lt"/>
              <a:buAutoNum type="arabicPeriod"/>
            </a:pPr>
            <a:r>
              <a:rPr lang="en-US" dirty="0"/>
              <a:t>Gosling, D. and Moon, J. (</a:t>
            </a:r>
            <a:r>
              <a:rPr lang="sr-Latn-RS" dirty="0"/>
              <a:t>2</a:t>
            </a:r>
            <a:r>
              <a:rPr lang="en-US" dirty="0"/>
              <a:t>00</a:t>
            </a:r>
            <a:r>
              <a:rPr lang="sr-Latn-RS" dirty="0"/>
              <a:t>1</a:t>
            </a:r>
            <a:r>
              <a:rPr lang="en-US" dirty="0"/>
              <a:t> ), How to use Learning Outcomes and</a:t>
            </a:r>
            <a:r>
              <a:rPr lang="sr-Latn-RS" dirty="0"/>
              <a:t> </a:t>
            </a:r>
            <a:r>
              <a:rPr lang="en-US" dirty="0"/>
              <a:t>Assessment Criteria. London: SEEC </a:t>
            </a:r>
            <a:r>
              <a:rPr lang="en-US" dirty="0" err="1"/>
              <a:t>Offie</a:t>
            </a:r>
            <a:r>
              <a:rPr lang="en-US" dirty="0"/>
              <a:t>.</a:t>
            </a:r>
            <a:endParaRPr lang="sr-Latn-RS" dirty="0"/>
          </a:p>
          <a:p>
            <a:pPr marL="265113" indent="-265113">
              <a:buFont typeface="+mj-lt"/>
              <a:buAutoNum type="arabicPeriod"/>
            </a:pPr>
            <a:r>
              <a:rPr lang="en-US" dirty="0"/>
              <a:t>Donnelly, R and Fitzmaurice, M. (</a:t>
            </a:r>
            <a:r>
              <a:rPr lang="sr-Latn-RS" dirty="0"/>
              <a:t>2</a:t>
            </a:r>
            <a:r>
              <a:rPr lang="en-US" dirty="0"/>
              <a:t>00</a:t>
            </a:r>
            <a:r>
              <a:rPr lang="sr-Latn-RS" dirty="0"/>
              <a:t>5</a:t>
            </a:r>
            <a:r>
              <a:rPr lang="en-US" dirty="0"/>
              <a:t>), Designing Modules for Learning.</a:t>
            </a:r>
            <a:r>
              <a:rPr lang="sr-Latn-RS" dirty="0"/>
              <a:t> </a:t>
            </a:r>
            <a:r>
              <a:rPr lang="en-US" dirty="0"/>
              <a:t>In: Emerging Issues in the Practice of University Learning and Teaching,</a:t>
            </a:r>
            <a:r>
              <a:rPr lang="sr-Latn-RS" dirty="0"/>
              <a:t> </a:t>
            </a:r>
            <a:r>
              <a:rPr lang="en-US" dirty="0"/>
              <a:t>O’Neill, G et al. Dublin : AISHE.</a:t>
            </a:r>
            <a:br>
              <a:rPr lang="en-US" dirty="0"/>
            </a:br>
            <a:r>
              <a:rPr lang="en-US" dirty="0"/>
              <a:t>Bloom, B. S., </a:t>
            </a:r>
            <a:r>
              <a:rPr lang="en-US" dirty="0" err="1"/>
              <a:t>Engelhart</a:t>
            </a:r>
            <a:r>
              <a:rPr lang="en-US" dirty="0"/>
              <a:t>, M., D., </a:t>
            </a:r>
            <a:r>
              <a:rPr lang="en-US" dirty="0" err="1"/>
              <a:t>Furst</a:t>
            </a:r>
            <a:r>
              <a:rPr lang="en-US" dirty="0"/>
              <a:t>, E.J, Hill, W. and </a:t>
            </a:r>
            <a:r>
              <a:rPr lang="en-US" dirty="0" err="1"/>
              <a:t>Krathwohl</a:t>
            </a:r>
            <a:r>
              <a:rPr lang="en-US" dirty="0"/>
              <a:t>, D. (</a:t>
            </a:r>
            <a:r>
              <a:rPr lang="sr-Latn-RS" dirty="0"/>
              <a:t>1</a:t>
            </a:r>
            <a:r>
              <a:rPr lang="en-US" dirty="0"/>
              <a:t>9</a:t>
            </a:r>
            <a:r>
              <a:rPr lang="sr-Latn-RS" dirty="0"/>
              <a:t>5</a:t>
            </a:r>
            <a:r>
              <a:rPr lang="en-US" dirty="0"/>
              <a:t>6),</a:t>
            </a:r>
            <a:r>
              <a:rPr lang="sr-Latn-RS" dirty="0"/>
              <a:t> </a:t>
            </a:r>
            <a:r>
              <a:rPr lang="en-US" dirty="0"/>
              <a:t>Taxonomy of educational objectives. Volume I: The cognitive domain.</a:t>
            </a:r>
            <a:r>
              <a:rPr lang="sr-Latn-RS" dirty="0"/>
              <a:t> </a:t>
            </a:r>
            <a:r>
              <a:rPr lang="en-US" dirty="0"/>
              <a:t>New York: McKay.</a:t>
            </a:r>
          </a:p>
          <a:p>
            <a:pPr marL="265113" indent="-265113">
              <a:buFont typeface="+mj-lt"/>
              <a:buAutoNum type="arabicPeriod"/>
            </a:pPr>
            <a:r>
              <a:rPr lang="en-US" dirty="0"/>
              <a:t>Bloom, B.S., </a:t>
            </a:r>
            <a:r>
              <a:rPr lang="en-US" dirty="0" err="1"/>
              <a:t>Masia</a:t>
            </a:r>
            <a:r>
              <a:rPr lang="en-US" dirty="0"/>
              <a:t>, B.B. and </a:t>
            </a:r>
            <a:r>
              <a:rPr lang="en-US" dirty="0" err="1"/>
              <a:t>Krathwohl</a:t>
            </a:r>
            <a:r>
              <a:rPr lang="en-US" dirty="0"/>
              <a:t>, D. R. (</a:t>
            </a:r>
            <a:r>
              <a:rPr lang="sr-Latn-RS" dirty="0"/>
              <a:t>1</a:t>
            </a:r>
            <a:r>
              <a:rPr lang="en-US" dirty="0"/>
              <a:t>96</a:t>
            </a:r>
            <a:r>
              <a:rPr lang="sr-Latn-RS" dirty="0"/>
              <a:t>4</a:t>
            </a:r>
            <a:r>
              <a:rPr lang="en-US" dirty="0"/>
              <a:t>),Taxonomy of Educational</a:t>
            </a:r>
            <a:r>
              <a:rPr lang="sr-Latn-RS" dirty="0"/>
              <a:t> </a:t>
            </a:r>
            <a:r>
              <a:rPr lang="en-US" dirty="0"/>
              <a:t>Objectives Volume II: The Affective Domain.  New York: McKay.</a:t>
            </a:r>
          </a:p>
          <a:p>
            <a:pPr marL="265113" indent="-265113">
              <a:buFont typeface="+mj-lt"/>
              <a:buAutoNum type="arabicPeriod"/>
            </a:pPr>
            <a:r>
              <a:rPr lang="en-US" dirty="0"/>
              <a:t>Bloom, B.S. (</a:t>
            </a:r>
            <a:r>
              <a:rPr lang="sr-Latn-RS" dirty="0"/>
              <a:t>1</a:t>
            </a:r>
            <a:r>
              <a:rPr lang="en-US" dirty="0"/>
              <a:t>97</a:t>
            </a:r>
            <a:r>
              <a:rPr lang="sr-Latn-RS" dirty="0"/>
              <a:t>5</a:t>
            </a:r>
            <a:r>
              <a:rPr lang="en-US" dirty="0"/>
              <a:t>), Taxonomy of Educational Objectives,</a:t>
            </a:r>
            <a:r>
              <a:rPr lang="sr-Latn-RS" dirty="0"/>
              <a:t> </a:t>
            </a:r>
            <a:r>
              <a:rPr lang="en-US" dirty="0"/>
              <a:t>Book 1 Cognitive Domain.  Longman Publishing</a:t>
            </a:r>
            <a:br>
              <a:rPr lang="en-US" dirty="0"/>
            </a:br>
            <a:endParaRPr lang="en-US" dirty="0"/>
          </a:p>
        </p:txBody>
      </p:sp>
    </p:spTree>
    <p:extLst>
      <p:ext uri="{BB962C8B-B14F-4D97-AF65-F5344CB8AC3E}">
        <p14:creationId xmlns:p14="http://schemas.microsoft.com/office/powerpoint/2010/main" val="27372596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TotalTime>
  <Words>549</Words>
  <Application>Microsoft Office PowerPoint</Application>
  <PresentationFormat>Projekcija na ekranu (4:3)</PresentationFormat>
  <Paragraphs>41</Paragraphs>
  <Slides>8</Slides>
  <Notes>0</Notes>
  <HiddenSlides>0</HiddenSlides>
  <MMClips>0</MMClips>
  <ScaleCrop>false</ScaleCrop>
  <HeadingPairs>
    <vt:vector size="4" baseType="variant">
      <vt:variant>
        <vt:lpstr>Tema</vt:lpstr>
      </vt:variant>
      <vt:variant>
        <vt:i4>1</vt:i4>
      </vt:variant>
      <vt:variant>
        <vt:lpstr>Naslovi slajdova</vt:lpstr>
      </vt:variant>
      <vt:variant>
        <vt:i4>8</vt:i4>
      </vt:variant>
    </vt:vector>
  </HeadingPairs>
  <TitlesOfParts>
    <vt:vector size="9" baseType="lpstr">
      <vt:lpstr>Office Theme</vt:lpstr>
      <vt:lpstr>Pisanje Ishoda učenja</vt:lpstr>
      <vt:lpstr>PowerPoint prezentacija</vt:lpstr>
      <vt:lpstr>Definisanje ishoda učenja</vt:lpstr>
      <vt:lpstr>Pisanje ishoda učenja</vt:lpstr>
      <vt:lpstr>Tabela 6.1. Primjer aktivnih glagolskih oblika prema Blumovoj taksonomiji </vt:lpstr>
      <vt:lpstr>Tabela 6.2.Primjer glagolskih oblika za Ishode učenja   </vt:lpstr>
      <vt:lpstr>Primjer definisanja Ishoda učenja: </vt:lpstr>
      <vt:lpstr>Reference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Jausevac</dc:creator>
  <cp:lastModifiedBy>Lorena Kostadinović</cp:lastModifiedBy>
  <cp:revision>7</cp:revision>
  <dcterms:created xsi:type="dcterms:W3CDTF">2021-11-24T10:49:59Z</dcterms:created>
  <dcterms:modified xsi:type="dcterms:W3CDTF">2021-11-25T15:14:20Z</dcterms:modified>
</cp:coreProperties>
</file>